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 id="2147484341" r:id="rId6"/>
    <p:sldMasterId id="2147484373" r:id="rId7"/>
  </p:sldMasterIdLst>
  <p:notesMasterIdLst>
    <p:notesMasterId r:id="rId40"/>
  </p:notesMasterIdLst>
  <p:handoutMasterIdLst>
    <p:handoutMasterId r:id="rId41"/>
  </p:handoutMasterIdLst>
  <p:sldIdLst>
    <p:sldId id="318" r:id="rId8"/>
    <p:sldId id="261" r:id="rId9"/>
    <p:sldId id="262" r:id="rId10"/>
    <p:sldId id="264" r:id="rId11"/>
    <p:sldId id="320" r:id="rId12"/>
    <p:sldId id="267" r:id="rId13"/>
    <p:sldId id="321" r:id="rId14"/>
    <p:sldId id="322" r:id="rId15"/>
    <p:sldId id="319" r:id="rId16"/>
    <p:sldId id="328" r:id="rId17"/>
    <p:sldId id="324" r:id="rId18"/>
    <p:sldId id="271" r:id="rId19"/>
    <p:sldId id="325" r:id="rId20"/>
    <p:sldId id="294" r:id="rId21"/>
    <p:sldId id="295" r:id="rId22"/>
    <p:sldId id="326" r:id="rId23"/>
    <p:sldId id="297" r:id="rId24"/>
    <p:sldId id="298" r:id="rId25"/>
    <p:sldId id="316" r:id="rId26"/>
    <p:sldId id="301" r:id="rId27"/>
    <p:sldId id="302" r:id="rId28"/>
    <p:sldId id="303" r:id="rId29"/>
    <p:sldId id="304" r:id="rId30"/>
    <p:sldId id="317" r:id="rId31"/>
    <p:sldId id="307" r:id="rId32"/>
    <p:sldId id="308" r:id="rId33"/>
    <p:sldId id="310" r:id="rId34"/>
    <p:sldId id="312" r:id="rId35"/>
    <p:sldId id="314" r:id="rId36"/>
    <p:sldId id="327" r:id="rId37"/>
    <p:sldId id="287" r:id="rId38"/>
    <p:sldId id="315" r:id="rId3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5050"/>
    <a:srgbClr val="107C10"/>
    <a:srgbClr val="000000"/>
    <a:srgbClr val="323232"/>
    <a:srgbClr val="5C2D91"/>
    <a:srgbClr val="32145A"/>
    <a:srgbClr val="00BCF2"/>
    <a:srgbClr val="002050"/>
    <a:srgbClr val="D63F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7" autoAdjust="0"/>
    <p:restoredTop sz="86445" autoAdjust="0"/>
  </p:normalViewPr>
  <p:slideViewPr>
    <p:cSldViewPr>
      <p:cViewPr varScale="1">
        <p:scale>
          <a:sx n="100" d="100"/>
          <a:sy n="100" d="100"/>
        </p:scale>
        <p:origin x="108" y="114"/>
      </p:cViewPr>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33" d="100"/>
        <a:sy n="33" d="100"/>
      </p:scale>
      <p:origin x="0" y="0"/>
    </p:cViewPr>
  </p:sorterViewPr>
  <p:notesViewPr>
    <p:cSldViewPr showGuides="1">
      <p:cViewPr>
        <p:scale>
          <a:sx n="100" d="100"/>
          <a:sy n="100" d="100"/>
        </p:scale>
        <p:origin x="261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commentAuthors" Target="commen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presProps" Target="presProp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tableStyles" Target="tableStyles.xml"/><Relationship Id="rId20" Type="http://schemas.openxmlformats.org/officeDocument/2006/relationships/slide" Target="slides/slide13.xml"/><Relationship Id="rId41" Type="http://schemas.openxmlformats.org/officeDocument/2006/relationships/handoutMaster" Target="handoutMasters/handout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2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Build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8/9/2016 4:30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Build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8/9/2016 4:30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blogs.msdn.microsoft.com/uk_faculty_connection/2016/03/30/using-python-and-project-oxford-vision-api-to-ocr-a-online-image-from-any-ur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blogs.msdn.microsoft.com/martinkearn/2016/03/22/introducing-howhappy-co-uk/"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blogs.msdn.microsoft.com/uk_faculty_connection/2016/03/29/getting-started-using-microsoft-project-oxford-language-understanding-intelligent-service-luis-3-2/"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Introduce</a:t>
            </a:r>
            <a:r>
              <a:rPr lang="en-GB" baseline="0" dirty="0"/>
              <a:t> yourself and your role within Microsoft</a:t>
            </a:r>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8/9/2016 4:30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091950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Simply use the following</a:t>
            </a:r>
            <a:r>
              <a:rPr lang="en-GB" baseline="0" dirty="0"/>
              <a:t> demos </a:t>
            </a:r>
          </a:p>
          <a:p>
            <a:r>
              <a:rPr lang="en-GB" baseline="0" dirty="0"/>
              <a:t>www.captionbot.ai </a:t>
            </a:r>
          </a:p>
          <a:p>
            <a:r>
              <a:rPr lang="en-GB" baseline="0" dirty="0"/>
              <a:t>www.howold.net </a:t>
            </a:r>
          </a:p>
          <a:p>
            <a:endParaRPr lang="en-GB" baseline="0" dirty="0"/>
          </a:p>
          <a:p>
            <a:r>
              <a:rPr lang="en-GB" baseline="0" dirty="0"/>
              <a:t>Or one of the other demo sites </a:t>
            </a:r>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8/9/2016 4:30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17017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Access Cognitive Services</a:t>
            </a:r>
            <a:r>
              <a:rPr lang="en-US" baseline="0" dirty="0"/>
              <a:t> you simply have to follow these 2 steps.</a:t>
            </a:r>
          </a:p>
          <a:p>
            <a:endParaRPr lang="en-US" baseline="0" dirty="0"/>
          </a:p>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881749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GB" dirty="0"/>
              <a:t>Another opportunity is the Microsoft Bot</a:t>
            </a:r>
            <a:r>
              <a:rPr lang="en-GB" baseline="0" dirty="0"/>
              <a:t> Framework, the Bot Framework allows you to </a:t>
            </a:r>
            <a:r>
              <a:rPr lang="en-GB" dirty="0"/>
              <a:t>Build and connect intelligent bots to interact with your users naturally wherever they are, from text/</a:t>
            </a:r>
            <a:r>
              <a:rPr lang="en-GB" dirty="0" err="1"/>
              <a:t>sms</a:t>
            </a:r>
            <a:r>
              <a:rPr lang="en-GB" dirty="0"/>
              <a:t> to Skype, Slack, Office 365 mail and other popular services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8/9/2016 4:30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89680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great demo for using a Skyp</a:t>
            </a:r>
            <a:r>
              <a:rPr lang="en-GB" baseline="0" dirty="0"/>
              <a:t>e Bot is Project Murphy see http://www.projectmurphy.net/ </a:t>
            </a:r>
          </a:p>
          <a:p>
            <a:endParaRPr lang="en-GB" baseline="0" dirty="0"/>
          </a:p>
          <a:p>
            <a:r>
              <a:rPr lang="en-GB" baseline="0" dirty="0"/>
              <a:t>For instructions see https://blogs.msdn.microsoft.com/uk_faculty_connection/2016/06/03/project-murphy-microsoft-bot-framework-ai/ </a:t>
            </a:r>
          </a:p>
          <a:p>
            <a:endParaRPr lang="en-GB" baseline="0" dirty="0"/>
          </a:p>
          <a:p>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8/9/2016 4:30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644000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closer</a:t>
            </a:r>
            <a:r>
              <a:rPr lang="en-US" baseline="0" dirty="0"/>
              <a:t> look at the cognitive Services APIs firstly lets look at the vision API, the Vision API allows you to analyze images, use OCR on images and create thumbnails </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8/9/2016 4:30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5516594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main features of the Cognitive</a:t>
            </a:r>
            <a:r>
              <a:rPr lang="en-US" baseline="0" dirty="0"/>
              <a:t> Services vision API is the ability of the API to understand content and features within a imagine, such as face, a person, the type of activity the individual is undertaking or the text within the image.</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8/9/2016 4:30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1626474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great feature</a:t>
            </a:r>
            <a:r>
              <a:rPr lang="en-GB" baseline="0" dirty="0"/>
              <a:t> of the cognitive services API is the ability to evaluate the emotions of individuals in the following demo I going to live demonstrate how the cognitive services API can recognise a variety of emotions.</a:t>
            </a:r>
          </a:p>
          <a:p>
            <a:endParaRPr lang="en-GB" baseline="0" dirty="0"/>
          </a:p>
          <a:p>
            <a:r>
              <a:rPr lang="en-GB" baseline="0" dirty="0"/>
              <a:t>For the demo see the ZIP folder containing the demo apps (Please simply add your Cognitive API key to the </a:t>
            </a:r>
            <a:r>
              <a:rPr lang="en-GB" baseline="0" dirty="0" err="1"/>
              <a:t>LiveEmotion.exe.config</a:t>
            </a:r>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8/9/2016 4:30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6803993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a:t>
            </a:r>
            <a:r>
              <a:rPr lang="en-GB" baseline="0" dirty="0"/>
              <a:t> great API is the OCR service this simply allows you to process a image and detect any text on the image.</a:t>
            </a:r>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8/9/2016 4:30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4760668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 great example</a:t>
            </a:r>
            <a:r>
              <a:rPr lang="en-US" baseline="0" dirty="0"/>
              <a:t> of how the OCR API identifies text within a image and output the results in a simple JSON format as you can see from the JSON the Text is clearly identified within bounding boxes which provide the location of each of the elements within the image.</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8/9/2016 4:30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9356660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following</a:t>
            </a:r>
            <a:r>
              <a:rPr lang="en-GB" baseline="0" dirty="0"/>
              <a:t> demo I want to simply show how simple and fast is it to use the OCR API using only a few lines of Python </a:t>
            </a:r>
          </a:p>
          <a:p>
            <a:endParaRPr lang="en-GB" baseline="0" dirty="0"/>
          </a:p>
          <a:p>
            <a:r>
              <a:rPr lang="en-GB" baseline="0" dirty="0"/>
              <a:t>See </a:t>
            </a:r>
            <a:r>
              <a:rPr lang="en-US" sz="600" dirty="0">
                <a:hlinkClick r:id="rId3"/>
              </a:rPr>
              <a:t>https://blogs.msdn.microsoft.com/uk_faculty_connection/2016/03/30/using-python-and-project-oxford-vision-api-to-ocr-a-online-image-from-any-url</a:t>
            </a:r>
            <a:r>
              <a:rPr lang="en-US" sz="600" dirty="0"/>
              <a:t> for a complete code solution</a:t>
            </a:r>
            <a:r>
              <a:rPr lang="en-US" sz="600" baseline="0" dirty="0"/>
              <a:t> for using Python and the OCR API</a:t>
            </a:r>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8/9/2016 4:30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4046419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Back in 2010</a:t>
            </a:r>
            <a:r>
              <a:rPr lang="en-GB" baseline="0" dirty="0"/>
              <a:t> we lived in a split of mobile and desktop simple application connecting web services and databases.</a:t>
            </a:r>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8/9/2016 4:30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1061165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a:t>
            </a:r>
            <a:r>
              <a:rPr lang="en-US" baseline="0" dirty="0"/>
              <a:t> API is the Face API this allows you to undertake, face detection, verification, grouping and identification.</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8/9/2016 4:30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7468746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Detect human faces and compare similar ones, organize people into groups according to visual similarity, and identify previously tagged people in images. </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8/9/2016 4:30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1365935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Easily find similar-looking faces. Given a collection of faces and a new face as a query, this API will return a collection of similar faces. The API</a:t>
            </a:r>
            <a:r>
              <a:rPr lang="en-GB" baseline="0" dirty="0">
                <a:effectLst/>
              </a:rPr>
              <a:t> can c</a:t>
            </a:r>
            <a:r>
              <a:rPr lang="en-GB" dirty="0">
                <a:effectLst/>
              </a:rPr>
              <a:t>heck the likelihood that two faces belong to the same person. The API will return a confidence score about how likely it is that the two faces belong to one person. </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8/9/2016 4:30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0668434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Organize many unidentified faces together into groups, based on their visual similarity. </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8/9/2016 4:30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7472585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demo we going to be using a RESTful API to Microsoft Cognitive </a:t>
            </a:r>
            <a:r>
              <a:rPr lang="en-GB" dirty="0" err="1"/>
              <a:t>Servcies</a:t>
            </a:r>
            <a:r>
              <a:rPr lang="en-GB" dirty="0"/>
              <a:t>. </a:t>
            </a:r>
          </a:p>
          <a:p>
            <a:endParaRPr lang="en-GB" dirty="0"/>
          </a:p>
          <a:p>
            <a:r>
              <a:rPr lang="en-GB" dirty="0"/>
              <a:t>Tips. take</a:t>
            </a:r>
            <a:r>
              <a:rPr lang="en-GB" baseline="0" dirty="0"/>
              <a:t> a picture of the audience or have a picture which you can upload to the web service you can visit http://howhappy.azurewebsites.net/ or download the solution </a:t>
            </a:r>
            <a:r>
              <a:rPr lang="en-US" sz="600" dirty="0">
                <a:gradFill>
                  <a:gsLst>
                    <a:gs pos="6195">
                      <a:srgbClr val="FFFFFF"/>
                    </a:gs>
                    <a:gs pos="24779">
                      <a:srgbClr val="FFFFFF"/>
                    </a:gs>
                  </a:gsLst>
                  <a:lin ang="5400000" scaled="0"/>
                </a:gradFill>
                <a:hlinkClick r:id="rId3"/>
              </a:rPr>
              <a:t>https://blogs.msdn.microsoft.com/martinkearn/2016/03/22/introducing-howhappy-co-uk</a:t>
            </a:r>
            <a:r>
              <a:rPr lang="en-US" sz="600" dirty="0">
                <a:gradFill>
                  <a:gsLst>
                    <a:gs pos="6195">
                      <a:srgbClr val="FFFFFF"/>
                    </a:gs>
                    <a:gs pos="24779">
                      <a:srgbClr val="FFFFFF"/>
                    </a:gs>
                  </a:gsLst>
                  <a:lin ang="5400000" scaled="0"/>
                </a:gradFill>
              </a:rPr>
              <a:t> and publish this your own Azure Web Site.</a:t>
            </a:r>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8/9/2016 4:30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9494339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Convert audio to text, understand intent, and convert text back to speech for natural responsiveness. </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8/9/2016 4:30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5336620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The API can be directed to turn on and recognize audio coming from the microphone in real-time, recognize audio coming from a different real-time audio source, or to recognize audio from within a file. In all cases, real-time streaming is available, so as the audio is being sent to the server, partial recognition results are also being returned. The Speech to Text API enables you to build smart apps that are voice triggered. To see how it works select your target language then click on the microphone and start speaking. Or simply click on one of the sample speech phrases to see how speech recognition works. When you use this demo you consent to providing your voice input data to Microsoft for service improvement purposes. </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8/9/2016 4:30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5204746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a:t>
            </a:r>
            <a:r>
              <a:rPr lang="en-US" baseline="0" dirty="0"/>
              <a:t> support offered my Microsoft Cognitive Voice APIs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8/9/2016 4:30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4750413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Microsoft Language Understanding Intelligent Service (LUIS) service are used to generate the intent. </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8/9/2016 4:30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165117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effectLst/>
              </a:rPr>
              <a:t>Language Understanding Intelligent Service (LUIS)</a:t>
            </a:r>
          </a:p>
          <a:p>
            <a:r>
              <a:rPr lang="en-GB" dirty="0">
                <a:effectLst/>
              </a:rPr>
              <a:t>Understand language contextually, so your app communicates with people in the way they speak.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8/9/2016 4:30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215285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2015</a:t>
            </a:r>
            <a:r>
              <a:rPr lang="en-GB" baseline="0" dirty="0"/>
              <a:t> application become much more advanced and complex with web service connecting to a variety of devices and platforms with applications being mobile, desktop and hybrid application became powered by various services including Databases, Hadoop Big Data and Restful services. This was start of the intelligent application.</a:t>
            </a:r>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8/9/2016 4:30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0515311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600" dirty="0">
                <a:gradFill>
                  <a:gsLst>
                    <a:gs pos="6195">
                      <a:srgbClr val="FFFFFF"/>
                    </a:gs>
                    <a:gs pos="24779">
                      <a:srgbClr val="FFFFFF"/>
                    </a:gs>
                  </a:gsLst>
                  <a:lin ang="5400000" scaled="0"/>
                </a:gradFill>
                <a:hlinkClick r:id="rId3"/>
              </a:rPr>
              <a:t>In this</a:t>
            </a:r>
            <a:r>
              <a:rPr lang="en-US" sz="600" baseline="0" dirty="0">
                <a:gradFill>
                  <a:gsLst>
                    <a:gs pos="6195">
                      <a:srgbClr val="FFFFFF"/>
                    </a:gs>
                    <a:gs pos="24779">
                      <a:srgbClr val="FFFFFF"/>
                    </a:gs>
                  </a:gsLst>
                  <a:lin ang="5400000" scaled="0"/>
                </a:gradFill>
                <a:hlinkClick r:id="rId3"/>
              </a:rPr>
              <a:t> demo we will build a simple app which will use LUIS </a:t>
            </a:r>
          </a:p>
          <a:p>
            <a:endParaRPr lang="en-US" sz="600" baseline="0" dirty="0">
              <a:gradFill>
                <a:gsLst>
                  <a:gs pos="6195">
                    <a:srgbClr val="FFFFFF"/>
                  </a:gs>
                  <a:gs pos="24779">
                    <a:srgbClr val="FFFFFF"/>
                  </a:gs>
                </a:gsLst>
                <a:lin ang="5400000" scaled="0"/>
              </a:gradFill>
              <a:hlinkClick r:id="rId3"/>
            </a:endParaRPr>
          </a:p>
          <a:p>
            <a:r>
              <a:rPr lang="en-US" sz="600" baseline="0" dirty="0">
                <a:gradFill>
                  <a:gsLst>
                    <a:gs pos="6195">
                      <a:srgbClr val="FFFFFF"/>
                    </a:gs>
                    <a:gs pos="24779">
                      <a:srgbClr val="FFFFFF"/>
                    </a:gs>
                  </a:gsLst>
                  <a:lin ang="5400000" scaled="0"/>
                </a:gradFill>
                <a:hlinkClick r:id="rId3"/>
              </a:rPr>
              <a:t>The app is a Pizza Ordering </a:t>
            </a:r>
            <a:r>
              <a:rPr lang="en-US" sz="600" baseline="0" dirty="0" err="1">
                <a:gradFill>
                  <a:gsLst>
                    <a:gs pos="6195">
                      <a:srgbClr val="FFFFFF"/>
                    </a:gs>
                    <a:gs pos="24779">
                      <a:srgbClr val="FFFFFF"/>
                    </a:gs>
                  </a:gsLst>
                  <a:lin ang="5400000" scaled="0"/>
                </a:gradFill>
                <a:hlinkClick r:id="rId3"/>
              </a:rPr>
              <a:t>Sytem</a:t>
            </a:r>
            <a:r>
              <a:rPr lang="en-US" sz="600" baseline="0" dirty="0">
                <a:gradFill>
                  <a:gsLst>
                    <a:gs pos="6195">
                      <a:srgbClr val="FFFFFF"/>
                    </a:gs>
                    <a:gs pos="24779">
                      <a:srgbClr val="FFFFFF"/>
                    </a:gs>
                  </a:gsLst>
                  <a:lin ang="5400000" scaled="0"/>
                </a:gradFill>
                <a:hlinkClick r:id="rId3"/>
              </a:rPr>
              <a:t> where a user can order a pizza and toppings</a:t>
            </a:r>
          </a:p>
          <a:p>
            <a:endParaRPr lang="en-US" sz="600" baseline="0" dirty="0">
              <a:gradFill>
                <a:gsLst>
                  <a:gs pos="6195">
                    <a:srgbClr val="FFFFFF"/>
                  </a:gs>
                  <a:gs pos="24779">
                    <a:srgbClr val="FFFFFF"/>
                  </a:gs>
                </a:gsLst>
                <a:lin ang="5400000" scaled="0"/>
              </a:gradFill>
              <a:hlinkClick r:id="rId3"/>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600" baseline="0" dirty="0">
                <a:gradFill>
                  <a:gsLst>
                    <a:gs pos="6195">
                      <a:srgbClr val="FFFFFF"/>
                    </a:gs>
                    <a:gs pos="24779">
                      <a:srgbClr val="FFFFFF"/>
                    </a:gs>
                  </a:gsLst>
                  <a:lin ang="5400000" scaled="0"/>
                </a:gradFill>
                <a:hlinkClick r:id="rId3"/>
              </a:rPr>
              <a:t>See </a:t>
            </a:r>
            <a:r>
              <a:rPr lang="en-US" sz="600" dirty="0">
                <a:gradFill>
                  <a:gsLst>
                    <a:gs pos="6195">
                      <a:srgbClr val="FFFFFF"/>
                    </a:gs>
                    <a:gs pos="24779">
                      <a:srgbClr val="FFFFFF"/>
                    </a:gs>
                  </a:gsLst>
                  <a:lin ang="5400000" scaled="0"/>
                </a:gradFill>
                <a:hlinkClick r:id="rId3"/>
              </a:rPr>
              <a:t>https://blogs.msdn.microsoft.com/uk_faculty_connection/2016/03/29/getting-started-using-microsoft-project-oxford-language-understanding-intelligent-service-luis-3-2</a:t>
            </a:r>
            <a:endParaRPr lang="en-GB" sz="800" dirty="0"/>
          </a:p>
          <a:p>
            <a:r>
              <a:rPr lang="en-US" sz="600" dirty="0">
                <a:gradFill>
                  <a:gsLst>
                    <a:gs pos="6195">
                      <a:srgbClr val="FFFFFF"/>
                    </a:gs>
                    <a:gs pos="24779">
                      <a:srgbClr val="FFFFFF"/>
                    </a:gs>
                  </a:gsLst>
                  <a:lin ang="5400000" scaled="0"/>
                </a:gradFill>
                <a:hlinkClick r:id="rId3"/>
              </a:rPr>
              <a:t> </a:t>
            </a:r>
          </a:p>
          <a:p>
            <a:r>
              <a:rPr lang="en-US" sz="600" dirty="0">
                <a:gradFill>
                  <a:gsLst>
                    <a:gs pos="6195">
                      <a:srgbClr val="FFFFFF"/>
                    </a:gs>
                    <a:gs pos="24779">
                      <a:srgbClr val="FFFFFF"/>
                    </a:gs>
                  </a:gsLst>
                  <a:lin ang="5400000" scaled="0"/>
                </a:gradFill>
                <a:hlinkClick r:id="rId3"/>
              </a:rPr>
              <a:t>You need to Build and</a:t>
            </a:r>
            <a:r>
              <a:rPr lang="en-US" sz="600" baseline="0" dirty="0">
                <a:gradFill>
                  <a:gsLst>
                    <a:gs pos="6195">
                      <a:srgbClr val="FFFFFF"/>
                    </a:gs>
                    <a:gs pos="24779">
                      <a:srgbClr val="FFFFFF"/>
                    </a:gs>
                  </a:gsLst>
                  <a:lin ang="5400000" scaled="0"/>
                </a:gradFill>
                <a:hlinkClick r:id="rId3"/>
              </a:rPr>
              <a:t> Train your LUIS engine</a:t>
            </a:r>
            <a:endParaRPr lang="en-US" sz="600" dirty="0">
              <a:gradFill>
                <a:gsLst>
                  <a:gs pos="6195">
                    <a:srgbClr val="FFFFFF"/>
                  </a:gs>
                  <a:gs pos="24779">
                    <a:srgbClr val="FFFFFF"/>
                  </a:gs>
                </a:gsLst>
                <a:lin ang="5400000" scaled="0"/>
              </a:gradFill>
              <a:hlinkClick r:id="rId3"/>
            </a:endParaRPr>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8/9/2016 4:30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9347822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1800"/>
              </a:spcBef>
              <a:buNone/>
            </a:pPr>
            <a:r>
              <a:rPr lang="en-US" dirty="0"/>
              <a:t>Here a set of all the resources</a:t>
            </a:r>
            <a:r>
              <a:rPr lang="en-US" baseline="0" dirty="0"/>
              <a:t> you need to get started building amazing projects and hacks using the Microsoft Cognitive services and Cortana Intelligence Suite.</a:t>
            </a:r>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E6F43D20-2A2F-4C34-8B28-EFEBD7369CA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07021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Questions</a:t>
            </a:r>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8/9/2016 4:30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45550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a:t>
            </a:r>
            <a:r>
              <a:rPr lang="en-GB" baseline="0" dirty="0"/>
              <a:t> are the key characteristics of an intelligent app. Lets look at this from users and developers.. </a:t>
            </a:r>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8/9/2016 4:30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068794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So welcome to Microsoft Cognitive</a:t>
            </a:r>
            <a:r>
              <a:rPr lang="en-US" baseline="0" dirty="0"/>
              <a:t> Services - Cognitive services include, Vision, Speech, Language, Knowledge and Search and your perfect companion for any Hack or Project which your about to undertake</a:t>
            </a: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4334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effectLst/>
              </a:rPr>
              <a:t>The Microsoft Cortana Intelligence Suite</a:t>
            </a:r>
            <a:r>
              <a:rPr lang="en-GB" b="1" baseline="0" dirty="0">
                <a:effectLst/>
              </a:rPr>
              <a:t> is a </a:t>
            </a:r>
            <a:r>
              <a:rPr lang="en-GB" dirty="0">
                <a:effectLst/>
              </a:rPr>
              <a:t>fully managed big data and advanced analytics suite to transform your data into intelligent action and your application simple become the end result of the action. As we stated at the beginning of this presentation 2015 was the birth of the intelligent app, todays apps have three key aspects, Data, Intelligence and Action. Cortana Intelligence Suite offer a portfolio of applications and services to support the intelligence within modern day applications.</a:t>
            </a:r>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8/9/2016 4:30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0915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Simply with Cognitive</a:t>
            </a:r>
            <a:r>
              <a:rPr lang="en-US" baseline="0" dirty="0"/>
              <a:t> Services its Easy, Flexible and tested we have a great number of sample. Available for a variety of platforms using a large number of languages. </a:t>
            </a: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7646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a:t>
            </a:r>
            <a:r>
              <a:rPr lang="en-US" baseline="0" dirty="0"/>
              <a:t> a selection of the various services which are included under Microsoft Cognitive Services. </a:t>
            </a: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1384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help you</a:t>
            </a:r>
            <a:r>
              <a:rPr lang="en-US" baseline="0" dirty="0"/>
              <a:t> understand the opportunity of Microsoft Cognitive Services, we have developed a number of show case sites to demonstrate the power of the Vision, Speech, Language, Knowledge and Search APIs.</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Build 2016</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8/9/2016 4:30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92463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2" name="TextBox 1"/>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255783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427413213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64013" y="490737"/>
            <a:ext cx="1436313" cy="306604"/>
          </a:xfrm>
          <a:prstGeom prst="rect">
            <a:avLst/>
          </a:prstGeom>
        </p:spPr>
      </p:pic>
      <p:sp>
        <p:nvSpPr>
          <p:cNvPr id="12" name="Freeform 11"/>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5508114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6"/>
            <a:ext cx="100583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7" name="Text Placeholder 2"/>
          <p:cNvSpPr>
            <a:spLocks noGrp="1"/>
          </p:cNvSpPr>
          <p:nvPr>
            <p:ph type="body" sz="quarter" idx="13" hasCustomPrompt="1"/>
          </p:nvPr>
        </p:nvSpPr>
        <p:spPr>
          <a:xfrm>
            <a:off x="8504239" y="307622"/>
            <a:ext cx="3656013"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
        <p:nvSpPr>
          <p:cNvPr id="8" name="TextBox 7"/>
          <p:cNvSpPr txBox="1"/>
          <p:nvPr userDrawn="1"/>
        </p:nvSpPr>
        <p:spPr>
          <a:xfrm>
            <a:off x="288989" y="6072576"/>
            <a:ext cx="1930897" cy="634440"/>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32878154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6"/>
            <a:ext cx="100583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9" y="307622"/>
            <a:ext cx="3656013"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
        <p:nvSpPr>
          <p:cNvPr id="9" name="TextBox 8"/>
          <p:cNvSpPr txBox="1"/>
          <p:nvPr userDrawn="1"/>
        </p:nvSpPr>
        <p:spPr>
          <a:xfrm>
            <a:off x="288989" y="6072576"/>
            <a:ext cx="1930897" cy="634440"/>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97325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0"/>
            <a:ext cx="11887200" cy="2096222"/>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08289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727829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9705172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6624782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86787403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53000807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4"/>
            <a:ext cx="9144000" cy="1181862"/>
          </a:xfrm>
          <a:noFill/>
        </p:spPr>
        <p:txBody>
          <a:bodyPr wrap="square" tIns="91440" bIns="91440" anchor="t" anchorCtr="0">
            <a:spAutoFit/>
          </a:bodyPr>
          <a:lstStyle>
            <a:lvl1pPr>
              <a:defRPr sz="7198"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9143999" cy="738664"/>
          </a:xfrm>
          <a:noFill/>
        </p:spPr>
        <p:txBody>
          <a:bodyPr wrap="square" lIns="182880" tIns="146304" rIns="182880" bIns="146304">
            <a:spAutoFit/>
          </a:bodyPr>
          <a:lstStyle>
            <a:lvl1pPr marL="0" indent="0">
              <a:spcBef>
                <a:spcPts val="0"/>
              </a:spcBef>
              <a:buNone/>
              <a:defRPr sz="3199"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664732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9143999"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2124446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24613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542626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1067490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536422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16011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1243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96975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6376465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472633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11_Title Only white background">
    <p:spTree>
      <p:nvGrpSpPr>
        <p:cNvPr id="1" name=""/>
        <p:cNvGrpSpPr/>
        <p:nvPr/>
      </p:nvGrpSpPr>
      <p:grpSpPr>
        <a:xfrm>
          <a:off x="0" y="0"/>
          <a:ext cx="0" cy="0"/>
          <a:chOff x="0" y="0"/>
          <a:chExt cx="0" cy="0"/>
        </a:xfrm>
      </p:grpSpPr>
      <p:sp>
        <p:nvSpPr>
          <p:cNvPr id="179" name="Rectangle 178"/>
          <p:cNvSpPr/>
          <p:nvPr userDrawn="1"/>
        </p:nvSpPr>
        <p:spPr bwMode="auto">
          <a:xfrm>
            <a:off x="-1" y="6461711"/>
            <a:ext cx="12436475" cy="532814"/>
          </a:xfrm>
          <a:prstGeom prst="rect">
            <a:avLst/>
          </a:prstGeom>
          <a:solidFill>
            <a:srgbClr val="409AE1"/>
          </a:solidFill>
          <a:ln w="28575">
            <a:no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endParaRPr>
          </a:p>
        </p:txBody>
      </p:sp>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180" name="Freeform 539"/>
          <p:cNvSpPr>
            <a:spLocks noChangeAspect="1"/>
          </p:cNvSpPr>
          <p:nvPr userDrawn="1"/>
        </p:nvSpPr>
        <p:spPr bwMode="auto">
          <a:xfrm>
            <a:off x="9303795" y="6094106"/>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grpSp>
        <p:nvGrpSpPr>
          <p:cNvPr id="181" name="Group 180"/>
          <p:cNvGrpSpPr/>
          <p:nvPr userDrawn="1"/>
        </p:nvGrpSpPr>
        <p:grpSpPr>
          <a:xfrm>
            <a:off x="9338575" y="6351176"/>
            <a:ext cx="1824626" cy="773723"/>
            <a:chOff x="4494770" y="2621197"/>
            <a:chExt cx="3127126" cy="1326043"/>
          </a:xfrm>
        </p:grpSpPr>
        <p:sp>
          <p:nvSpPr>
            <p:cNvPr id="182"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3"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4"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5"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6"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7"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8"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89" name="Group 188"/>
            <p:cNvGrpSpPr/>
            <p:nvPr/>
          </p:nvGrpSpPr>
          <p:grpSpPr>
            <a:xfrm>
              <a:off x="5413104" y="2621197"/>
              <a:ext cx="1326042" cy="1326043"/>
              <a:chOff x="5413104" y="2598477"/>
              <a:chExt cx="1326042" cy="1326043"/>
            </a:xfrm>
          </p:grpSpPr>
          <p:sp>
            <p:nvSpPr>
              <p:cNvPr id="190"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1"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2"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3"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4"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5"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6"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7" name="Oval 196"/>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98" name="Group 197"/>
          <p:cNvGrpSpPr/>
          <p:nvPr userDrawn="1"/>
        </p:nvGrpSpPr>
        <p:grpSpPr>
          <a:xfrm rot="16200000">
            <a:off x="2686558" y="3919738"/>
            <a:ext cx="182438" cy="5555552"/>
            <a:chOff x="9312007" y="34787"/>
            <a:chExt cx="1212906" cy="3143923"/>
          </a:xfrm>
        </p:grpSpPr>
        <p:sp>
          <p:nvSpPr>
            <p:cNvPr id="199" name="Bent Arrow 198"/>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Bent Arrow 199"/>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1" name="Bent Arrow 200"/>
          <p:cNvSpPr/>
          <p:nvPr userDrawn="1"/>
        </p:nvSpPr>
        <p:spPr bwMode="auto">
          <a:xfrm>
            <a:off x="5686283" y="6822755"/>
            <a:ext cx="3820134" cy="16351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Bent Arrow 201"/>
          <p:cNvSpPr/>
          <p:nvPr userDrawn="1"/>
        </p:nvSpPr>
        <p:spPr bwMode="auto">
          <a:xfrm rot="10800000" flipH="1">
            <a:off x="2049681" y="5845557"/>
            <a:ext cx="7843864" cy="757825"/>
          </a:xfrm>
          <a:prstGeom prst="bentArrow">
            <a:avLst>
              <a:gd name="adj1" fmla="val 25000"/>
              <a:gd name="adj2" fmla="val 0"/>
              <a:gd name="adj3" fmla="val 25000"/>
              <a:gd name="adj4" fmla="val 20518"/>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Bent Arrow 202"/>
          <p:cNvSpPr/>
          <p:nvPr userDrawn="1"/>
        </p:nvSpPr>
        <p:spPr bwMode="auto">
          <a:xfrm rot="10800000">
            <a:off x="11224377" y="6437658"/>
            <a:ext cx="709317" cy="266055"/>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Bent Arrow 204"/>
          <p:cNvSpPr/>
          <p:nvPr userDrawn="1"/>
        </p:nvSpPr>
        <p:spPr bwMode="auto">
          <a:xfrm rot="16200000">
            <a:off x="11536785" y="6745184"/>
            <a:ext cx="325590" cy="266055"/>
          </a:xfrm>
          <a:prstGeom prst="bentArrow">
            <a:avLst>
              <a:gd name="adj1" fmla="val 25000"/>
              <a:gd name="adj2" fmla="val 0"/>
              <a:gd name="adj3" fmla="val 25000"/>
              <a:gd name="adj4" fmla="val 15819"/>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Freeform 15"/>
          <p:cNvSpPr>
            <a:spLocks noEditPoints="1"/>
          </p:cNvSpPr>
          <p:nvPr userDrawn="1"/>
        </p:nvSpPr>
        <p:spPr bwMode="auto">
          <a:xfrm>
            <a:off x="4389231" y="6735384"/>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7" name="Freeform 18"/>
          <p:cNvSpPr>
            <a:spLocks/>
          </p:cNvSpPr>
          <p:nvPr userDrawn="1"/>
        </p:nvSpPr>
        <p:spPr bwMode="auto">
          <a:xfrm>
            <a:off x="4431636" y="6597569"/>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8" name="Rectangle 207"/>
          <p:cNvSpPr/>
          <p:nvPr userDrawn="1"/>
        </p:nvSpPr>
        <p:spPr bwMode="auto">
          <a:xfrm>
            <a:off x="-216886" y="6994525"/>
            <a:ext cx="12870248" cy="78377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9" name="Rectangle 208"/>
          <p:cNvSpPr/>
          <p:nvPr userDrawn="1"/>
        </p:nvSpPr>
        <p:spPr bwMode="auto">
          <a:xfrm>
            <a:off x="-391886" y="6209243"/>
            <a:ext cx="391886" cy="78377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4" name="Rectangle 203"/>
          <p:cNvSpPr/>
          <p:nvPr userDrawn="1"/>
        </p:nvSpPr>
        <p:spPr bwMode="auto">
          <a:xfrm>
            <a:off x="0" y="5511704"/>
            <a:ext cx="12436475" cy="95735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0" name="Rectangle 209"/>
          <p:cNvSpPr/>
          <p:nvPr userDrawn="1"/>
        </p:nvSpPr>
        <p:spPr bwMode="auto">
          <a:xfrm>
            <a:off x="0" y="6469063"/>
            <a:ext cx="12436475" cy="525462"/>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11" name="Picture 210"/>
          <p:cNvPicPr>
            <a:picLocks noChangeAspect="1"/>
          </p:cNvPicPr>
          <p:nvPr userDrawn="1"/>
        </p:nvPicPr>
        <p:blipFill>
          <a:blip r:embed="rId2">
            <a:biLevel thresh="25000"/>
          </a:blip>
          <a:stretch>
            <a:fillRect/>
          </a:stretch>
        </p:blipFill>
        <p:spPr>
          <a:xfrm>
            <a:off x="171510" y="6626059"/>
            <a:ext cx="936609" cy="206372"/>
          </a:xfrm>
          <a:prstGeom prst="rect">
            <a:avLst/>
          </a:prstGeom>
        </p:spPr>
      </p:pic>
    </p:spTree>
    <p:extLst>
      <p:ext uri="{BB962C8B-B14F-4D97-AF65-F5344CB8AC3E}">
        <p14:creationId xmlns:p14="http://schemas.microsoft.com/office/powerpoint/2010/main" val="144948961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205397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75936376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149515036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81" y="6243237"/>
            <a:ext cx="1280160" cy="274492"/>
          </a:xfrm>
          <a:prstGeom prst="rect">
            <a:avLst/>
          </a:prstGeom>
        </p:spPr>
      </p:pic>
    </p:spTree>
    <p:extLst>
      <p:ext uri="{BB962C8B-B14F-4D97-AF65-F5344CB8AC3E}">
        <p14:creationId xmlns:p14="http://schemas.microsoft.com/office/powerpoint/2010/main" val="23282395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900281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067950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575091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54707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232609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054962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716910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528085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2688322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49452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517395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4995862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434230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9901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60745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720562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7866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944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6514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2385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9231" y="3145040"/>
            <a:ext cx="3291840" cy="705834"/>
          </a:xfrm>
          <a:prstGeom prst="rect">
            <a:avLst/>
          </a:prstGeom>
        </p:spPr>
      </p:pic>
      <p:pic>
        <p:nvPicPr>
          <p:cNvPr id="4" name="Picture 3"/>
          <p:cNvPicPr>
            <a:picLocks noChangeAspect="1"/>
          </p:cNvPicPr>
          <p:nvPr userDrawn="1"/>
        </p:nvPicPr>
        <p:blipFill>
          <a:blip r:embed="rId2"/>
          <a:stretch>
            <a:fillRect/>
          </a:stretch>
        </p:blipFill>
        <p:spPr>
          <a:xfrm>
            <a:off x="459231" y="3145040"/>
            <a:ext cx="3291840" cy="705834"/>
          </a:xfrm>
          <a:prstGeom prst="rect">
            <a:avLst/>
          </a:prstGeom>
        </p:spPr>
      </p:pic>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505050"/>
                    </a:gs>
                    <a:gs pos="100000">
                      <a:srgbClr val="505050"/>
                    </a:gs>
                  </a:gsLst>
                  <a:lin ang="5400000" scaled="0"/>
                </a:gradFill>
                <a:cs typeface="Segoe UI" pitchFamily="34" charset="0"/>
              </a:rPr>
              <a:t>© 2014 Microsoft Corporation. All rights reserved. </a:t>
            </a:r>
          </a:p>
        </p:txBody>
      </p:sp>
    </p:spTree>
    <p:extLst>
      <p:ext uri="{BB962C8B-B14F-4D97-AF65-F5344CB8AC3E}">
        <p14:creationId xmlns:p14="http://schemas.microsoft.com/office/powerpoint/2010/main" val="28251733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459233" y="3145040"/>
            <a:ext cx="3291840" cy="705836"/>
          </a:xfrm>
          <a:prstGeom prst="rect">
            <a:avLst/>
          </a:prstGeom>
        </p:spPr>
      </p:pic>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2014 Microsoft Corporation. All rights reserved. </a:t>
            </a:r>
          </a:p>
        </p:txBody>
      </p:sp>
    </p:spTree>
    <p:extLst>
      <p:ext uri="{BB962C8B-B14F-4D97-AF65-F5344CB8AC3E}">
        <p14:creationId xmlns:p14="http://schemas.microsoft.com/office/powerpoint/2010/main" val="593558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13698855"/>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theme" Target="../theme/theme3.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image" Target="../media/image8.png"/><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theme" Target="../theme/theme4.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295" r:id="rId4"/>
    <p:sldLayoutId id="2147484240" r:id="rId5"/>
    <p:sldLayoutId id="2147484296" r:id="rId6"/>
    <p:sldLayoutId id="2147484241" r:id="rId7"/>
    <p:sldLayoutId id="2147484297" r:id="rId8"/>
    <p:sldLayoutId id="2147484244" r:id="rId9"/>
    <p:sldLayoutId id="2147484298" r:id="rId10"/>
    <p:sldLayoutId id="2147484245" r:id="rId11"/>
    <p:sldLayoutId id="2147484247" r:id="rId12"/>
    <p:sldLayoutId id="2147484337" r:id="rId13"/>
    <p:sldLayoutId id="2147484249" r:id="rId14"/>
    <p:sldLayoutId id="2147484301" r:id="rId15"/>
    <p:sldLayoutId id="2147484252" r:id="rId16"/>
    <p:sldLayoutId id="2147484251" r:id="rId17"/>
    <p:sldLayoutId id="2147484254" r:id="rId18"/>
    <p:sldLayoutId id="2147484257" r:id="rId19"/>
    <p:sldLayoutId id="2147484258" r:id="rId20"/>
    <p:sldLayoutId id="2147484260" r:id="rId21"/>
    <p:sldLayoutId id="2147484299" r:id="rId22"/>
    <p:sldLayoutId id="2147484263"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3" r:id="rId17"/>
    <p:sldLayoutId id="2147484334" r:id="rId18"/>
    <p:sldLayoutId id="2147484335" r:id="rId19"/>
    <p:sldLayoutId id="2147484336" r:id="rId20"/>
    <p:sldLayoutId id="2147484372"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marL="342834" marR="0" lvl="0" indent="-342834" algn="l" defTabSz="932563"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088" marR="0" lvl="1" indent="-241253" algn="l" defTabSz="932563"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618964" y="-8395"/>
            <a:ext cx="955641" cy="5775361"/>
            <a:chOff x="12618967" y="-8396"/>
            <a:chExt cx="955641" cy="5775361"/>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14224"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46" name="TextBox 45"/>
            <p:cNvSpPr txBox="1"/>
            <p:nvPr userDrawn="1"/>
          </p:nvSpPr>
          <p:spPr>
            <a:xfrm rot="5400000">
              <a:off x="11715628" y="4227340"/>
              <a:ext cx="2709380" cy="329645"/>
            </a:xfrm>
            <a:prstGeom prst="rect">
              <a:avLst/>
            </a:prstGeom>
            <a:noFill/>
          </p:spPr>
          <p:txBody>
            <a:bodyPr wrap="none" lIns="0" tIns="91440" rIns="182880" bIns="91440" rtlCol="0">
              <a:spAutoFit/>
            </a:bodyPr>
            <a:lstStyle/>
            <a:p>
              <a:pPr marL="0" marR="0" lvl="0" indent="0" algn="l" defTabSz="914224"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588275706"/>
      </p:ext>
    </p:extLst>
  </p:cSld>
  <p:clrMap bg1="dk1" tx1="lt1" bg2="dk2" tx2="lt2" accent1="accent1" accent2="accent2" accent3="accent3" accent4="accent4" accent5="accent5" accent6="accent6" hlink="hlink" folHlink="folHlink"/>
  <p:sldLayoutIdLst>
    <p:sldLayoutId id="2147484342" r:id="rId1"/>
    <p:sldLayoutId id="2147484343" r:id="rId2"/>
    <p:sldLayoutId id="2147484344" r:id="rId3"/>
    <p:sldLayoutId id="2147484345" r:id="rId4"/>
    <p:sldLayoutId id="2147484346" r:id="rId5"/>
    <p:sldLayoutId id="2147484347" r:id="rId6"/>
    <p:sldLayoutId id="2147484348" r:id="rId7"/>
    <p:sldLayoutId id="2147484349" r:id="rId8"/>
    <p:sldLayoutId id="2147484350" r:id="rId9"/>
    <p:sldLayoutId id="2147484351" r:id="rId10"/>
    <p:sldLayoutId id="2147484352" r:id="rId11"/>
    <p:sldLayoutId id="2147484353" r:id="rId12"/>
    <p:sldLayoutId id="2147484354" r:id="rId13"/>
    <p:sldLayoutId id="2147484355" r:id="rId14"/>
    <p:sldLayoutId id="2147484356" r:id="rId15"/>
    <p:sldLayoutId id="2147484357" r:id="rId16"/>
    <p:sldLayoutId id="2147484358" r:id="rId17"/>
    <p:sldLayoutId id="2147484359" r:id="rId18"/>
    <p:sldLayoutId id="2147484360" r:id="rId19"/>
    <p:sldLayoutId id="2147484361" r:id="rId20"/>
    <p:sldLayoutId id="2147484362" r:id="rId21"/>
    <p:sldLayoutId id="2147484363" r:id="rId22"/>
    <p:sldLayoutId id="2147484370" r:id="rId23"/>
    <p:sldLayoutId id="2147484371" r:id="rId2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lang="en-US" sz="3999" kern="1200" spc="0" baseline="0" dirty="0" smtClean="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5">
          <p15:clr>
            <a:srgbClr val="5ACBF0"/>
          </p15:clr>
        </p15:guide>
        <p15:guide id="2" pos="172">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0">
          <p15:clr>
            <a:srgbClr val="5ACBF0"/>
          </p15:clr>
        </p15:guide>
        <p15:guide id="16" pos="291">
          <p15:clr>
            <a:srgbClr val="C35EA4"/>
          </p15:clr>
        </p15:guide>
        <p15:guide id="17" pos="7548">
          <p15:clr>
            <a:srgbClr val="C35EA4"/>
          </p15:clr>
        </p15:guide>
        <p15:guide id="18" orient="horz" pos="761">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5">
          <p15:clr>
            <a:srgbClr val="C35EA4"/>
          </p15:clr>
        </p15:guide>
        <p15:guide id="26" orient="horz" pos="4105">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2007265777"/>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376" r:id="rId3"/>
    <p:sldLayoutId id="2147484377" r:id="rId4"/>
    <p:sldLayoutId id="2147484378" r:id="rId5"/>
    <p:sldLayoutId id="2147484379" r:id="rId6"/>
    <p:sldLayoutId id="2147484380" r:id="rId7"/>
    <p:sldLayoutId id="2147484381" r:id="rId8"/>
    <p:sldLayoutId id="2147484382" r:id="rId9"/>
    <p:sldLayoutId id="2147484383" r:id="rId10"/>
    <p:sldLayoutId id="2147484384" r:id="rId11"/>
    <p:sldLayoutId id="2147484385" r:id="rId12"/>
    <p:sldLayoutId id="2147484386" r:id="rId13"/>
    <p:sldLayoutId id="2147484387" r:id="rId14"/>
    <p:sldLayoutId id="2147484388" r:id="rId15"/>
    <p:sldLayoutId id="2147484389" r:id="rId16"/>
    <p:sldLayoutId id="2147484390" r:id="rId17"/>
    <p:sldLayoutId id="2147484391" r:id="rId18"/>
    <p:sldLayoutId id="2147484392" r:id="rId19"/>
    <p:sldLayoutId id="2147484393" r:id="rId20"/>
    <p:sldLayoutId id="2147484394" r:id="rId21"/>
    <p:sldLayoutId id="2147484395" r:id="rId22"/>
    <p:sldLayoutId id="2147484396" r:id="rId23"/>
    <p:sldLayoutId id="2147484397" r:id="rId2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4.xml"/></Relationships>
</file>

<file path=ppt/slides/_rels/slide11.xml.rels><?xml version="1.0" encoding="UTF-8" standalone="yes"?>
<Relationships xmlns="http://schemas.openxmlformats.org/package/2006/relationships"><Relationship Id="rId3" Type="http://schemas.openxmlformats.org/officeDocument/2006/relationships/hyperlink" Target="http://www.microsoft.com/cognitive" TargetMode="External"/><Relationship Id="rId2" Type="http://schemas.openxmlformats.org/officeDocument/2006/relationships/notesSlide" Target="../notesSlides/notesSlide11.xml"/><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65.xml"/><Relationship Id="rId4" Type="http://schemas.microsoft.com/office/2007/relationships/hdphoto" Target="../media/hdphoto7.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4.xml"/></Relationships>
</file>

<file path=ppt/slides/_rels/slide14.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notesSlide" Target="../notesSlides/notesSlide15.xm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4.xml"/></Relationships>
</file>

<file path=ppt/slides/_rels/slide17.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8.xml"/><Relationship Id="rId1" Type="http://schemas.openxmlformats.org/officeDocument/2006/relationships/slideLayout" Target="../slideLayouts/slideLayout67.xml"/><Relationship Id="rId4" Type="http://schemas.openxmlformats.org/officeDocument/2006/relationships/image" Target="../media/image38.tmp"/></Relationships>
</file>

<file path=ppt/slides/_rels/slide19.xml.rels><?xml version="1.0" encoding="UTF-8" standalone="yes"?>
<Relationships xmlns="http://schemas.openxmlformats.org/package/2006/relationships"><Relationship Id="rId3" Type="http://schemas.openxmlformats.org/officeDocument/2006/relationships/hyperlink" Target="https://blogs.msdn.microsoft.com/uk_faculty_connection/2016/03/30/using-python-and-project-oxford-vision-api-to-ocr-a-online-image-from-any-url/" TargetMode="External"/><Relationship Id="rId2" Type="http://schemas.openxmlformats.org/officeDocument/2006/relationships/notesSlide" Target="../notesSlides/notesSlide19.xml"/><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5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0.tmp"/><Relationship Id="rId2" Type="http://schemas.openxmlformats.org/officeDocument/2006/relationships/notesSlide" Target="../notesSlides/notesSlide21.xml"/><Relationship Id="rId1" Type="http://schemas.openxmlformats.org/officeDocument/2006/relationships/slideLayout" Target="../slideLayouts/slideLayout66.xml"/><Relationship Id="rId6" Type="http://schemas.microsoft.com/office/2007/relationships/hdphoto" Target="../media/hdphoto9.wdp"/><Relationship Id="rId5" Type="http://schemas.openxmlformats.org/officeDocument/2006/relationships/image" Target="../media/image42.png"/><Relationship Id="rId4" Type="http://schemas.microsoft.com/office/2007/relationships/hdphoto" Target="../media/hdphoto8.wdp"/></Relationships>
</file>

<file path=ppt/slides/_rels/slide22.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notesSlide" Target="../notesSlides/notesSlide22.xml"/><Relationship Id="rId1" Type="http://schemas.openxmlformats.org/officeDocument/2006/relationships/slideLayout" Target="../slideLayouts/slideLayout66.xml"/><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8" Type="http://schemas.openxmlformats.org/officeDocument/2006/relationships/image" Target="../media/image50.jpg"/><Relationship Id="rId13" Type="http://schemas.openxmlformats.org/officeDocument/2006/relationships/image" Target="../media/image55.jpg"/><Relationship Id="rId3" Type="http://schemas.openxmlformats.org/officeDocument/2006/relationships/image" Target="../media/image45.jpg"/><Relationship Id="rId7" Type="http://schemas.openxmlformats.org/officeDocument/2006/relationships/image" Target="../media/image49.jpg"/><Relationship Id="rId12" Type="http://schemas.openxmlformats.org/officeDocument/2006/relationships/image" Target="../media/image54.jpg"/><Relationship Id="rId2" Type="http://schemas.openxmlformats.org/officeDocument/2006/relationships/notesSlide" Target="../notesSlides/notesSlide23.xml"/><Relationship Id="rId1" Type="http://schemas.openxmlformats.org/officeDocument/2006/relationships/slideLayout" Target="../slideLayouts/slideLayout66.xml"/><Relationship Id="rId6" Type="http://schemas.openxmlformats.org/officeDocument/2006/relationships/image" Target="../media/image48.jpg"/><Relationship Id="rId11" Type="http://schemas.openxmlformats.org/officeDocument/2006/relationships/image" Target="../media/image53.jpg"/><Relationship Id="rId5" Type="http://schemas.openxmlformats.org/officeDocument/2006/relationships/image" Target="../media/image47.jpg"/><Relationship Id="rId15" Type="http://schemas.openxmlformats.org/officeDocument/2006/relationships/image" Target="../media/image40.tmp"/><Relationship Id="rId10" Type="http://schemas.openxmlformats.org/officeDocument/2006/relationships/image" Target="../media/image52.jpg"/><Relationship Id="rId4" Type="http://schemas.openxmlformats.org/officeDocument/2006/relationships/image" Target="../media/image46.jpg"/><Relationship Id="rId9" Type="http://schemas.openxmlformats.org/officeDocument/2006/relationships/image" Target="../media/image51.jpg"/><Relationship Id="rId14" Type="http://schemas.openxmlformats.org/officeDocument/2006/relationships/image" Target="../media/image56.jpg"/></Relationships>
</file>

<file path=ppt/slides/_rels/slide24.xml.rels><?xml version="1.0" encoding="UTF-8" standalone="yes"?>
<Relationships xmlns="http://schemas.openxmlformats.org/package/2006/relationships"><Relationship Id="rId3" Type="http://schemas.openxmlformats.org/officeDocument/2006/relationships/hyperlink" Target="https://blogs.msdn.microsoft.com/martinkearn/2016/03/22/introducing-howhappy-co-uk/" TargetMode="External"/><Relationship Id="rId2" Type="http://schemas.openxmlformats.org/officeDocument/2006/relationships/notesSlide" Target="../notesSlides/notesSlide24.xml"/><Relationship Id="rId1" Type="http://schemas.openxmlformats.org/officeDocument/2006/relationships/slideLayout" Target="../slideLayouts/slideLayout54.xml"/></Relationships>
</file>

<file path=ppt/slides/_rels/slide25.xml.rels><?xml version="1.0" encoding="UTF-8" standalone="yes"?>
<Relationships xmlns="http://schemas.openxmlformats.org/package/2006/relationships"><Relationship Id="rId3" Type="http://schemas.openxmlformats.org/officeDocument/2006/relationships/image" Target="../media/image57.tmp"/><Relationship Id="rId2" Type="http://schemas.openxmlformats.org/officeDocument/2006/relationships/notesSlide" Target="../notesSlides/notesSlide25.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66.xml"/><Relationship Id="rId4" Type="http://schemas.openxmlformats.org/officeDocument/2006/relationships/image" Target="../media/image57.tmp"/></Relationships>
</file>

<file path=ppt/slides/_rels/slide27.xml.rels><?xml version="1.0" encoding="UTF-8" standalone="yes"?>
<Relationships xmlns="http://schemas.openxmlformats.org/package/2006/relationships"><Relationship Id="rId3" Type="http://schemas.openxmlformats.org/officeDocument/2006/relationships/image" Target="../media/image57.tmp"/><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28.xml.rels><?xml version="1.0" encoding="UTF-8" standalone="yes"?>
<Relationships xmlns="http://schemas.openxmlformats.org/package/2006/relationships"><Relationship Id="rId3" Type="http://schemas.openxmlformats.org/officeDocument/2006/relationships/image" Target="../media/image59.tmp"/><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29.xml.rels><?xml version="1.0" encoding="UTF-8" standalone="yes"?>
<Relationships xmlns="http://schemas.openxmlformats.org/package/2006/relationships"><Relationship Id="rId3" Type="http://schemas.openxmlformats.org/officeDocument/2006/relationships/image" Target="../media/image59.tmp"/><Relationship Id="rId2" Type="http://schemas.openxmlformats.org/officeDocument/2006/relationships/notesSlide" Target="../notesSlides/notesSlide29.xml"/><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5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jpeg"/><Relationship Id="rId9"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hyperlink" Target="https://blogs.msdn.microsoft.com/uk_faculty_connection/2016/03/29/getting-started-using-microsoft-project-oxford-language-understanding-intelligent-service-luis-3-2/" TargetMode="External"/><Relationship Id="rId2" Type="http://schemas.openxmlformats.org/officeDocument/2006/relationships/notesSlide" Target="../notesSlides/notesSlide30.xml"/><Relationship Id="rId1" Type="http://schemas.openxmlformats.org/officeDocument/2006/relationships/slideLayout" Target="../slideLayouts/slideLayout54.xml"/></Relationships>
</file>

<file path=ppt/slides/_rels/slide31.xml.rels><?xml version="1.0" encoding="UTF-8" standalone="yes"?>
<Relationships xmlns="http://schemas.openxmlformats.org/package/2006/relationships"><Relationship Id="rId3" Type="http://schemas.openxmlformats.org/officeDocument/2006/relationships/hyperlink" Target="http://cortanaintelligence.com/" TargetMode="External"/><Relationship Id="rId2" Type="http://schemas.openxmlformats.org/officeDocument/2006/relationships/notesSlide" Target="../notesSlides/notesSlide31.xml"/><Relationship Id="rId1" Type="http://schemas.openxmlformats.org/officeDocument/2006/relationships/slideLayout" Target="../slideLayouts/slideLayout49.xml"/><Relationship Id="rId5" Type="http://schemas.openxmlformats.org/officeDocument/2006/relationships/hyperlink" Target="http://www.microsoft.com/cognitive" TargetMode="External"/><Relationship Id="rId4" Type="http://schemas.openxmlformats.org/officeDocument/2006/relationships/hyperlink" Target="http://gallery.cortanaintelligence.com/"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6.xml"/><Relationship Id="rId1" Type="http://schemas.openxmlformats.org/officeDocument/2006/relationships/tags" Target="../tags/tag1.xml"/><Relationship Id="rId4" Type="http://schemas.openxmlformats.org/officeDocument/2006/relationships/image" Target="../media/image22.jpe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65.xml"/></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13" Type="http://schemas.microsoft.com/office/2007/relationships/hdphoto" Target="../media/hdphoto5.wdp"/><Relationship Id="rId3" Type="http://schemas.openxmlformats.org/officeDocument/2006/relationships/image" Target="../media/image24.jpg"/><Relationship Id="rId7" Type="http://schemas.microsoft.com/office/2007/relationships/hdphoto" Target="../media/hdphoto2.wdp"/><Relationship Id="rId12"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78.xml"/><Relationship Id="rId6" Type="http://schemas.openxmlformats.org/officeDocument/2006/relationships/image" Target="../media/image26.png"/><Relationship Id="rId11" Type="http://schemas.microsoft.com/office/2007/relationships/hdphoto" Target="../media/hdphoto4.wdp"/><Relationship Id="rId5" Type="http://schemas.microsoft.com/office/2007/relationships/hdphoto" Target="../media/hdphoto1.wdp"/><Relationship Id="rId15" Type="http://schemas.microsoft.com/office/2007/relationships/hdphoto" Target="../media/hdphoto6.wdp"/><Relationship Id="rId10" Type="http://schemas.openxmlformats.org/officeDocument/2006/relationships/image" Target="../media/image28.png"/><Relationship Id="rId4" Type="http://schemas.openxmlformats.org/officeDocument/2006/relationships/image" Target="../media/image25.png"/><Relationship Id="rId9" Type="http://schemas.microsoft.com/office/2007/relationships/hdphoto" Target="../media/hdphoto3.wdp"/><Relationship Id="rId1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5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2237" y="982662"/>
            <a:ext cx="12192000" cy="1981251"/>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6000" dirty="0"/>
              <a:t>Using Cortana Intelligence Suite in your Hacks or Student Projects</a:t>
            </a:r>
          </a:p>
        </p:txBody>
      </p:sp>
      <p:sp>
        <p:nvSpPr>
          <p:cNvPr id="3" name="Text Placeholder 3"/>
          <p:cNvSpPr txBox="1">
            <a:spLocks/>
          </p:cNvSpPr>
          <p:nvPr/>
        </p:nvSpPr>
        <p:spPr>
          <a:xfrm>
            <a:off x="350837" y="4032683"/>
            <a:ext cx="5486336" cy="198040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nl-NL" sz="2800" dirty="0"/>
          </a:p>
          <a:p>
            <a:pPr marL="0" lvl="0" indent="0">
              <a:buNone/>
            </a:pPr>
            <a:r>
              <a:rPr lang="nl-NL" sz="2800" dirty="0">
                <a:solidFill>
                  <a:srgbClr val="FFFFFF"/>
                </a:solidFill>
              </a:rPr>
              <a:t>Name</a:t>
            </a:r>
          </a:p>
          <a:p>
            <a:pPr marL="0" lvl="0" indent="0">
              <a:buNone/>
            </a:pPr>
            <a:r>
              <a:rPr lang="nl-NL" sz="2800" dirty="0">
                <a:solidFill>
                  <a:srgbClr val="FFFFFF"/>
                </a:solidFill>
              </a:rPr>
              <a:t>Title </a:t>
            </a:r>
          </a:p>
          <a:p>
            <a:pPr marL="0" lvl="0" indent="0">
              <a:buNone/>
            </a:pPr>
            <a:r>
              <a:rPr lang="nl-NL" sz="2800" dirty="0">
                <a:solidFill>
                  <a:srgbClr val="FFFFFF"/>
                </a:solidFill>
              </a:rPr>
              <a:t>Microsoft</a:t>
            </a:r>
          </a:p>
          <a:p>
            <a:pPr marL="0" lvl="0" indent="0">
              <a:buNone/>
            </a:pPr>
            <a:r>
              <a:rPr lang="nl-NL" sz="2800" dirty="0">
                <a:solidFill>
                  <a:srgbClr val="FFFFFF"/>
                </a:solidFill>
              </a:rPr>
              <a:t>Twitter/Email</a:t>
            </a:r>
          </a:p>
          <a:p>
            <a:endParaRPr lang="nl-NL" sz="2800" dirty="0"/>
          </a:p>
        </p:txBody>
      </p:sp>
    </p:spTree>
    <p:extLst>
      <p:ext uri="{BB962C8B-B14F-4D97-AF65-F5344CB8AC3E}">
        <p14:creationId xmlns:p14="http://schemas.microsoft.com/office/powerpoint/2010/main" val="27319794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274639" y="3954463"/>
            <a:ext cx="10690666" cy="738664"/>
          </a:xfrm>
        </p:spPr>
        <p:txBody>
          <a:bodyPr/>
          <a:lstStyle/>
          <a:p>
            <a:r>
              <a:rPr lang="en-US" sz="3200" dirty="0"/>
              <a:t>Caption Bot AI &amp; Sample Apps</a:t>
            </a:r>
          </a:p>
        </p:txBody>
      </p:sp>
      <p:grpSp>
        <p:nvGrpSpPr>
          <p:cNvPr id="5" name="Group 4"/>
          <p:cNvGrpSpPr/>
          <p:nvPr/>
        </p:nvGrpSpPr>
        <p:grpSpPr>
          <a:xfrm>
            <a:off x="7056437" y="1058862"/>
            <a:ext cx="4187064" cy="5029200"/>
            <a:chOff x="2103437" y="3649986"/>
            <a:chExt cx="1828800" cy="2365375"/>
          </a:xfrm>
        </p:grpSpPr>
        <p:grpSp>
          <p:nvGrpSpPr>
            <p:cNvPr id="6" name="Group 5"/>
            <p:cNvGrpSpPr/>
            <p:nvPr/>
          </p:nvGrpSpPr>
          <p:grpSpPr>
            <a:xfrm>
              <a:off x="2103437" y="3649986"/>
              <a:ext cx="1828800" cy="2365375"/>
              <a:chOff x="3322638" y="3649663"/>
              <a:chExt cx="1828800" cy="2365375"/>
            </a:xfrm>
          </p:grpSpPr>
          <p:sp>
            <p:nvSpPr>
              <p:cNvPr id="8" name="AutoShape 3"/>
              <p:cNvSpPr>
                <a:spLocks noChangeAspect="1" noChangeArrowheads="1" noTextEdit="1"/>
              </p:cNvSpPr>
              <p:nvPr/>
            </p:nvSpPr>
            <p:spPr bwMode="auto">
              <a:xfrm>
                <a:off x="3322638" y="3649663"/>
                <a:ext cx="1828800"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 name="Rectangle 5"/>
              <p:cNvSpPr>
                <a:spLocks noChangeArrowheads="1"/>
              </p:cNvSpPr>
              <p:nvPr/>
            </p:nvSpPr>
            <p:spPr bwMode="auto">
              <a:xfrm>
                <a:off x="3322638" y="3649663"/>
                <a:ext cx="1828800" cy="1495425"/>
              </a:xfrm>
              <a:prstGeom prst="rect">
                <a:avLst/>
              </a:prstGeom>
              <a:solidFill>
                <a:srgbClr val="92D05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 name="Rectangle 6"/>
              <p:cNvSpPr>
                <a:spLocks noChangeArrowheads="1"/>
              </p:cNvSpPr>
              <p:nvPr/>
            </p:nvSpPr>
            <p:spPr bwMode="auto">
              <a:xfrm>
                <a:off x="3322638" y="5145088"/>
                <a:ext cx="1828800" cy="86995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 name="Freeform 7"/>
              <p:cNvSpPr>
                <a:spLocks/>
              </p:cNvSpPr>
              <p:nvPr/>
            </p:nvSpPr>
            <p:spPr bwMode="auto">
              <a:xfrm>
                <a:off x="3468688" y="3913188"/>
                <a:ext cx="1538288" cy="1231900"/>
              </a:xfrm>
              <a:custGeom>
                <a:avLst/>
                <a:gdLst>
                  <a:gd name="T0" fmla="*/ 969 w 969"/>
                  <a:gd name="T1" fmla="*/ 615 h 776"/>
                  <a:gd name="T2" fmla="*/ 969 w 969"/>
                  <a:gd name="T3" fmla="*/ 0 h 776"/>
                  <a:gd name="T4" fmla="*/ 0 w 969"/>
                  <a:gd name="T5" fmla="*/ 0 h 776"/>
                  <a:gd name="T6" fmla="*/ 0 w 969"/>
                  <a:gd name="T7" fmla="*/ 615 h 776"/>
                  <a:gd name="T8" fmla="*/ 459 w 969"/>
                  <a:gd name="T9" fmla="*/ 650 h 776"/>
                  <a:gd name="T10" fmla="*/ 440 w 969"/>
                  <a:gd name="T11" fmla="*/ 755 h 776"/>
                  <a:gd name="T12" fmla="*/ 322 w 969"/>
                  <a:gd name="T13" fmla="*/ 755 h 776"/>
                  <a:gd name="T14" fmla="*/ 322 w 969"/>
                  <a:gd name="T15" fmla="*/ 776 h 776"/>
                  <a:gd name="T16" fmla="*/ 647 w 969"/>
                  <a:gd name="T17" fmla="*/ 776 h 776"/>
                  <a:gd name="T18" fmla="*/ 647 w 969"/>
                  <a:gd name="T19" fmla="*/ 755 h 776"/>
                  <a:gd name="T20" fmla="*/ 529 w 969"/>
                  <a:gd name="T21" fmla="*/ 755 h 776"/>
                  <a:gd name="T22" fmla="*/ 510 w 969"/>
                  <a:gd name="T23" fmla="*/ 650 h 776"/>
                  <a:gd name="T24" fmla="*/ 969 w 969"/>
                  <a:gd name="T25" fmla="*/ 615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9" h="776">
                    <a:moveTo>
                      <a:pt x="969" y="615"/>
                    </a:moveTo>
                    <a:lnTo>
                      <a:pt x="969" y="0"/>
                    </a:lnTo>
                    <a:lnTo>
                      <a:pt x="0" y="0"/>
                    </a:lnTo>
                    <a:lnTo>
                      <a:pt x="0" y="615"/>
                    </a:lnTo>
                    <a:lnTo>
                      <a:pt x="459" y="650"/>
                    </a:lnTo>
                    <a:lnTo>
                      <a:pt x="440" y="755"/>
                    </a:lnTo>
                    <a:lnTo>
                      <a:pt x="322" y="755"/>
                    </a:lnTo>
                    <a:lnTo>
                      <a:pt x="322" y="776"/>
                    </a:lnTo>
                    <a:lnTo>
                      <a:pt x="647" y="776"/>
                    </a:lnTo>
                    <a:lnTo>
                      <a:pt x="647" y="755"/>
                    </a:lnTo>
                    <a:lnTo>
                      <a:pt x="529" y="755"/>
                    </a:lnTo>
                    <a:lnTo>
                      <a:pt x="510" y="650"/>
                    </a:lnTo>
                    <a:lnTo>
                      <a:pt x="969" y="6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 name="Rectangle 15"/>
              <p:cNvSpPr>
                <a:spLocks noChangeArrowheads="1"/>
              </p:cNvSpPr>
              <p:nvPr/>
            </p:nvSpPr>
            <p:spPr bwMode="auto">
              <a:xfrm>
                <a:off x="4168776" y="4273551"/>
                <a:ext cx="30163"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 name="Rectangle 17"/>
              <p:cNvSpPr>
                <a:spLocks noChangeArrowheads="1"/>
              </p:cNvSpPr>
              <p:nvPr/>
            </p:nvSpPr>
            <p:spPr bwMode="auto">
              <a:xfrm>
                <a:off x="4168776" y="4344988"/>
                <a:ext cx="30163"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 name="Rectangle 20"/>
              <p:cNvSpPr>
                <a:spLocks noChangeArrowheads="1"/>
              </p:cNvSpPr>
              <p:nvPr/>
            </p:nvSpPr>
            <p:spPr bwMode="auto">
              <a:xfrm>
                <a:off x="4203701"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Rectangle 21"/>
              <p:cNvSpPr>
                <a:spLocks noChangeArrowheads="1"/>
              </p:cNvSpPr>
              <p:nvPr/>
            </p:nvSpPr>
            <p:spPr bwMode="auto">
              <a:xfrm>
                <a:off x="4240213"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Rectangle 25"/>
              <p:cNvSpPr>
                <a:spLocks noChangeArrowheads="1"/>
              </p:cNvSpPr>
              <p:nvPr/>
            </p:nvSpPr>
            <p:spPr bwMode="auto">
              <a:xfrm>
                <a:off x="4275138" y="4308476"/>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 name="Rectangle 27"/>
              <p:cNvSpPr>
                <a:spLocks noChangeArrowheads="1"/>
              </p:cNvSpPr>
              <p:nvPr/>
            </p:nvSpPr>
            <p:spPr bwMode="auto">
              <a:xfrm>
                <a:off x="4275138" y="4379913"/>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Rectangle 28"/>
              <p:cNvSpPr>
                <a:spLocks noChangeArrowheads="1"/>
              </p:cNvSpPr>
              <p:nvPr/>
            </p:nvSpPr>
            <p:spPr bwMode="auto">
              <a:xfrm>
                <a:off x="4275138" y="4416426"/>
                <a:ext cx="31750" cy="30163"/>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Rectangle 29"/>
              <p:cNvSpPr>
                <a:spLocks noChangeArrowheads="1"/>
              </p:cNvSpPr>
              <p:nvPr/>
            </p:nvSpPr>
            <p:spPr bwMode="auto">
              <a:xfrm>
                <a:off x="3594101" y="5226051"/>
                <a:ext cx="1287463" cy="387350"/>
              </a:xfrm>
              <a:prstGeom prst="rect">
                <a:avLst/>
              </a:prstGeom>
              <a:solidFill>
                <a:srgbClr val="008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 name="Rectangle 30"/>
              <p:cNvSpPr>
                <a:spLocks noChangeArrowheads="1"/>
              </p:cNvSpPr>
              <p:nvPr/>
            </p:nvSpPr>
            <p:spPr bwMode="auto">
              <a:xfrm>
                <a:off x="36449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Rectangle 31"/>
              <p:cNvSpPr>
                <a:spLocks noChangeArrowheads="1"/>
              </p:cNvSpPr>
              <p:nvPr/>
            </p:nvSpPr>
            <p:spPr bwMode="auto">
              <a:xfrm>
                <a:off x="37258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Rectangle 32"/>
              <p:cNvSpPr>
                <a:spLocks noChangeArrowheads="1"/>
              </p:cNvSpPr>
              <p:nvPr/>
            </p:nvSpPr>
            <p:spPr bwMode="auto">
              <a:xfrm>
                <a:off x="380682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 name="Rectangle 33"/>
              <p:cNvSpPr>
                <a:spLocks noChangeArrowheads="1"/>
              </p:cNvSpPr>
              <p:nvPr/>
            </p:nvSpPr>
            <p:spPr bwMode="auto">
              <a:xfrm>
                <a:off x="388778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 name="Rectangle 34"/>
              <p:cNvSpPr>
                <a:spLocks noChangeArrowheads="1"/>
              </p:cNvSpPr>
              <p:nvPr/>
            </p:nvSpPr>
            <p:spPr bwMode="auto">
              <a:xfrm>
                <a:off x="39687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 name="Rectangle 35"/>
              <p:cNvSpPr>
                <a:spLocks noChangeArrowheads="1"/>
              </p:cNvSpPr>
              <p:nvPr/>
            </p:nvSpPr>
            <p:spPr bwMode="auto">
              <a:xfrm>
                <a:off x="404971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 name="Rectangle 36"/>
              <p:cNvSpPr>
                <a:spLocks noChangeArrowheads="1"/>
              </p:cNvSpPr>
              <p:nvPr/>
            </p:nvSpPr>
            <p:spPr bwMode="auto">
              <a:xfrm>
                <a:off x="413067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 name="Rectangle 37"/>
              <p:cNvSpPr>
                <a:spLocks noChangeArrowheads="1"/>
              </p:cNvSpPr>
              <p:nvPr/>
            </p:nvSpPr>
            <p:spPr bwMode="auto">
              <a:xfrm>
                <a:off x="421163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 name="Rectangle 38"/>
              <p:cNvSpPr>
                <a:spLocks noChangeArrowheads="1"/>
              </p:cNvSpPr>
              <p:nvPr/>
            </p:nvSpPr>
            <p:spPr bwMode="auto">
              <a:xfrm>
                <a:off x="429260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 name="Rectangle 39"/>
              <p:cNvSpPr>
                <a:spLocks noChangeArrowheads="1"/>
              </p:cNvSpPr>
              <p:nvPr/>
            </p:nvSpPr>
            <p:spPr bwMode="auto">
              <a:xfrm>
                <a:off x="43751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 name="Rectangle 40"/>
              <p:cNvSpPr>
                <a:spLocks noChangeArrowheads="1"/>
              </p:cNvSpPr>
              <p:nvPr/>
            </p:nvSpPr>
            <p:spPr bwMode="auto">
              <a:xfrm>
                <a:off x="445452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 name="Rectangle 41"/>
              <p:cNvSpPr>
                <a:spLocks noChangeArrowheads="1"/>
              </p:cNvSpPr>
              <p:nvPr/>
            </p:nvSpPr>
            <p:spPr bwMode="auto">
              <a:xfrm>
                <a:off x="453707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 name="Rectangle 42"/>
              <p:cNvSpPr>
                <a:spLocks noChangeArrowheads="1"/>
              </p:cNvSpPr>
              <p:nvPr/>
            </p:nvSpPr>
            <p:spPr bwMode="auto">
              <a:xfrm>
                <a:off x="461645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 name="Rectangle 43"/>
              <p:cNvSpPr>
                <a:spLocks noChangeArrowheads="1"/>
              </p:cNvSpPr>
              <p:nvPr/>
            </p:nvSpPr>
            <p:spPr bwMode="auto">
              <a:xfrm>
                <a:off x="46990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 name="Rectangle 44"/>
              <p:cNvSpPr>
                <a:spLocks noChangeArrowheads="1"/>
              </p:cNvSpPr>
              <p:nvPr/>
            </p:nvSpPr>
            <p:spPr bwMode="auto">
              <a:xfrm>
                <a:off x="47799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 name="Rectangle 45"/>
              <p:cNvSpPr>
                <a:spLocks noChangeArrowheads="1"/>
              </p:cNvSpPr>
              <p:nvPr/>
            </p:nvSpPr>
            <p:spPr bwMode="auto">
              <a:xfrm>
                <a:off x="36449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 name="Rectangle 46"/>
              <p:cNvSpPr>
                <a:spLocks noChangeArrowheads="1"/>
              </p:cNvSpPr>
              <p:nvPr/>
            </p:nvSpPr>
            <p:spPr bwMode="auto">
              <a:xfrm>
                <a:off x="37258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 name="Rectangle 47"/>
              <p:cNvSpPr>
                <a:spLocks noChangeArrowheads="1"/>
              </p:cNvSpPr>
              <p:nvPr/>
            </p:nvSpPr>
            <p:spPr bwMode="auto">
              <a:xfrm>
                <a:off x="380682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 name="Rectangle 48"/>
              <p:cNvSpPr>
                <a:spLocks noChangeArrowheads="1"/>
              </p:cNvSpPr>
              <p:nvPr/>
            </p:nvSpPr>
            <p:spPr bwMode="auto">
              <a:xfrm>
                <a:off x="388778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 name="Rectangle 49"/>
              <p:cNvSpPr>
                <a:spLocks noChangeArrowheads="1"/>
              </p:cNvSpPr>
              <p:nvPr/>
            </p:nvSpPr>
            <p:spPr bwMode="auto">
              <a:xfrm>
                <a:off x="39687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 name="Rectangle 50"/>
              <p:cNvSpPr>
                <a:spLocks noChangeArrowheads="1"/>
              </p:cNvSpPr>
              <p:nvPr/>
            </p:nvSpPr>
            <p:spPr bwMode="auto">
              <a:xfrm>
                <a:off x="404971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 name="Rectangle 51"/>
              <p:cNvSpPr>
                <a:spLocks noChangeArrowheads="1"/>
              </p:cNvSpPr>
              <p:nvPr/>
            </p:nvSpPr>
            <p:spPr bwMode="auto">
              <a:xfrm>
                <a:off x="413067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 name="Rectangle 52"/>
              <p:cNvSpPr>
                <a:spLocks noChangeArrowheads="1"/>
              </p:cNvSpPr>
              <p:nvPr/>
            </p:nvSpPr>
            <p:spPr bwMode="auto">
              <a:xfrm>
                <a:off x="421163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3" name="Rectangle 53"/>
              <p:cNvSpPr>
                <a:spLocks noChangeArrowheads="1"/>
              </p:cNvSpPr>
              <p:nvPr/>
            </p:nvSpPr>
            <p:spPr bwMode="auto">
              <a:xfrm>
                <a:off x="429260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 name="Rectangle 54"/>
              <p:cNvSpPr>
                <a:spLocks noChangeArrowheads="1"/>
              </p:cNvSpPr>
              <p:nvPr/>
            </p:nvSpPr>
            <p:spPr bwMode="auto">
              <a:xfrm>
                <a:off x="43751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 name="Rectangle 55"/>
              <p:cNvSpPr>
                <a:spLocks noChangeArrowheads="1"/>
              </p:cNvSpPr>
              <p:nvPr/>
            </p:nvSpPr>
            <p:spPr bwMode="auto">
              <a:xfrm>
                <a:off x="445452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 name="Rectangle 56"/>
              <p:cNvSpPr>
                <a:spLocks noChangeArrowheads="1"/>
              </p:cNvSpPr>
              <p:nvPr/>
            </p:nvSpPr>
            <p:spPr bwMode="auto">
              <a:xfrm>
                <a:off x="453707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7" name="Rectangle 57"/>
              <p:cNvSpPr>
                <a:spLocks noChangeArrowheads="1"/>
              </p:cNvSpPr>
              <p:nvPr/>
            </p:nvSpPr>
            <p:spPr bwMode="auto">
              <a:xfrm>
                <a:off x="461645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8" name="Rectangle 58"/>
              <p:cNvSpPr>
                <a:spLocks noChangeArrowheads="1"/>
              </p:cNvSpPr>
              <p:nvPr/>
            </p:nvSpPr>
            <p:spPr bwMode="auto">
              <a:xfrm>
                <a:off x="46990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9" name="Rectangle 59"/>
              <p:cNvSpPr>
                <a:spLocks noChangeArrowheads="1"/>
              </p:cNvSpPr>
              <p:nvPr/>
            </p:nvSpPr>
            <p:spPr bwMode="auto">
              <a:xfrm>
                <a:off x="47799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0" name="Rectangle 60"/>
              <p:cNvSpPr>
                <a:spLocks noChangeArrowheads="1"/>
              </p:cNvSpPr>
              <p:nvPr/>
            </p:nvSpPr>
            <p:spPr bwMode="auto">
              <a:xfrm>
                <a:off x="36449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1" name="Rectangle 61"/>
              <p:cNvSpPr>
                <a:spLocks noChangeArrowheads="1"/>
              </p:cNvSpPr>
              <p:nvPr/>
            </p:nvSpPr>
            <p:spPr bwMode="auto">
              <a:xfrm>
                <a:off x="37258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2" name="Rectangle 62"/>
              <p:cNvSpPr>
                <a:spLocks noChangeArrowheads="1"/>
              </p:cNvSpPr>
              <p:nvPr/>
            </p:nvSpPr>
            <p:spPr bwMode="auto">
              <a:xfrm>
                <a:off x="380682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3" name="Rectangle 63"/>
              <p:cNvSpPr>
                <a:spLocks noChangeArrowheads="1"/>
              </p:cNvSpPr>
              <p:nvPr/>
            </p:nvSpPr>
            <p:spPr bwMode="auto">
              <a:xfrm>
                <a:off x="388778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 name="Rectangle 64"/>
              <p:cNvSpPr>
                <a:spLocks noChangeArrowheads="1"/>
              </p:cNvSpPr>
              <p:nvPr/>
            </p:nvSpPr>
            <p:spPr bwMode="auto">
              <a:xfrm>
                <a:off x="39687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5" name="Rectangle 65"/>
              <p:cNvSpPr>
                <a:spLocks noChangeArrowheads="1"/>
              </p:cNvSpPr>
              <p:nvPr/>
            </p:nvSpPr>
            <p:spPr bwMode="auto">
              <a:xfrm>
                <a:off x="404971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6" name="Rectangle 66"/>
              <p:cNvSpPr>
                <a:spLocks noChangeArrowheads="1"/>
              </p:cNvSpPr>
              <p:nvPr/>
            </p:nvSpPr>
            <p:spPr bwMode="auto">
              <a:xfrm>
                <a:off x="413067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7" name="Rectangle 67"/>
              <p:cNvSpPr>
                <a:spLocks noChangeArrowheads="1"/>
              </p:cNvSpPr>
              <p:nvPr/>
            </p:nvSpPr>
            <p:spPr bwMode="auto">
              <a:xfrm>
                <a:off x="421163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8" name="Rectangle 68"/>
              <p:cNvSpPr>
                <a:spLocks noChangeArrowheads="1"/>
              </p:cNvSpPr>
              <p:nvPr/>
            </p:nvSpPr>
            <p:spPr bwMode="auto">
              <a:xfrm>
                <a:off x="429260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9" name="Rectangle 69"/>
              <p:cNvSpPr>
                <a:spLocks noChangeArrowheads="1"/>
              </p:cNvSpPr>
              <p:nvPr/>
            </p:nvSpPr>
            <p:spPr bwMode="auto">
              <a:xfrm>
                <a:off x="43751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0" name="Rectangle 70"/>
              <p:cNvSpPr>
                <a:spLocks noChangeArrowheads="1"/>
              </p:cNvSpPr>
              <p:nvPr/>
            </p:nvSpPr>
            <p:spPr bwMode="auto">
              <a:xfrm>
                <a:off x="445452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1" name="Rectangle 71"/>
              <p:cNvSpPr>
                <a:spLocks noChangeArrowheads="1"/>
              </p:cNvSpPr>
              <p:nvPr/>
            </p:nvSpPr>
            <p:spPr bwMode="auto">
              <a:xfrm>
                <a:off x="453707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2" name="Rectangle 72"/>
              <p:cNvSpPr>
                <a:spLocks noChangeArrowheads="1"/>
              </p:cNvSpPr>
              <p:nvPr/>
            </p:nvSpPr>
            <p:spPr bwMode="auto">
              <a:xfrm>
                <a:off x="461645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3" name="Rectangle 73"/>
              <p:cNvSpPr>
                <a:spLocks noChangeArrowheads="1"/>
              </p:cNvSpPr>
              <p:nvPr/>
            </p:nvSpPr>
            <p:spPr bwMode="auto">
              <a:xfrm>
                <a:off x="46990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4" name="Rectangle 74"/>
              <p:cNvSpPr>
                <a:spLocks noChangeArrowheads="1"/>
              </p:cNvSpPr>
              <p:nvPr/>
            </p:nvSpPr>
            <p:spPr bwMode="auto">
              <a:xfrm>
                <a:off x="47799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5" name="Rectangle 75"/>
              <p:cNvSpPr>
                <a:spLocks noChangeArrowheads="1"/>
              </p:cNvSpPr>
              <p:nvPr/>
            </p:nvSpPr>
            <p:spPr bwMode="auto">
              <a:xfrm>
                <a:off x="36449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6" name="Rectangle 76"/>
              <p:cNvSpPr>
                <a:spLocks noChangeArrowheads="1"/>
              </p:cNvSpPr>
              <p:nvPr/>
            </p:nvSpPr>
            <p:spPr bwMode="auto">
              <a:xfrm>
                <a:off x="37258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7" name="Rectangle 77"/>
              <p:cNvSpPr>
                <a:spLocks noChangeArrowheads="1"/>
              </p:cNvSpPr>
              <p:nvPr/>
            </p:nvSpPr>
            <p:spPr bwMode="auto">
              <a:xfrm>
                <a:off x="380682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8" name="Rectangle 78"/>
              <p:cNvSpPr>
                <a:spLocks noChangeArrowheads="1"/>
              </p:cNvSpPr>
              <p:nvPr/>
            </p:nvSpPr>
            <p:spPr bwMode="auto">
              <a:xfrm>
                <a:off x="3887788"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9" name="Rectangle 79"/>
              <p:cNvSpPr>
                <a:spLocks noChangeArrowheads="1"/>
              </p:cNvSpPr>
              <p:nvPr/>
            </p:nvSpPr>
            <p:spPr bwMode="auto">
              <a:xfrm>
                <a:off x="453707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0" name="Rectangle 80"/>
              <p:cNvSpPr>
                <a:spLocks noChangeArrowheads="1"/>
              </p:cNvSpPr>
              <p:nvPr/>
            </p:nvSpPr>
            <p:spPr bwMode="auto">
              <a:xfrm>
                <a:off x="4616451" y="552291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1" name="Rectangle 81"/>
              <p:cNvSpPr>
                <a:spLocks noChangeArrowheads="1"/>
              </p:cNvSpPr>
              <p:nvPr/>
            </p:nvSpPr>
            <p:spPr bwMode="auto">
              <a:xfrm>
                <a:off x="46990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2" name="Rectangle 82"/>
              <p:cNvSpPr>
                <a:spLocks noChangeArrowheads="1"/>
              </p:cNvSpPr>
              <p:nvPr/>
            </p:nvSpPr>
            <p:spPr bwMode="auto">
              <a:xfrm>
                <a:off x="47799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3" name="Rectangle 83"/>
              <p:cNvSpPr>
                <a:spLocks noChangeArrowheads="1"/>
              </p:cNvSpPr>
              <p:nvPr/>
            </p:nvSpPr>
            <p:spPr bwMode="auto">
              <a:xfrm>
                <a:off x="3968751" y="5522913"/>
                <a:ext cx="536575"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4" name="Freeform 84"/>
              <p:cNvSpPr>
                <a:spLocks/>
              </p:cNvSpPr>
              <p:nvPr/>
            </p:nvSpPr>
            <p:spPr bwMode="auto">
              <a:xfrm>
                <a:off x="4389438" y="5435601"/>
                <a:ext cx="431800" cy="534988"/>
              </a:xfrm>
              <a:custGeom>
                <a:avLst/>
                <a:gdLst>
                  <a:gd name="T0" fmla="*/ 547 w 577"/>
                  <a:gd name="T1" fmla="*/ 182 h 717"/>
                  <a:gd name="T2" fmla="*/ 495 w 577"/>
                  <a:gd name="T3" fmla="*/ 205 h 717"/>
                  <a:gd name="T4" fmla="*/ 413 w 577"/>
                  <a:gd name="T5" fmla="*/ 412 h 717"/>
                  <a:gd name="T6" fmla="*/ 395 w 577"/>
                  <a:gd name="T7" fmla="*/ 405 h 717"/>
                  <a:gd name="T8" fmla="*/ 493 w 577"/>
                  <a:gd name="T9" fmla="*/ 157 h 717"/>
                  <a:gd name="T10" fmla="*/ 492 w 577"/>
                  <a:gd name="T11" fmla="*/ 157 h 717"/>
                  <a:gd name="T12" fmla="*/ 470 w 577"/>
                  <a:gd name="T13" fmla="*/ 106 h 717"/>
                  <a:gd name="T14" fmla="*/ 419 w 577"/>
                  <a:gd name="T15" fmla="*/ 128 h 717"/>
                  <a:gd name="T16" fmla="*/ 419 w 577"/>
                  <a:gd name="T17" fmla="*/ 128 h 717"/>
                  <a:gd name="T18" fmla="*/ 330 w 577"/>
                  <a:gd name="T19" fmla="*/ 354 h 717"/>
                  <a:gd name="T20" fmla="*/ 311 w 577"/>
                  <a:gd name="T21" fmla="*/ 347 h 717"/>
                  <a:gd name="T22" fmla="*/ 425 w 577"/>
                  <a:gd name="T23" fmla="*/ 59 h 717"/>
                  <a:gd name="T24" fmla="*/ 402 w 577"/>
                  <a:gd name="T25" fmla="*/ 8 h 717"/>
                  <a:gd name="T26" fmla="*/ 351 w 577"/>
                  <a:gd name="T27" fmla="*/ 30 h 717"/>
                  <a:gd name="T28" fmla="*/ 246 w 577"/>
                  <a:gd name="T29" fmla="*/ 296 h 717"/>
                  <a:gd name="T30" fmla="*/ 227 w 577"/>
                  <a:gd name="T31" fmla="*/ 289 h 717"/>
                  <a:gd name="T32" fmla="*/ 270 w 577"/>
                  <a:gd name="T33" fmla="*/ 182 h 717"/>
                  <a:gd name="T34" fmla="*/ 270 w 577"/>
                  <a:gd name="T35" fmla="*/ 51 h 717"/>
                  <a:gd name="T36" fmla="*/ 230 w 577"/>
                  <a:gd name="T37" fmla="*/ 11 h 717"/>
                  <a:gd name="T38" fmla="*/ 190 w 577"/>
                  <a:gd name="T39" fmla="*/ 51 h 717"/>
                  <a:gd name="T40" fmla="*/ 190 w 577"/>
                  <a:gd name="T41" fmla="*/ 167 h 717"/>
                  <a:gd name="T42" fmla="*/ 113 w 577"/>
                  <a:gd name="T43" fmla="*/ 363 h 717"/>
                  <a:gd name="T44" fmla="*/ 82 w 577"/>
                  <a:gd name="T45" fmla="*/ 202 h 717"/>
                  <a:gd name="T46" fmla="*/ 36 w 577"/>
                  <a:gd name="T47" fmla="*/ 171 h 717"/>
                  <a:gd name="T48" fmla="*/ 4 w 577"/>
                  <a:gd name="T49" fmla="*/ 217 h 717"/>
                  <a:gd name="T50" fmla="*/ 59 w 577"/>
                  <a:gd name="T51" fmla="*/ 500 h 717"/>
                  <a:gd name="T52" fmla="*/ 170 w 577"/>
                  <a:gd name="T53" fmla="*/ 649 h 717"/>
                  <a:gd name="T54" fmla="*/ 184 w 577"/>
                  <a:gd name="T55" fmla="*/ 717 h 717"/>
                  <a:gd name="T56" fmla="*/ 441 w 577"/>
                  <a:gd name="T57" fmla="*/ 679 h 717"/>
                  <a:gd name="T58" fmla="*/ 425 w 577"/>
                  <a:gd name="T59" fmla="*/ 599 h 717"/>
                  <a:gd name="T60" fmla="*/ 569 w 577"/>
                  <a:gd name="T61" fmla="*/ 234 h 717"/>
                  <a:gd name="T62" fmla="*/ 547 w 577"/>
                  <a:gd name="T63" fmla="*/ 18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7">
                    <a:moveTo>
                      <a:pt x="547" y="182"/>
                    </a:moveTo>
                    <a:cubicBezTo>
                      <a:pt x="526" y="174"/>
                      <a:pt x="503" y="184"/>
                      <a:pt x="495" y="205"/>
                    </a:cubicBezTo>
                    <a:cubicBezTo>
                      <a:pt x="413" y="412"/>
                      <a:pt x="413" y="412"/>
                      <a:pt x="413" y="412"/>
                    </a:cubicBezTo>
                    <a:cubicBezTo>
                      <a:pt x="395" y="405"/>
                      <a:pt x="395" y="405"/>
                      <a:pt x="395" y="405"/>
                    </a:cubicBezTo>
                    <a:cubicBezTo>
                      <a:pt x="493" y="157"/>
                      <a:pt x="493" y="157"/>
                      <a:pt x="493" y="157"/>
                    </a:cubicBezTo>
                    <a:cubicBezTo>
                      <a:pt x="492" y="157"/>
                      <a:pt x="492" y="157"/>
                      <a:pt x="492" y="157"/>
                    </a:cubicBezTo>
                    <a:cubicBezTo>
                      <a:pt x="500" y="137"/>
                      <a:pt x="490" y="114"/>
                      <a:pt x="470" y="106"/>
                    </a:cubicBezTo>
                    <a:cubicBezTo>
                      <a:pt x="450" y="98"/>
                      <a:pt x="427" y="108"/>
                      <a:pt x="419" y="128"/>
                    </a:cubicBezTo>
                    <a:cubicBezTo>
                      <a:pt x="419" y="128"/>
                      <a:pt x="419" y="128"/>
                      <a:pt x="419" y="128"/>
                    </a:cubicBezTo>
                    <a:cubicBezTo>
                      <a:pt x="330" y="354"/>
                      <a:pt x="330" y="354"/>
                      <a:pt x="330" y="354"/>
                    </a:cubicBezTo>
                    <a:cubicBezTo>
                      <a:pt x="311" y="347"/>
                      <a:pt x="311" y="347"/>
                      <a:pt x="311" y="347"/>
                    </a:cubicBezTo>
                    <a:cubicBezTo>
                      <a:pt x="425" y="59"/>
                      <a:pt x="425" y="59"/>
                      <a:pt x="425" y="59"/>
                    </a:cubicBezTo>
                    <a:cubicBezTo>
                      <a:pt x="433" y="39"/>
                      <a:pt x="423" y="16"/>
                      <a:pt x="402" y="8"/>
                    </a:cubicBezTo>
                    <a:cubicBezTo>
                      <a:pt x="382" y="0"/>
                      <a:pt x="359" y="10"/>
                      <a:pt x="351" y="30"/>
                    </a:cubicBezTo>
                    <a:cubicBezTo>
                      <a:pt x="246" y="296"/>
                      <a:pt x="246" y="296"/>
                      <a:pt x="246" y="296"/>
                    </a:cubicBezTo>
                    <a:cubicBezTo>
                      <a:pt x="227" y="289"/>
                      <a:pt x="227" y="289"/>
                      <a:pt x="227" y="289"/>
                    </a:cubicBezTo>
                    <a:cubicBezTo>
                      <a:pt x="270" y="182"/>
                      <a:pt x="270" y="182"/>
                      <a:pt x="270" y="182"/>
                    </a:cubicBezTo>
                    <a:cubicBezTo>
                      <a:pt x="270" y="51"/>
                      <a:pt x="270" y="51"/>
                      <a:pt x="270" y="51"/>
                    </a:cubicBezTo>
                    <a:cubicBezTo>
                      <a:pt x="270" y="29"/>
                      <a:pt x="252" y="11"/>
                      <a:pt x="230" y="11"/>
                    </a:cubicBezTo>
                    <a:cubicBezTo>
                      <a:pt x="208" y="11"/>
                      <a:pt x="190" y="29"/>
                      <a:pt x="190" y="51"/>
                    </a:cubicBezTo>
                    <a:cubicBezTo>
                      <a:pt x="190" y="167"/>
                      <a:pt x="190" y="167"/>
                      <a:pt x="190" y="167"/>
                    </a:cubicBezTo>
                    <a:cubicBezTo>
                      <a:pt x="113" y="363"/>
                      <a:pt x="113" y="363"/>
                      <a:pt x="113" y="363"/>
                    </a:cubicBezTo>
                    <a:cubicBezTo>
                      <a:pt x="82" y="202"/>
                      <a:pt x="82" y="202"/>
                      <a:pt x="82" y="202"/>
                    </a:cubicBezTo>
                    <a:cubicBezTo>
                      <a:pt x="78" y="181"/>
                      <a:pt x="57" y="167"/>
                      <a:pt x="36" y="171"/>
                    </a:cubicBezTo>
                    <a:cubicBezTo>
                      <a:pt x="14" y="175"/>
                      <a:pt x="0" y="196"/>
                      <a:pt x="4" y="217"/>
                    </a:cubicBezTo>
                    <a:cubicBezTo>
                      <a:pt x="59" y="500"/>
                      <a:pt x="59" y="500"/>
                      <a:pt x="59" y="500"/>
                    </a:cubicBezTo>
                    <a:cubicBezTo>
                      <a:pt x="170" y="649"/>
                      <a:pt x="170" y="649"/>
                      <a:pt x="170" y="649"/>
                    </a:cubicBezTo>
                    <a:cubicBezTo>
                      <a:pt x="184" y="717"/>
                      <a:pt x="184" y="717"/>
                      <a:pt x="184" y="717"/>
                    </a:cubicBezTo>
                    <a:cubicBezTo>
                      <a:pt x="441" y="679"/>
                      <a:pt x="441" y="679"/>
                      <a:pt x="441" y="679"/>
                    </a:cubicBezTo>
                    <a:cubicBezTo>
                      <a:pt x="425" y="599"/>
                      <a:pt x="425" y="599"/>
                      <a:pt x="425" y="599"/>
                    </a:cubicBezTo>
                    <a:cubicBezTo>
                      <a:pt x="569" y="234"/>
                      <a:pt x="569" y="234"/>
                      <a:pt x="569" y="234"/>
                    </a:cubicBezTo>
                    <a:cubicBezTo>
                      <a:pt x="577" y="214"/>
                      <a:pt x="567" y="190"/>
                      <a:pt x="547" y="182"/>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5" name="Freeform 85"/>
              <p:cNvSpPr>
                <a:spLocks/>
              </p:cNvSpPr>
              <p:nvPr/>
            </p:nvSpPr>
            <p:spPr bwMode="auto">
              <a:xfrm>
                <a:off x="3733801" y="5354638"/>
                <a:ext cx="430213" cy="536575"/>
              </a:xfrm>
              <a:custGeom>
                <a:avLst/>
                <a:gdLst>
                  <a:gd name="T0" fmla="*/ 542 w 577"/>
                  <a:gd name="T1" fmla="*/ 171 h 718"/>
                  <a:gd name="T2" fmla="*/ 495 w 577"/>
                  <a:gd name="T3" fmla="*/ 202 h 718"/>
                  <a:gd name="T4" fmla="*/ 464 w 577"/>
                  <a:gd name="T5" fmla="*/ 363 h 718"/>
                  <a:gd name="T6" fmla="*/ 387 w 577"/>
                  <a:gd name="T7" fmla="*/ 167 h 718"/>
                  <a:gd name="T8" fmla="*/ 387 w 577"/>
                  <a:gd name="T9" fmla="*/ 51 h 718"/>
                  <a:gd name="T10" fmla="*/ 347 w 577"/>
                  <a:gd name="T11" fmla="*/ 12 h 718"/>
                  <a:gd name="T12" fmla="*/ 308 w 577"/>
                  <a:gd name="T13" fmla="*/ 51 h 718"/>
                  <a:gd name="T14" fmla="*/ 308 w 577"/>
                  <a:gd name="T15" fmla="*/ 183 h 718"/>
                  <a:gd name="T16" fmla="*/ 350 w 577"/>
                  <a:gd name="T17" fmla="*/ 289 h 718"/>
                  <a:gd name="T18" fmla="*/ 331 w 577"/>
                  <a:gd name="T19" fmla="*/ 296 h 718"/>
                  <a:gd name="T20" fmla="*/ 227 w 577"/>
                  <a:gd name="T21" fmla="*/ 30 h 718"/>
                  <a:gd name="T22" fmla="*/ 175 w 577"/>
                  <a:gd name="T23" fmla="*/ 8 h 718"/>
                  <a:gd name="T24" fmla="*/ 153 w 577"/>
                  <a:gd name="T25" fmla="*/ 59 h 718"/>
                  <a:gd name="T26" fmla="*/ 266 w 577"/>
                  <a:gd name="T27" fmla="*/ 347 h 718"/>
                  <a:gd name="T28" fmla="*/ 248 w 577"/>
                  <a:gd name="T29" fmla="*/ 354 h 718"/>
                  <a:gd name="T30" fmla="*/ 159 w 577"/>
                  <a:gd name="T31" fmla="*/ 129 h 718"/>
                  <a:gd name="T32" fmla="*/ 159 w 577"/>
                  <a:gd name="T33" fmla="*/ 129 h 718"/>
                  <a:gd name="T34" fmla="*/ 107 w 577"/>
                  <a:gd name="T35" fmla="*/ 106 h 718"/>
                  <a:gd name="T36" fmla="*/ 85 w 577"/>
                  <a:gd name="T37" fmla="*/ 158 h 718"/>
                  <a:gd name="T38" fmla="*/ 85 w 577"/>
                  <a:gd name="T39" fmla="*/ 158 h 718"/>
                  <a:gd name="T40" fmla="*/ 182 w 577"/>
                  <a:gd name="T41" fmla="*/ 405 h 718"/>
                  <a:gd name="T42" fmla="*/ 164 w 577"/>
                  <a:gd name="T43" fmla="*/ 412 h 718"/>
                  <a:gd name="T44" fmla="*/ 82 w 577"/>
                  <a:gd name="T45" fmla="*/ 205 h 718"/>
                  <a:gd name="T46" fmla="*/ 31 w 577"/>
                  <a:gd name="T47" fmla="*/ 183 h 718"/>
                  <a:gd name="T48" fmla="*/ 8 w 577"/>
                  <a:gd name="T49" fmla="*/ 234 h 718"/>
                  <a:gd name="T50" fmla="*/ 152 w 577"/>
                  <a:gd name="T51" fmla="*/ 599 h 718"/>
                  <a:gd name="T52" fmla="*/ 129 w 577"/>
                  <a:gd name="T53" fmla="*/ 678 h 718"/>
                  <a:gd name="T54" fmla="*/ 393 w 577"/>
                  <a:gd name="T55" fmla="*/ 718 h 718"/>
                  <a:gd name="T56" fmla="*/ 407 w 577"/>
                  <a:gd name="T57" fmla="*/ 649 h 718"/>
                  <a:gd name="T58" fmla="*/ 518 w 577"/>
                  <a:gd name="T59" fmla="*/ 501 h 718"/>
                  <a:gd name="T60" fmla="*/ 573 w 577"/>
                  <a:gd name="T61" fmla="*/ 218 h 718"/>
                  <a:gd name="T62" fmla="*/ 542 w 577"/>
                  <a:gd name="T6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8">
                    <a:moveTo>
                      <a:pt x="542" y="171"/>
                    </a:moveTo>
                    <a:cubicBezTo>
                      <a:pt x="520" y="167"/>
                      <a:pt x="499" y="181"/>
                      <a:pt x="495" y="202"/>
                    </a:cubicBezTo>
                    <a:cubicBezTo>
                      <a:pt x="464" y="363"/>
                      <a:pt x="464" y="363"/>
                      <a:pt x="464" y="363"/>
                    </a:cubicBezTo>
                    <a:cubicBezTo>
                      <a:pt x="387" y="167"/>
                      <a:pt x="387" y="167"/>
                      <a:pt x="387" y="167"/>
                    </a:cubicBezTo>
                    <a:cubicBezTo>
                      <a:pt x="387" y="51"/>
                      <a:pt x="387" y="51"/>
                      <a:pt x="387" y="51"/>
                    </a:cubicBezTo>
                    <a:cubicBezTo>
                      <a:pt x="387" y="30"/>
                      <a:pt x="369" y="12"/>
                      <a:pt x="347" y="12"/>
                    </a:cubicBezTo>
                    <a:cubicBezTo>
                      <a:pt x="326" y="12"/>
                      <a:pt x="308" y="30"/>
                      <a:pt x="308" y="51"/>
                    </a:cubicBezTo>
                    <a:cubicBezTo>
                      <a:pt x="308" y="183"/>
                      <a:pt x="308" y="183"/>
                      <a:pt x="308" y="183"/>
                    </a:cubicBezTo>
                    <a:cubicBezTo>
                      <a:pt x="350" y="289"/>
                      <a:pt x="350" y="289"/>
                      <a:pt x="350" y="289"/>
                    </a:cubicBezTo>
                    <a:cubicBezTo>
                      <a:pt x="331" y="296"/>
                      <a:pt x="331" y="296"/>
                      <a:pt x="331" y="296"/>
                    </a:cubicBezTo>
                    <a:cubicBezTo>
                      <a:pt x="227" y="30"/>
                      <a:pt x="227" y="30"/>
                      <a:pt x="227" y="30"/>
                    </a:cubicBezTo>
                    <a:cubicBezTo>
                      <a:pt x="219" y="10"/>
                      <a:pt x="195" y="0"/>
                      <a:pt x="175" y="8"/>
                    </a:cubicBezTo>
                    <a:cubicBezTo>
                      <a:pt x="155" y="16"/>
                      <a:pt x="145" y="39"/>
                      <a:pt x="153" y="59"/>
                    </a:cubicBezTo>
                    <a:cubicBezTo>
                      <a:pt x="266" y="347"/>
                      <a:pt x="266" y="347"/>
                      <a:pt x="266" y="347"/>
                    </a:cubicBezTo>
                    <a:cubicBezTo>
                      <a:pt x="248" y="354"/>
                      <a:pt x="248" y="354"/>
                      <a:pt x="248" y="354"/>
                    </a:cubicBezTo>
                    <a:cubicBezTo>
                      <a:pt x="159" y="129"/>
                      <a:pt x="159" y="129"/>
                      <a:pt x="159" y="129"/>
                    </a:cubicBezTo>
                    <a:cubicBezTo>
                      <a:pt x="159" y="129"/>
                      <a:pt x="159" y="129"/>
                      <a:pt x="159" y="129"/>
                    </a:cubicBezTo>
                    <a:cubicBezTo>
                      <a:pt x="151" y="108"/>
                      <a:pt x="128" y="98"/>
                      <a:pt x="107" y="106"/>
                    </a:cubicBezTo>
                    <a:cubicBezTo>
                      <a:pt x="87" y="114"/>
                      <a:pt x="77" y="137"/>
                      <a:pt x="85" y="158"/>
                    </a:cubicBezTo>
                    <a:cubicBezTo>
                      <a:pt x="85" y="158"/>
                      <a:pt x="85" y="158"/>
                      <a:pt x="85" y="158"/>
                    </a:cubicBezTo>
                    <a:cubicBezTo>
                      <a:pt x="182" y="405"/>
                      <a:pt x="182" y="405"/>
                      <a:pt x="182" y="405"/>
                    </a:cubicBezTo>
                    <a:cubicBezTo>
                      <a:pt x="164" y="412"/>
                      <a:pt x="164" y="412"/>
                      <a:pt x="164" y="412"/>
                    </a:cubicBezTo>
                    <a:cubicBezTo>
                      <a:pt x="82" y="205"/>
                      <a:pt x="82" y="205"/>
                      <a:pt x="82" y="205"/>
                    </a:cubicBezTo>
                    <a:cubicBezTo>
                      <a:pt x="74" y="185"/>
                      <a:pt x="51" y="175"/>
                      <a:pt x="31" y="183"/>
                    </a:cubicBezTo>
                    <a:cubicBezTo>
                      <a:pt x="10" y="191"/>
                      <a:pt x="0" y="214"/>
                      <a:pt x="8" y="234"/>
                    </a:cubicBezTo>
                    <a:cubicBezTo>
                      <a:pt x="152" y="599"/>
                      <a:pt x="152" y="599"/>
                      <a:pt x="152" y="599"/>
                    </a:cubicBezTo>
                    <a:cubicBezTo>
                      <a:pt x="129" y="678"/>
                      <a:pt x="129" y="678"/>
                      <a:pt x="129" y="678"/>
                    </a:cubicBezTo>
                    <a:cubicBezTo>
                      <a:pt x="393" y="718"/>
                      <a:pt x="393" y="718"/>
                      <a:pt x="393" y="718"/>
                    </a:cubicBezTo>
                    <a:cubicBezTo>
                      <a:pt x="407" y="649"/>
                      <a:pt x="407" y="649"/>
                      <a:pt x="407" y="649"/>
                    </a:cubicBezTo>
                    <a:cubicBezTo>
                      <a:pt x="518" y="501"/>
                      <a:pt x="518" y="501"/>
                      <a:pt x="518" y="501"/>
                    </a:cubicBezTo>
                    <a:cubicBezTo>
                      <a:pt x="573" y="218"/>
                      <a:pt x="573" y="218"/>
                      <a:pt x="573" y="218"/>
                    </a:cubicBezTo>
                    <a:cubicBezTo>
                      <a:pt x="577" y="196"/>
                      <a:pt x="563" y="175"/>
                      <a:pt x="542" y="171"/>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6" name="Freeform 86"/>
              <p:cNvSpPr>
                <a:spLocks/>
              </p:cNvSpPr>
              <p:nvPr/>
            </p:nvSpPr>
            <p:spPr bwMode="auto">
              <a:xfrm>
                <a:off x="3773488" y="5859463"/>
                <a:ext cx="274638" cy="155575"/>
              </a:xfrm>
              <a:custGeom>
                <a:avLst/>
                <a:gdLst>
                  <a:gd name="T0" fmla="*/ 0 w 173"/>
                  <a:gd name="T1" fmla="*/ 98 h 98"/>
                  <a:gd name="T2" fmla="*/ 151 w 173"/>
                  <a:gd name="T3" fmla="*/ 98 h 98"/>
                  <a:gd name="T4" fmla="*/ 173 w 173"/>
                  <a:gd name="T5" fmla="*/ 22 h 98"/>
                  <a:gd name="T6" fmla="*/ 29 w 173"/>
                  <a:gd name="T7" fmla="*/ 0 h 98"/>
                  <a:gd name="T8" fmla="*/ 0 w 173"/>
                  <a:gd name="T9" fmla="*/ 98 h 98"/>
                </a:gdLst>
                <a:ahLst/>
                <a:cxnLst>
                  <a:cxn ang="0">
                    <a:pos x="T0" y="T1"/>
                  </a:cxn>
                  <a:cxn ang="0">
                    <a:pos x="T2" y="T3"/>
                  </a:cxn>
                  <a:cxn ang="0">
                    <a:pos x="T4" y="T5"/>
                  </a:cxn>
                  <a:cxn ang="0">
                    <a:pos x="T6" y="T7"/>
                  </a:cxn>
                  <a:cxn ang="0">
                    <a:pos x="T8" y="T9"/>
                  </a:cxn>
                </a:cxnLst>
                <a:rect l="0" t="0" r="r" b="b"/>
                <a:pathLst>
                  <a:path w="173" h="98">
                    <a:moveTo>
                      <a:pt x="0" y="98"/>
                    </a:moveTo>
                    <a:lnTo>
                      <a:pt x="151" y="98"/>
                    </a:lnTo>
                    <a:lnTo>
                      <a:pt x="173" y="22"/>
                    </a:lnTo>
                    <a:lnTo>
                      <a:pt x="29" y="0"/>
                    </a:lnTo>
                    <a:lnTo>
                      <a:pt x="0" y="98"/>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7" name="Freeform 87"/>
              <p:cNvSpPr>
                <a:spLocks/>
              </p:cNvSpPr>
              <p:nvPr/>
            </p:nvSpPr>
            <p:spPr bwMode="auto">
              <a:xfrm>
                <a:off x="4513263" y="5938838"/>
                <a:ext cx="249238" cy="76200"/>
              </a:xfrm>
              <a:custGeom>
                <a:avLst/>
                <a:gdLst>
                  <a:gd name="T0" fmla="*/ 0 w 157"/>
                  <a:gd name="T1" fmla="*/ 22 h 48"/>
                  <a:gd name="T2" fmla="*/ 7 w 157"/>
                  <a:gd name="T3" fmla="*/ 48 h 48"/>
                  <a:gd name="T4" fmla="*/ 157 w 157"/>
                  <a:gd name="T5" fmla="*/ 48 h 48"/>
                  <a:gd name="T6" fmla="*/ 143 w 157"/>
                  <a:gd name="T7" fmla="*/ 0 h 48"/>
                  <a:gd name="T8" fmla="*/ 0 w 157"/>
                  <a:gd name="T9" fmla="*/ 22 h 48"/>
                </a:gdLst>
                <a:ahLst/>
                <a:cxnLst>
                  <a:cxn ang="0">
                    <a:pos x="T0" y="T1"/>
                  </a:cxn>
                  <a:cxn ang="0">
                    <a:pos x="T2" y="T3"/>
                  </a:cxn>
                  <a:cxn ang="0">
                    <a:pos x="T4" y="T5"/>
                  </a:cxn>
                  <a:cxn ang="0">
                    <a:pos x="T6" y="T7"/>
                  </a:cxn>
                  <a:cxn ang="0">
                    <a:pos x="T8" y="T9"/>
                  </a:cxn>
                </a:cxnLst>
                <a:rect l="0" t="0" r="r" b="b"/>
                <a:pathLst>
                  <a:path w="157" h="48">
                    <a:moveTo>
                      <a:pt x="0" y="22"/>
                    </a:moveTo>
                    <a:lnTo>
                      <a:pt x="7" y="48"/>
                    </a:lnTo>
                    <a:lnTo>
                      <a:pt x="157" y="48"/>
                    </a:lnTo>
                    <a:lnTo>
                      <a:pt x="143" y="0"/>
                    </a:lnTo>
                    <a:lnTo>
                      <a:pt x="0" y="22"/>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8" name="Rectangle 8"/>
              <p:cNvSpPr>
                <a:spLocks noChangeArrowheads="1"/>
              </p:cNvSpPr>
              <p:nvPr/>
            </p:nvSpPr>
            <p:spPr bwMode="auto">
              <a:xfrm>
                <a:off x="3562351" y="4010026"/>
                <a:ext cx="1349375" cy="78105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7" name="Rectangle 97"/>
            <p:cNvSpPr>
              <a:spLocks noChangeArrowheads="1"/>
            </p:cNvSpPr>
            <p:nvPr/>
          </p:nvSpPr>
          <p:spPr bwMode="auto">
            <a:xfrm>
              <a:off x="2548185" y="4337375"/>
              <a:ext cx="925513" cy="337952"/>
            </a:xfrm>
            <a:prstGeom prst="rect">
              <a:avLst/>
            </a:prstGeom>
            <a:solidFill>
              <a:schemeClr val="accent2"/>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Light"/>
                  <a:ea typeface="+mn-ea"/>
                  <a:cs typeface="+mn-cs"/>
                </a:rPr>
                <a:t>Start coding</a:t>
              </a:r>
            </a:p>
          </p:txBody>
        </p:sp>
      </p:grpSp>
    </p:spTree>
    <p:extLst>
      <p:ext uri="{BB962C8B-B14F-4D97-AF65-F5344CB8AC3E}">
        <p14:creationId xmlns:p14="http://schemas.microsoft.com/office/powerpoint/2010/main" val="913899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27037" y="1363662"/>
            <a:ext cx="12157840" cy="2588401"/>
          </a:xfrm>
          <a:prstGeom prst="rect">
            <a:avLst/>
          </a:prstGeom>
          <a:noFill/>
        </p:spPr>
        <p:txBody>
          <a:bodyPr wrap="square" lIns="182880" tIns="146304" rIns="182880" bIns="146304" rtlCol="0">
            <a:spAutoFit/>
          </a:bodyPr>
          <a:lstStyle/>
          <a:p>
            <a:pPr marL="514350" marR="0" lvl="0" indent="-514350" algn="l" defTabSz="932742" rtl="0" eaLnBrk="1" fontAlgn="auto" latinLnBrk="0" hangingPunct="1">
              <a:lnSpc>
                <a:spcPct val="150000"/>
              </a:lnSpc>
              <a:spcBef>
                <a:spcPts val="0"/>
              </a:spcBef>
              <a:spcAft>
                <a:spcPts val="600"/>
              </a:spcAft>
              <a:buClrTx/>
              <a:buSzTx/>
              <a:buFont typeface="+mj-lt"/>
              <a:buAutoNum type="arabicPeriod"/>
              <a:tabLst/>
              <a:defRPr/>
            </a:pPr>
            <a:r>
              <a:rPr kumimoji="0" lang="en-US" sz="32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Obtain API subscription key from </a:t>
            </a:r>
            <a:r>
              <a:rPr kumimoji="0" lang="en-US" sz="32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Light"/>
                <a:hlinkClick r:id="rId3"/>
              </a:rPr>
              <a:t>htt</a:t>
            </a:r>
            <a:r>
              <a:rPr lang="en-US" sz="3200" dirty="0">
                <a:gradFill>
                  <a:gsLst>
                    <a:gs pos="2917">
                      <a:srgbClr val="FFFFFF"/>
                    </a:gs>
                    <a:gs pos="30000">
                      <a:srgbClr val="FFFFFF"/>
                    </a:gs>
                  </a:gsLst>
                  <a:lin ang="5400000" scaled="0"/>
                </a:gradFill>
                <a:latin typeface="Segoe UI Light"/>
                <a:hlinkClick r:id="rId3"/>
              </a:rPr>
              <a:t>p://www.</a:t>
            </a:r>
            <a:r>
              <a:rPr kumimoji="0" lang="en-US" sz="32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hlinkClick r:id="rId3"/>
              </a:rPr>
              <a:t>microsoft.com/cognitive</a:t>
            </a:r>
            <a:r>
              <a:rPr kumimoji="0" lang="en-US" sz="32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a:t>
            </a:r>
          </a:p>
          <a:p>
            <a:pPr marL="514350" marR="0" lvl="0" indent="-514350" algn="l" defTabSz="932742" rtl="0" eaLnBrk="1" fontAlgn="auto" latinLnBrk="0" hangingPunct="1">
              <a:lnSpc>
                <a:spcPct val="150000"/>
              </a:lnSpc>
              <a:spcBef>
                <a:spcPts val="0"/>
              </a:spcBef>
              <a:spcAft>
                <a:spcPts val="600"/>
              </a:spcAft>
              <a:buClrTx/>
              <a:buSzTx/>
              <a:buFont typeface="+mj-lt"/>
              <a:buAutoNum type="arabicPeriod"/>
              <a:tabLst/>
              <a:defRPr/>
            </a:pPr>
            <a:r>
              <a:rPr kumimoji="0" lang="en-US" sz="32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Call REST endpoint, and pass API</a:t>
            </a:r>
          </a:p>
        </p:txBody>
      </p:sp>
      <p:sp>
        <p:nvSpPr>
          <p:cNvPr id="27" name="Title 5"/>
          <p:cNvSpPr txBox="1">
            <a:spLocks/>
          </p:cNvSpPr>
          <p:nvPr/>
        </p:nvSpPr>
        <p:spPr>
          <a:xfrm>
            <a:off x="274639" y="295274"/>
            <a:ext cx="6641972"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Accessing the APIs</a:t>
            </a:r>
          </a:p>
        </p:txBody>
      </p:sp>
    </p:spTree>
    <p:extLst>
      <p:ext uri="{BB962C8B-B14F-4D97-AF65-F5344CB8AC3E}">
        <p14:creationId xmlns:p14="http://schemas.microsoft.com/office/powerpoint/2010/main" val="2331367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p:cNvSpPr txBox="1"/>
          <p:nvPr/>
        </p:nvSpPr>
        <p:spPr>
          <a:xfrm>
            <a:off x="579120" y="3490587"/>
            <a:ext cx="3464560" cy="2946230"/>
          </a:xfrm>
          <a:prstGeom prst="rect">
            <a:avLst/>
          </a:prstGeom>
          <a:noFill/>
        </p:spPr>
        <p:txBody>
          <a:bodyPr wrap="square" lIns="0" tIns="146304" rIns="0" bIns="146304" rtlCol="0">
            <a:noAutofit/>
          </a:bodyPr>
          <a:lstStyle/>
          <a:p>
            <a:pPr marL="0" marR="0" lvl="0" indent="0" algn="l" defTabSz="932742" rtl="0" eaLnBrk="1" fontAlgn="auto" latinLnBrk="0" hangingPunct="1">
              <a:lnSpc>
                <a:spcPct val="90000"/>
              </a:lnSpc>
              <a:spcBef>
                <a:spcPts val="0"/>
              </a:spcBef>
              <a:spcAft>
                <a:spcPts val="15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Bot Connector Service</a:t>
            </a:r>
          </a:p>
          <a:p>
            <a:pPr marL="0" marR="0" lvl="0" indent="0" algn="l" defTabSz="932688" rtl="0" eaLnBrk="1" fontAlgn="auto" latinLnBrk="0" hangingPunct="1">
              <a:lnSpc>
                <a:spcPct val="90000"/>
              </a:lnSpc>
              <a:spcBef>
                <a:spcPts val="0"/>
              </a:spcBef>
              <a:spcAft>
                <a:spcPts val="15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Connect your bot(s) seamlessly to text/</a:t>
            </a:r>
            <a:r>
              <a:rPr kumimoji="0" lang="en-US" sz="1600" b="0" i="0" u="none" strike="noStrike" kern="1200" cap="none" spc="0" normalizeH="0" baseline="0" noProof="0" dirty="0" err="1">
                <a:ln>
                  <a:noFill/>
                </a:ln>
                <a:solidFill>
                  <a:srgbClr val="FFFFFF"/>
                </a:solidFill>
                <a:effectLst/>
                <a:uLnTx/>
                <a:uFillTx/>
                <a:latin typeface="Segoe UI"/>
                <a:ea typeface="+mn-ea"/>
                <a:cs typeface="+mn-cs"/>
              </a:rPr>
              <a:t>sms</a:t>
            </a:r>
            <a:r>
              <a:rPr kumimoji="0" lang="en-US" sz="1600" b="0" i="0" u="none" strike="noStrike" kern="1200" cap="none" spc="0" normalizeH="0" baseline="0" noProof="0" dirty="0">
                <a:ln>
                  <a:noFill/>
                </a:ln>
                <a:solidFill>
                  <a:srgbClr val="FFFFFF"/>
                </a:solidFill>
                <a:effectLst/>
                <a:uLnTx/>
                <a:uFillTx/>
                <a:latin typeface="Segoe UI"/>
                <a:ea typeface="+mn-ea"/>
                <a:cs typeface="+mn-cs"/>
              </a:rPr>
              <a:t>, Office 365 mail, Skype, </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Slack, Twitter and more</a:t>
            </a:r>
          </a:p>
          <a:p>
            <a:pPr marL="0" marR="0" lvl="0" indent="0" algn="l" defTabSz="932688" rtl="0" eaLnBrk="1" fontAlgn="auto" latinLnBrk="0" hangingPunct="1">
              <a:lnSpc>
                <a:spcPct val="90000"/>
              </a:lnSpc>
              <a:spcBef>
                <a:spcPts val="0"/>
              </a:spcBef>
              <a:spcAft>
                <a:spcPts val="15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 service to register your bot, </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configure channels and publish </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to the Bot Directory</a:t>
            </a:r>
            <a:endParaRPr kumimoji="0" lang="en-US" sz="1600" b="0" i="1"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150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3" name="Group 12"/>
          <p:cNvGrpSpPr/>
          <p:nvPr/>
        </p:nvGrpSpPr>
        <p:grpSpPr>
          <a:xfrm>
            <a:off x="10470292" y="0"/>
            <a:ext cx="1966183" cy="1869989"/>
            <a:chOff x="10470292" y="0"/>
            <a:chExt cx="1966183" cy="1869989"/>
          </a:xfrm>
          <a:noFill/>
        </p:grpSpPr>
        <p:pic>
          <p:nvPicPr>
            <p:cNvPr id="14" name="Picture 13"/>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0695503" y="156520"/>
              <a:ext cx="1466335" cy="1466335"/>
            </a:xfrm>
            <a:prstGeom prst="rect">
              <a:avLst/>
            </a:prstGeom>
            <a:grpFill/>
          </p:spPr>
        </p:pic>
        <p:sp>
          <p:nvSpPr>
            <p:cNvPr id="15" name="Rectangle 14"/>
            <p:cNvSpPr/>
            <p:nvPr/>
          </p:nvSpPr>
          <p:spPr bwMode="auto">
            <a:xfrm>
              <a:off x="10470292" y="0"/>
              <a:ext cx="1966183" cy="186998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9" name="Title 1"/>
          <p:cNvSpPr txBox="1">
            <a:spLocks/>
          </p:cNvSpPr>
          <p:nvPr/>
        </p:nvSpPr>
        <p:spPr>
          <a:xfrm>
            <a:off x="336637" y="317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Bot Framework Preview</a:t>
            </a:r>
            <a:br>
              <a:rPr kumimoji="0" lang="en-US" sz="48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sz="28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Your bots – wherever your users converse</a:t>
            </a:r>
          </a:p>
        </p:txBody>
      </p:sp>
      <p:sp>
        <p:nvSpPr>
          <p:cNvPr id="90" name="TextBox 89"/>
          <p:cNvSpPr txBox="1"/>
          <p:nvPr/>
        </p:nvSpPr>
        <p:spPr>
          <a:xfrm>
            <a:off x="4723438" y="3490587"/>
            <a:ext cx="3038802" cy="2946230"/>
          </a:xfrm>
          <a:prstGeom prst="rect">
            <a:avLst/>
          </a:prstGeom>
          <a:noFill/>
        </p:spPr>
        <p:txBody>
          <a:bodyPr wrap="square" lIns="0" tIns="146304" rIns="0" bIns="146304" rtlCol="0">
            <a:noAutofit/>
          </a:bodyPr>
          <a:lstStyle/>
          <a:p>
            <a:pPr marL="0" marR="0" lvl="0" indent="0" algn="l" defTabSz="932688" rtl="0" eaLnBrk="1" fontAlgn="auto" latinLnBrk="0" hangingPunct="1">
              <a:lnSpc>
                <a:spcPct val="90000"/>
              </a:lnSpc>
              <a:spcBef>
                <a:spcPts val="0"/>
              </a:spcBef>
              <a:spcAft>
                <a:spcPts val="15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Bot Builder SDK</a:t>
            </a:r>
          </a:p>
          <a:p>
            <a:pPr marL="0" marR="0" lvl="0" indent="0" algn="l" defTabSz="932688" rtl="0" eaLnBrk="1" fontAlgn="auto" latinLnBrk="0" hangingPunct="1">
              <a:lnSpc>
                <a:spcPct val="100000"/>
              </a:lnSpc>
              <a:spcBef>
                <a:spcPts val="0"/>
              </a:spcBef>
              <a:spcAft>
                <a:spcPts val="15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Everything you need to build great dialogs within your Node.js or C# bot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32688" rtl="0" eaLnBrk="1" fontAlgn="auto" latinLnBrk="0" hangingPunct="1">
              <a:lnSpc>
                <a:spcPct val="100000"/>
              </a:lnSpc>
              <a:spcBef>
                <a:spcPts val="0"/>
              </a:spcBef>
              <a:spcAft>
                <a:spcPts val="15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An open source SDK hosted </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on GitHub</a:t>
            </a:r>
            <a:endParaRPr kumimoji="0" lang="en-US" sz="1600" b="0" i="1" u="none" strike="noStrike" kern="1200" cap="none" spc="0" normalizeH="0" baseline="0" noProof="0" dirty="0">
              <a:ln>
                <a:noFill/>
              </a:ln>
              <a:solidFill>
                <a:srgbClr val="FFFFFF"/>
              </a:solidFill>
              <a:effectLst/>
              <a:uLnTx/>
              <a:uFillTx/>
              <a:latin typeface="Segoe UI"/>
              <a:ea typeface="+mn-ea"/>
              <a:cs typeface="+mn-cs"/>
            </a:endParaRPr>
          </a:p>
        </p:txBody>
      </p:sp>
      <p:sp>
        <p:nvSpPr>
          <p:cNvPr id="91" name="TextBox 90"/>
          <p:cNvSpPr txBox="1"/>
          <p:nvPr/>
        </p:nvSpPr>
        <p:spPr>
          <a:xfrm>
            <a:off x="8684292" y="3490587"/>
            <a:ext cx="3379020" cy="2946230"/>
          </a:xfrm>
          <a:prstGeom prst="rect">
            <a:avLst/>
          </a:prstGeom>
          <a:noFill/>
        </p:spPr>
        <p:txBody>
          <a:bodyPr wrap="square" lIns="0" tIns="146304" rIns="0" bIns="146304" rtlCol="0">
            <a:noAutofit/>
          </a:bodyPr>
          <a:lstStyle/>
          <a:p>
            <a:pPr marL="0" marR="0" lvl="0" indent="0" algn="l" defTabSz="932688" rtl="0" eaLnBrk="1" fontAlgn="auto" latinLnBrk="0" hangingPunct="1">
              <a:lnSpc>
                <a:spcPct val="90000"/>
              </a:lnSpc>
              <a:spcBef>
                <a:spcPts val="0"/>
              </a:spcBef>
              <a:spcAft>
                <a:spcPts val="15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Bot Directory</a:t>
            </a:r>
          </a:p>
          <a:p>
            <a:pPr marL="0" marR="0" lvl="0" indent="0" algn="l" defTabSz="932688" rtl="0" eaLnBrk="1" fontAlgn="auto" latinLnBrk="0" hangingPunct="1">
              <a:lnSpc>
                <a:spcPct val="100000"/>
              </a:lnSpc>
              <a:spcBef>
                <a:spcPts val="0"/>
              </a:spcBef>
              <a:spcAft>
                <a:spcPts val="15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Discover, try, and add bots to conversation experiences</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32688" rtl="0" eaLnBrk="1" fontAlgn="auto" latinLnBrk="0" hangingPunct="1">
              <a:lnSpc>
                <a:spcPct val="100000"/>
              </a:lnSpc>
              <a:spcBef>
                <a:spcPts val="0"/>
              </a:spcBef>
              <a:spcAft>
                <a:spcPts val="15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 public directory of bots </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registered and approved with Bot Framework</a:t>
            </a:r>
            <a:endParaRPr kumimoji="0" lang="en-US" sz="1600" b="0" i="1" u="none" strike="noStrike" kern="1200" cap="none" spc="0" normalizeH="0" baseline="0" noProof="0" dirty="0">
              <a:ln>
                <a:noFill/>
              </a:ln>
              <a:solidFill>
                <a:srgbClr val="FFFFFF"/>
              </a:solidFill>
              <a:effectLst/>
              <a:uLnTx/>
              <a:uFillTx/>
              <a:latin typeface="Segoe UI"/>
              <a:ea typeface="+mn-ea"/>
              <a:cs typeface="+mn-cs"/>
            </a:endParaRPr>
          </a:p>
        </p:txBody>
      </p:sp>
      <p:grpSp>
        <p:nvGrpSpPr>
          <p:cNvPr id="92" name="Group 16"/>
          <p:cNvGrpSpPr>
            <a:grpSpLocks noChangeAspect="1"/>
          </p:cNvGrpSpPr>
          <p:nvPr/>
        </p:nvGrpSpPr>
        <p:grpSpPr bwMode="auto">
          <a:xfrm>
            <a:off x="680928" y="1975899"/>
            <a:ext cx="1224684" cy="1227910"/>
            <a:chOff x="409" y="817"/>
            <a:chExt cx="2657" cy="2664"/>
          </a:xfrm>
        </p:grpSpPr>
        <p:sp>
          <p:nvSpPr>
            <p:cNvPr id="93" name="Oval 17"/>
            <p:cNvSpPr>
              <a:spLocks noChangeArrowheads="1"/>
            </p:cNvSpPr>
            <p:nvPr/>
          </p:nvSpPr>
          <p:spPr bwMode="auto">
            <a:xfrm>
              <a:off x="2036" y="817"/>
              <a:ext cx="1030" cy="1030"/>
            </a:xfrm>
            <a:prstGeom prst="ellipse">
              <a:avLst/>
            </a:prstGeom>
            <a:noFill/>
            <a:ln w="285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a:ea typeface="+mn-ea"/>
                <a:cs typeface="+mn-cs"/>
              </a:endParaRPr>
            </a:p>
          </p:txBody>
        </p:sp>
        <p:sp>
          <p:nvSpPr>
            <p:cNvPr id="94" name="Oval 18"/>
            <p:cNvSpPr>
              <a:spLocks noChangeArrowheads="1"/>
            </p:cNvSpPr>
            <p:nvPr/>
          </p:nvSpPr>
          <p:spPr bwMode="auto">
            <a:xfrm>
              <a:off x="409" y="2153"/>
              <a:ext cx="860" cy="859"/>
            </a:xfrm>
            <a:prstGeom prst="ellipse">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a:ea typeface="+mn-ea"/>
                <a:cs typeface="+mn-cs"/>
              </a:endParaRPr>
            </a:p>
          </p:txBody>
        </p:sp>
        <p:sp>
          <p:nvSpPr>
            <p:cNvPr id="95" name="Oval 19"/>
            <p:cNvSpPr>
              <a:spLocks noChangeArrowheads="1"/>
            </p:cNvSpPr>
            <p:nvPr/>
          </p:nvSpPr>
          <p:spPr bwMode="auto">
            <a:xfrm>
              <a:off x="2078" y="2792"/>
              <a:ext cx="689" cy="689"/>
            </a:xfrm>
            <a:prstGeom prst="ellipse">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a:ea typeface="+mn-ea"/>
                <a:cs typeface="+mn-cs"/>
              </a:endParaRPr>
            </a:p>
          </p:txBody>
        </p:sp>
        <p:sp>
          <p:nvSpPr>
            <p:cNvPr id="96" name="Line 20"/>
            <p:cNvSpPr>
              <a:spLocks noChangeShapeType="1"/>
            </p:cNvSpPr>
            <p:nvPr/>
          </p:nvSpPr>
          <p:spPr bwMode="auto">
            <a:xfrm flipH="1" flipV="1">
              <a:off x="1219" y="2749"/>
              <a:ext cx="859" cy="348"/>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a:ea typeface="+mn-ea"/>
                <a:cs typeface="+mn-cs"/>
              </a:endParaRPr>
            </a:p>
          </p:txBody>
        </p:sp>
        <p:sp>
          <p:nvSpPr>
            <p:cNvPr id="97" name="Line 21"/>
            <p:cNvSpPr>
              <a:spLocks noChangeShapeType="1"/>
            </p:cNvSpPr>
            <p:nvPr/>
          </p:nvSpPr>
          <p:spPr bwMode="auto">
            <a:xfrm flipV="1">
              <a:off x="1176" y="1677"/>
              <a:ext cx="945" cy="603"/>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a:ea typeface="+mn-ea"/>
                <a:cs typeface="+mn-cs"/>
              </a:endParaRPr>
            </a:p>
          </p:txBody>
        </p:sp>
      </p:grpSp>
      <p:grpSp>
        <p:nvGrpSpPr>
          <p:cNvPr id="98" name="Group 97"/>
          <p:cNvGrpSpPr/>
          <p:nvPr/>
        </p:nvGrpSpPr>
        <p:grpSpPr>
          <a:xfrm>
            <a:off x="4838964" y="1987682"/>
            <a:ext cx="1298848" cy="1216127"/>
            <a:chOff x="-935576" y="-1389503"/>
            <a:chExt cx="1420813" cy="1330325"/>
          </a:xfrm>
        </p:grpSpPr>
        <p:sp>
          <p:nvSpPr>
            <p:cNvPr id="99" name="Line 8"/>
            <p:cNvSpPr>
              <a:spLocks noChangeShapeType="1"/>
            </p:cNvSpPr>
            <p:nvPr/>
          </p:nvSpPr>
          <p:spPr bwMode="auto">
            <a:xfrm>
              <a:off x="-451388" y="-994215"/>
              <a:ext cx="428625" cy="427038"/>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9"/>
            <p:cNvSpPr>
              <a:spLocks/>
            </p:cNvSpPr>
            <p:nvPr/>
          </p:nvSpPr>
          <p:spPr bwMode="auto">
            <a:xfrm>
              <a:off x="-91026" y="-633853"/>
              <a:ext cx="576263" cy="574675"/>
            </a:xfrm>
            <a:custGeom>
              <a:avLst/>
              <a:gdLst>
                <a:gd name="T0" fmla="*/ 363 w 363"/>
                <a:gd name="T1" fmla="*/ 270 h 362"/>
                <a:gd name="T2" fmla="*/ 270 w 363"/>
                <a:gd name="T3" fmla="*/ 362 h 362"/>
                <a:gd name="T4" fmla="*/ 0 w 363"/>
                <a:gd name="T5" fmla="*/ 85 h 362"/>
                <a:gd name="T6" fmla="*/ 86 w 363"/>
                <a:gd name="T7" fmla="*/ 0 h 362"/>
                <a:gd name="T8" fmla="*/ 363 w 363"/>
                <a:gd name="T9" fmla="*/ 270 h 362"/>
              </a:gdLst>
              <a:ahLst/>
              <a:cxnLst>
                <a:cxn ang="0">
                  <a:pos x="T0" y="T1"/>
                </a:cxn>
                <a:cxn ang="0">
                  <a:pos x="T2" y="T3"/>
                </a:cxn>
                <a:cxn ang="0">
                  <a:pos x="T4" y="T5"/>
                </a:cxn>
                <a:cxn ang="0">
                  <a:pos x="T6" y="T7"/>
                </a:cxn>
                <a:cxn ang="0">
                  <a:pos x="T8" y="T9"/>
                </a:cxn>
              </a:cxnLst>
              <a:rect l="0" t="0" r="r" b="b"/>
              <a:pathLst>
                <a:path w="363" h="362">
                  <a:moveTo>
                    <a:pt x="363" y="270"/>
                  </a:moveTo>
                  <a:lnTo>
                    <a:pt x="270" y="362"/>
                  </a:lnTo>
                  <a:lnTo>
                    <a:pt x="0" y="85"/>
                  </a:lnTo>
                  <a:lnTo>
                    <a:pt x="86" y="0"/>
                  </a:lnTo>
                  <a:lnTo>
                    <a:pt x="363" y="270"/>
                  </a:lnTo>
                  <a:close/>
                </a:path>
              </a:pathLst>
            </a:custGeom>
            <a:noFill/>
            <a:ln w="285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10"/>
            <p:cNvSpPr>
              <a:spLocks/>
            </p:cNvSpPr>
            <p:nvPr/>
          </p:nvSpPr>
          <p:spPr bwMode="auto">
            <a:xfrm>
              <a:off x="-935576" y="-1389503"/>
              <a:ext cx="755650" cy="620713"/>
            </a:xfrm>
            <a:custGeom>
              <a:avLst/>
              <a:gdLst>
                <a:gd name="T0" fmla="*/ 0 w 67"/>
                <a:gd name="T1" fmla="*/ 33 h 55"/>
                <a:gd name="T2" fmla="*/ 33 w 67"/>
                <a:gd name="T3" fmla="*/ 0 h 55"/>
                <a:gd name="T4" fmla="*/ 59 w 67"/>
                <a:gd name="T5" fmla="*/ 2 h 55"/>
                <a:gd name="T6" fmla="*/ 67 w 67"/>
                <a:gd name="T7" fmla="*/ 10 h 55"/>
                <a:gd name="T8" fmla="*/ 22 w 67"/>
                <a:gd name="T9" fmla="*/ 55 h 55"/>
                <a:gd name="T10" fmla="*/ 0 w 67"/>
                <a:gd name="T11" fmla="*/ 33 h 55"/>
              </a:gdLst>
              <a:ahLst/>
              <a:cxnLst>
                <a:cxn ang="0">
                  <a:pos x="T0" y="T1"/>
                </a:cxn>
                <a:cxn ang="0">
                  <a:pos x="T2" y="T3"/>
                </a:cxn>
                <a:cxn ang="0">
                  <a:pos x="T4" y="T5"/>
                </a:cxn>
                <a:cxn ang="0">
                  <a:pos x="T6" y="T7"/>
                </a:cxn>
                <a:cxn ang="0">
                  <a:pos x="T8" y="T9"/>
                </a:cxn>
                <a:cxn ang="0">
                  <a:pos x="T10" y="T11"/>
                </a:cxn>
              </a:cxnLst>
              <a:rect l="0" t="0" r="r" b="b"/>
              <a:pathLst>
                <a:path w="67" h="55">
                  <a:moveTo>
                    <a:pt x="0" y="33"/>
                  </a:moveTo>
                  <a:cubicBezTo>
                    <a:pt x="33" y="0"/>
                    <a:pt x="33" y="0"/>
                    <a:pt x="33" y="0"/>
                  </a:cubicBezTo>
                  <a:cubicBezTo>
                    <a:pt x="45" y="12"/>
                    <a:pt x="59" y="2"/>
                    <a:pt x="59" y="2"/>
                  </a:cubicBezTo>
                  <a:cubicBezTo>
                    <a:pt x="67" y="10"/>
                    <a:pt x="67" y="10"/>
                    <a:pt x="67" y="10"/>
                  </a:cubicBezTo>
                  <a:cubicBezTo>
                    <a:pt x="22" y="55"/>
                    <a:pt x="22" y="55"/>
                    <a:pt x="22" y="55"/>
                  </a:cubicBezTo>
                  <a:lnTo>
                    <a:pt x="0" y="33"/>
                  </a:lnTo>
                  <a:close/>
                </a:path>
              </a:pathLst>
            </a:cu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 name="Group 10"/>
          <p:cNvGrpSpPr/>
          <p:nvPr/>
        </p:nvGrpSpPr>
        <p:grpSpPr>
          <a:xfrm>
            <a:off x="8704612" y="2066772"/>
            <a:ext cx="1510748" cy="1137037"/>
            <a:chOff x="8881607" y="2186608"/>
            <a:chExt cx="1510748" cy="1137037"/>
          </a:xfrm>
        </p:grpSpPr>
        <p:sp>
          <p:nvSpPr>
            <p:cNvPr id="7" name="Oval 6"/>
            <p:cNvSpPr/>
            <p:nvPr/>
          </p:nvSpPr>
          <p:spPr bwMode="auto">
            <a:xfrm>
              <a:off x="8881607" y="2186608"/>
              <a:ext cx="262393" cy="262393"/>
            </a:xfrm>
            <a:prstGeom prst="ellipse">
              <a:avLst/>
            </a:prstGeom>
            <a:noFill/>
            <a:ln w="285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102" name="Oval 101"/>
            <p:cNvSpPr/>
            <p:nvPr/>
          </p:nvSpPr>
          <p:spPr bwMode="auto">
            <a:xfrm>
              <a:off x="8881607" y="2623930"/>
              <a:ext cx="262393" cy="262393"/>
            </a:xfrm>
            <a:prstGeom prst="ellipse">
              <a:avLst/>
            </a:prstGeom>
            <a:noFill/>
            <a:ln w="285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103" name="Oval 102"/>
            <p:cNvSpPr/>
            <p:nvPr/>
          </p:nvSpPr>
          <p:spPr bwMode="auto">
            <a:xfrm>
              <a:off x="8881607" y="3061252"/>
              <a:ext cx="262393" cy="262393"/>
            </a:xfrm>
            <a:prstGeom prst="ellipse">
              <a:avLst/>
            </a:prstGeom>
            <a:noFill/>
            <a:ln w="285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err="1">
                <a:ln>
                  <a:noFill/>
                </a:ln>
                <a:solidFill>
                  <a:srgbClr val="FFFFFF"/>
                </a:solidFill>
                <a:effectLst/>
                <a:uLnTx/>
                <a:uFillTx/>
                <a:latin typeface="Segoe UI"/>
                <a:ea typeface="+mn-ea"/>
                <a:cs typeface="+mn-cs"/>
              </a:endParaRPr>
            </a:p>
          </p:txBody>
        </p:sp>
        <p:cxnSp>
          <p:nvCxnSpPr>
            <p:cNvPr id="9" name="Straight Connector 8"/>
            <p:cNvCxnSpPr/>
            <p:nvPr/>
          </p:nvCxnSpPr>
          <p:spPr>
            <a:xfrm>
              <a:off x="9422296" y="2317804"/>
              <a:ext cx="970059" cy="0"/>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04" name="Straight Connector 103"/>
            <p:cNvCxnSpPr/>
            <p:nvPr/>
          </p:nvCxnSpPr>
          <p:spPr>
            <a:xfrm>
              <a:off x="9422296" y="2755126"/>
              <a:ext cx="970059" cy="0"/>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05" name="Straight Connector 104"/>
            <p:cNvCxnSpPr/>
            <p:nvPr/>
          </p:nvCxnSpPr>
          <p:spPr>
            <a:xfrm>
              <a:off x="9422296" y="3192448"/>
              <a:ext cx="970059" cy="0"/>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cxnSp>
      </p:grpSp>
      <p:cxnSp>
        <p:nvCxnSpPr>
          <p:cNvPr id="106" name="Straight Connector 105"/>
          <p:cNvCxnSpPr/>
          <p:nvPr/>
        </p:nvCxnSpPr>
        <p:spPr>
          <a:xfrm>
            <a:off x="4155730" y="1919866"/>
            <a:ext cx="0" cy="4122477"/>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8131383" y="1919866"/>
            <a:ext cx="0" cy="4122477"/>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8677828" y="6167538"/>
            <a:ext cx="3075064" cy="583561"/>
          </a:xfrm>
          <a:prstGeom prst="rect">
            <a:avLst/>
          </a:prstGeom>
          <a:noFill/>
        </p:spPr>
        <p:txBody>
          <a:bodyPr wrap="none" lIns="182854" tIns="146283" rIns="182854" bIns="146283" rtlCol="0">
            <a:spAutoFit/>
          </a:bodyPr>
          <a:lstStyle/>
          <a:p>
            <a:pPr marL="0" marR="0" lvl="0" indent="0" algn="l" defTabSz="932597" rtl="0" eaLnBrk="1" fontAlgn="auto" latinLnBrk="0" hangingPunct="1">
              <a:lnSpc>
                <a:spcPct val="90000"/>
              </a:lnSpc>
              <a:spcBef>
                <a:spcPts val="0"/>
              </a:spcBef>
              <a:spcAft>
                <a:spcPts val="60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Light"/>
                <a:ea typeface="+mn-ea"/>
                <a:cs typeface="+mn-cs"/>
              </a:rPr>
              <a:t>www.botframework.com</a:t>
            </a:r>
          </a:p>
        </p:txBody>
      </p:sp>
    </p:spTree>
    <p:extLst>
      <p:ext uri="{BB962C8B-B14F-4D97-AF65-F5344CB8AC3E}">
        <p14:creationId xmlns:p14="http://schemas.microsoft.com/office/powerpoint/2010/main" val="468927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274639" y="3954463"/>
            <a:ext cx="10690666" cy="738664"/>
          </a:xfrm>
        </p:spPr>
        <p:txBody>
          <a:bodyPr/>
          <a:lstStyle/>
          <a:p>
            <a:r>
              <a:rPr lang="en-US" sz="3200" dirty="0"/>
              <a:t>Project Murphy Skype Bot Demo</a:t>
            </a:r>
          </a:p>
        </p:txBody>
      </p:sp>
      <p:grpSp>
        <p:nvGrpSpPr>
          <p:cNvPr id="5" name="Group 4"/>
          <p:cNvGrpSpPr/>
          <p:nvPr/>
        </p:nvGrpSpPr>
        <p:grpSpPr>
          <a:xfrm>
            <a:off x="7056437" y="1058862"/>
            <a:ext cx="4187064" cy="5029200"/>
            <a:chOff x="2103437" y="3649986"/>
            <a:chExt cx="1828800" cy="2365375"/>
          </a:xfrm>
        </p:grpSpPr>
        <p:grpSp>
          <p:nvGrpSpPr>
            <p:cNvPr id="6" name="Group 5"/>
            <p:cNvGrpSpPr/>
            <p:nvPr/>
          </p:nvGrpSpPr>
          <p:grpSpPr>
            <a:xfrm>
              <a:off x="2103437" y="3649986"/>
              <a:ext cx="1828800" cy="2365375"/>
              <a:chOff x="3322638" y="3649663"/>
              <a:chExt cx="1828800" cy="2365375"/>
            </a:xfrm>
          </p:grpSpPr>
          <p:sp>
            <p:nvSpPr>
              <p:cNvPr id="8" name="AutoShape 3"/>
              <p:cNvSpPr>
                <a:spLocks noChangeAspect="1" noChangeArrowheads="1" noTextEdit="1"/>
              </p:cNvSpPr>
              <p:nvPr/>
            </p:nvSpPr>
            <p:spPr bwMode="auto">
              <a:xfrm>
                <a:off x="3322638" y="3649663"/>
                <a:ext cx="1828800"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 name="Rectangle 5"/>
              <p:cNvSpPr>
                <a:spLocks noChangeArrowheads="1"/>
              </p:cNvSpPr>
              <p:nvPr/>
            </p:nvSpPr>
            <p:spPr bwMode="auto">
              <a:xfrm>
                <a:off x="3322638" y="3649663"/>
                <a:ext cx="1828800" cy="1495425"/>
              </a:xfrm>
              <a:prstGeom prst="rect">
                <a:avLst/>
              </a:prstGeom>
              <a:solidFill>
                <a:srgbClr val="92D05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 name="Rectangle 6"/>
              <p:cNvSpPr>
                <a:spLocks noChangeArrowheads="1"/>
              </p:cNvSpPr>
              <p:nvPr/>
            </p:nvSpPr>
            <p:spPr bwMode="auto">
              <a:xfrm>
                <a:off x="3322638" y="5145088"/>
                <a:ext cx="1828800" cy="86995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 name="Freeform 7"/>
              <p:cNvSpPr>
                <a:spLocks/>
              </p:cNvSpPr>
              <p:nvPr/>
            </p:nvSpPr>
            <p:spPr bwMode="auto">
              <a:xfrm>
                <a:off x="3468688" y="3913188"/>
                <a:ext cx="1538288" cy="1231900"/>
              </a:xfrm>
              <a:custGeom>
                <a:avLst/>
                <a:gdLst>
                  <a:gd name="T0" fmla="*/ 969 w 969"/>
                  <a:gd name="T1" fmla="*/ 615 h 776"/>
                  <a:gd name="T2" fmla="*/ 969 w 969"/>
                  <a:gd name="T3" fmla="*/ 0 h 776"/>
                  <a:gd name="T4" fmla="*/ 0 w 969"/>
                  <a:gd name="T5" fmla="*/ 0 h 776"/>
                  <a:gd name="T6" fmla="*/ 0 w 969"/>
                  <a:gd name="T7" fmla="*/ 615 h 776"/>
                  <a:gd name="T8" fmla="*/ 459 w 969"/>
                  <a:gd name="T9" fmla="*/ 650 h 776"/>
                  <a:gd name="T10" fmla="*/ 440 w 969"/>
                  <a:gd name="T11" fmla="*/ 755 h 776"/>
                  <a:gd name="T12" fmla="*/ 322 w 969"/>
                  <a:gd name="T13" fmla="*/ 755 h 776"/>
                  <a:gd name="T14" fmla="*/ 322 w 969"/>
                  <a:gd name="T15" fmla="*/ 776 h 776"/>
                  <a:gd name="T16" fmla="*/ 647 w 969"/>
                  <a:gd name="T17" fmla="*/ 776 h 776"/>
                  <a:gd name="T18" fmla="*/ 647 w 969"/>
                  <a:gd name="T19" fmla="*/ 755 h 776"/>
                  <a:gd name="T20" fmla="*/ 529 w 969"/>
                  <a:gd name="T21" fmla="*/ 755 h 776"/>
                  <a:gd name="T22" fmla="*/ 510 w 969"/>
                  <a:gd name="T23" fmla="*/ 650 h 776"/>
                  <a:gd name="T24" fmla="*/ 969 w 969"/>
                  <a:gd name="T25" fmla="*/ 615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9" h="776">
                    <a:moveTo>
                      <a:pt x="969" y="615"/>
                    </a:moveTo>
                    <a:lnTo>
                      <a:pt x="969" y="0"/>
                    </a:lnTo>
                    <a:lnTo>
                      <a:pt x="0" y="0"/>
                    </a:lnTo>
                    <a:lnTo>
                      <a:pt x="0" y="615"/>
                    </a:lnTo>
                    <a:lnTo>
                      <a:pt x="459" y="650"/>
                    </a:lnTo>
                    <a:lnTo>
                      <a:pt x="440" y="755"/>
                    </a:lnTo>
                    <a:lnTo>
                      <a:pt x="322" y="755"/>
                    </a:lnTo>
                    <a:lnTo>
                      <a:pt x="322" y="776"/>
                    </a:lnTo>
                    <a:lnTo>
                      <a:pt x="647" y="776"/>
                    </a:lnTo>
                    <a:lnTo>
                      <a:pt x="647" y="755"/>
                    </a:lnTo>
                    <a:lnTo>
                      <a:pt x="529" y="755"/>
                    </a:lnTo>
                    <a:lnTo>
                      <a:pt x="510" y="650"/>
                    </a:lnTo>
                    <a:lnTo>
                      <a:pt x="969" y="6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 name="Rectangle 15"/>
              <p:cNvSpPr>
                <a:spLocks noChangeArrowheads="1"/>
              </p:cNvSpPr>
              <p:nvPr/>
            </p:nvSpPr>
            <p:spPr bwMode="auto">
              <a:xfrm>
                <a:off x="4168776" y="4273551"/>
                <a:ext cx="30163"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 name="Rectangle 17"/>
              <p:cNvSpPr>
                <a:spLocks noChangeArrowheads="1"/>
              </p:cNvSpPr>
              <p:nvPr/>
            </p:nvSpPr>
            <p:spPr bwMode="auto">
              <a:xfrm>
                <a:off x="4168776" y="4344988"/>
                <a:ext cx="30163"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 name="Rectangle 20"/>
              <p:cNvSpPr>
                <a:spLocks noChangeArrowheads="1"/>
              </p:cNvSpPr>
              <p:nvPr/>
            </p:nvSpPr>
            <p:spPr bwMode="auto">
              <a:xfrm>
                <a:off x="4203701"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Rectangle 21"/>
              <p:cNvSpPr>
                <a:spLocks noChangeArrowheads="1"/>
              </p:cNvSpPr>
              <p:nvPr/>
            </p:nvSpPr>
            <p:spPr bwMode="auto">
              <a:xfrm>
                <a:off x="4240213"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Rectangle 25"/>
              <p:cNvSpPr>
                <a:spLocks noChangeArrowheads="1"/>
              </p:cNvSpPr>
              <p:nvPr/>
            </p:nvSpPr>
            <p:spPr bwMode="auto">
              <a:xfrm>
                <a:off x="4275138" y="4308476"/>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 name="Rectangle 27"/>
              <p:cNvSpPr>
                <a:spLocks noChangeArrowheads="1"/>
              </p:cNvSpPr>
              <p:nvPr/>
            </p:nvSpPr>
            <p:spPr bwMode="auto">
              <a:xfrm>
                <a:off x="4275138" y="4379913"/>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Rectangle 28"/>
              <p:cNvSpPr>
                <a:spLocks noChangeArrowheads="1"/>
              </p:cNvSpPr>
              <p:nvPr/>
            </p:nvSpPr>
            <p:spPr bwMode="auto">
              <a:xfrm>
                <a:off x="4275138" y="4416426"/>
                <a:ext cx="31750" cy="30163"/>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Rectangle 29"/>
              <p:cNvSpPr>
                <a:spLocks noChangeArrowheads="1"/>
              </p:cNvSpPr>
              <p:nvPr/>
            </p:nvSpPr>
            <p:spPr bwMode="auto">
              <a:xfrm>
                <a:off x="3594101" y="5226051"/>
                <a:ext cx="1287463" cy="387350"/>
              </a:xfrm>
              <a:prstGeom prst="rect">
                <a:avLst/>
              </a:prstGeom>
              <a:solidFill>
                <a:srgbClr val="008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 name="Rectangle 30"/>
              <p:cNvSpPr>
                <a:spLocks noChangeArrowheads="1"/>
              </p:cNvSpPr>
              <p:nvPr/>
            </p:nvSpPr>
            <p:spPr bwMode="auto">
              <a:xfrm>
                <a:off x="36449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Rectangle 31"/>
              <p:cNvSpPr>
                <a:spLocks noChangeArrowheads="1"/>
              </p:cNvSpPr>
              <p:nvPr/>
            </p:nvSpPr>
            <p:spPr bwMode="auto">
              <a:xfrm>
                <a:off x="37258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Rectangle 32"/>
              <p:cNvSpPr>
                <a:spLocks noChangeArrowheads="1"/>
              </p:cNvSpPr>
              <p:nvPr/>
            </p:nvSpPr>
            <p:spPr bwMode="auto">
              <a:xfrm>
                <a:off x="380682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 name="Rectangle 33"/>
              <p:cNvSpPr>
                <a:spLocks noChangeArrowheads="1"/>
              </p:cNvSpPr>
              <p:nvPr/>
            </p:nvSpPr>
            <p:spPr bwMode="auto">
              <a:xfrm>
                <a:off x="388778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 name="Rectangle 34"/>
              <p:cNvSpPr>
                <a:spLocks noChangeArrowheads="1"/>
              </p:cNvSpPr>
              <p:nvPr/>
            </p:nvSpPr>
            <p:spPr bwMode="auto">
              <a:xfrm>
                <a:off x="39687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 name="Rectangle 35"/>
              <p:cNvSpPr>
                <a:spLocks noChangeArrowheads="1"/>
              </p:cNvSpPr>
              <p:nvPr/>
            </p:nvSpPr>
            <p:spPr bwMode="auto">
              <a:xfrm>
                <a:off x="404971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 name="Rectangle 36"/>
              <p:cNvSpPr>
                <a:spLocks noChangeArrowheads="1"/>
              </p:cNvSpPr>
              <p:nvPr/>
            </p:nvSpPr>
            <p:spPr bwMode="auto">
              <a:xfrm>
                <a:off x="413067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 name="Rectangle 37"/>
              <p:cNvSpPr>
                <a:spLocks noChangeArrowheads="1"/>
              </p:cNvSpPr>
              <p:nvPr/>
            </p:nvSpPr>
            <p:spPr bwMode="auto">
              <a:xfrm>
                <a:off x="421163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 name="Rectangle 38"/>
              <p:cNvSpPr>
                <a:spLocks noChangeArrowheads="1"/>
              </p:cNvSpPr>
              <p:nvPr/>
            </p:nvSpPr>
            <p:spPr bwMode="auto">
              <a:xfrm>
                <a:off x="429260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 name="Rectangle 39"/>
              <p:cNvSpPr>
                <a:spLocks noChangeArrowheads="1"/>
              </p:cNvSpPr>
              <p:nvPr/>
            </p:nvSpPr>
            <p:spPr bwMode="auto">
              <a:xfrm>
                <a:off x="43751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 name="Rectangle 40"/>
              <p:cNvSpPr>
                <a:spLocks noChangeArrowheads="1"/>
              </p:cNvSpPr>
              <p:nvPr/>
            </p:nvSpPr>
            <p:spPr bwMode="auto">
              <a:xfrm>
                <a:off x="445452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 name="Rectangle 41"/>
              <p:cNvSpPr>
                <a:spLocks noChangeArrowheads="1"/>
              </p:cNvSpPr>
              <p:nvPr/>
            </p:nvSpPr>
            <p:spPr bwMode="auto">
              <a:xfrm>
                <a:off x="453707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 name="Rectangle 42"/>
              <p:cNvSpPr>
                <a:spLocks noChangeArrowheads="1"/>
              </p:cNvSpPr>
              <p:nvPr/>
            </p:nvSpPr>
            <p:spPr bwMode="auto">
              <a:xfrm>
                <a:off x="461645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 name="Rectangle 43"/>
              <p:cNvSpPr>
                <a:spLocks noChangeArrowheads="1"/>
              </p:cNvSpPr>
              <p:nvPr/>
            </p:nvSpPr>
            <p:spPr bwMode="auto">
              <a:xfrm>
                <a:off x="46990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 name="Rectangle 44"/>
              <p:cNvSpPr>
                <a:spLocks noChangeArrowheads="1"/>
              </p:cNvSpPr>
              <p:nvPr/>
            </p:nvSpPr>
            <p:spPr bwMode="auto">
              <a:xfrm>
                <a:off x="47799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 name="Rectangle 45"/>
              <p:cNvSpPr>
                <a:spLocks noChangeArrowheads="1"/>
              </p:cNvSpPr>
              <p:nvPr/>
            </p:nvSpPr>
            <p:spPr bwMode="auto">
              <a:xfrm>
                <a:off x="36449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 name="Rectangle 46"/>
              <p:cNvSpPr>
                <a:spLocks noChangeArrowheads="1"/>
              </p:cNvSpPr>
              <p:nvPr/>
            </p:nvSpPr>
            <p:spPr bwMode="auto">
              <a:xfrm>
                <a:off x="37258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 name="Rectangle 47"/>
              <p:cNvSpPr>
                <a:spLocks noChangeArrowheads="1"/>
              </p:cNvSpPr>
              <p:nvPr/>
            </p:nvSpPr>
            <p:spPr bwMode="auto">
              <a:xfrm>
                <a:off x="380682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 name="Rectangle 48"/>
              <p:cNvSpPr>
                <a:spLocks noChangeArrowheads="1"/>
              </p:cNvSpPr>
              <p:nvPr/>
            </p:nvSpPr>
            <p:spPr bwMode="auto">
              <a:xfrm>
                <a:off x="388778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 name="Rectangle 49"/>
              <p:cNvSpPr>
                <a:spLocks noChangeArrowheads="1"/>
              </p:cNvSpPr>
              <p:nvPr/>
            </p:nvSpPr>
            <p:spPr bwMode="auto">
              <a:xfrm>
                <a:off x="39687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 name="Rectangle 50"/>
              <p:cNvSpPr>
                <a:spLocks noChangeArrowheads="1"/>
              </p:cNvSpPr>
              <p:nvPr/>
            </p:nvSpPr>
            <p:spPr bwMode="auto">
              <a:xfrm>
                <a:off x="404971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 name="Rectangle 51"/>
              <p:cNvSpPr>
                <a:spLocks noChangeArrowheads="1"/>
              </p:cNvSpPr>
              <p:nvPr/>
            </p:nvSpPr>
            <p:spPr bwMode="auto">
              <a:xfrm>
                <a:off x="413067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 name="Rectangle 52"/>
              <p:cNvSpPr>
                <a:spLocks noChangeArrowheads="1"/>
              </p:cNvSpPr>
              <p:nvPr/>
            </p:nvSpPr>
            <p:spPr bwMode="auto">
              <a:xfrm>
                <a:off x="421163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3" name="Rectangle 53"/>
              <p:cNvSpPr>
                <a:spLocks noChangeArrowheads="1"/>
              </p:cNvSpPr>
              <p:nvPr/>
            </p:nvSpPr>
            <p:spPr bwMode="auto">
              <a:xfrm>
                <a:off x="429260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 name="Rectangle 54"/>
              <p:cNvSpPr>
                <a:spLocks noChangeArrowheads="1"/>
              </p:cNvSpPr>
              <p:nvPr/>
            </p:nvSpPr>
            <p:spPr bwMode="auto">
              <a:xfrm>
                <a:off x="43751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 name="Rectangle 55"/>
              <p:cNvSpPr>
                <a:spLocks noChangeArrowheads="1"/>
              </p:cNvSpPr>
              <p:nvPr/>
            </p:nvSpPr>
            <p:spPr bwMode="auto">
              <a:xfrm>
                <a:off x="445452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 name="Rectangle 56"/>
              <p:cNvSpPr>
                <a:spLocks noChangeArrowheads="1"/>
              </p:cNvSpPr>
              <p:nvPr/>
            </p:nvSpPr>
            <p:spPr bwMode="auto">
              <a:xfrm>
                <a:off x="453707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7" name="Rectangle 57"/>
              <p:cNvSpPr>
                <a:spLocks noChangeArrowheads="1"/>
              </p:cNvSpPr>
              <p:nvPr/>
            </p:nvSpPr>
            <p:spPr bwMode="auto">
              <a:xfrm>
                <a:off x="461645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8" name="Rectangle 58"/>
              <p:cNvSpPr>
                <a:spLocks noChangeArrowheads="1"/>
              </p:cNvSpPr>
              <p:nvPr/>
            </p:nvSpPr>
            <p:spPr bwMode="auto">
              <a:xfrm>
                <a:off x="46990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9" name="Rectangle 59"/>
              <p:cNvSpPr>
                <a:spLocks noChangeArrowheads="1"/>
              </p:cNvSpPr>
              <p:nvPr/>
            </p:nvSpPr>
            <p:spPr bwMode="auto">
              <a:xfrm>
                <a:off x="47799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0" name="Rectangle 60"/>
              <p:cNvSpPr>
                <a:spLocks noChangeArrowheads="1"/>
              </p:cNvSpPr>
              <p:nvPr/>
            </p:nvSpPr>
            <p:spPr bwMode="auto">
              <a:xfrm>
                <a:off x="36449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1" name="Rectangle 61"/>
              <p:cNvSpPr>
                <a:spLocks noChangeArrowheads="1"/>
              </p:cNvSpPr>
              <p:nvPr/>
            </p:nvSpPr>
            <p:spPr bwMode="auto">
              <a:xfrm>
                <a:off x="37258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2" name="Rectangle 62"/>
              <p:cNvSpPr>
                <a:spLocks noChangeArrowheads="1"/>
              </p:cNvSpPr>
              <p:nvPr/>
            </p:nvSpPr>
            <p:spPr bwMode="auto">
              <a:xfrm>
                <a:off x="380682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3" name="Rectangle 63"/>
              <p:cNvSpPr>
                <a:spLocks noChangeArrowheads="1"/>
              </p:cNvSpPr>
              <p:nvPr/>
            </p:nvSpPr>
            <p:spPr bwMode="auto">
              <a:xfrm>
                <a:off x="388778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 name="Rectangle 64"/>
              <p:cNvSpPr>
                <a:spLocks noChangeArrowheads="1"/>
              </p:cNvSpPr>
              <p:nvPr/>
            </p:nvSpPr>
            <p:spPr bwMode="auto">
              <a:xfrm>
                <a:off x="39687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5" name="Rectangle 65"/>
              <p:cNvSpPr>
                <a:spLocks noChangeArrowheads="1"/>
              </p:cNvSpPr>
              <p:nvPr/>
            </p:nvSpPr>
            <p:spPr bwMode="auto">
              <a:xfrm>
                <a:off x="404971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6" name="Rectangle 66"/>
              <p:cNvSpPr>
                <a:spLocks noChangeArrowheads="1"/>
              </p:cNvSpPr>
              <p:nvPr/>
            </p:nvSpPr>
            <p:spPr bwMode="auto">
              <a:xfrm>
                <a:off x="413067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7" name="Rectangle 67"/>
              <p:cNvSpPr>
                <a:spLocks noChangeArrowheads="1"/>
              </p:cNvSpPr>
              <p:nvPr/>
            </p:nvSpPr>
            <p:spPr bwMode="auto">
              <a:xfrm>
                <a:off x="421163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8" name="Rectangle 68"/>
              <p:cNvSpPr>
                <a:spLocks noChangeArrowheads="1"/>
              </p:cNvSpPr>
              <p:nvPr/>
            </p:nvSpPr>
            <p:spPr bwMode="auto">
              <a:xfrm>
                <a:off x="429260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9" name="Rectangle 69"/>
              <p:cNvSpPr>
                <a:spLocks noChangeArrowheads="1"/>
              </p:cNvSpPr>
              <p:nvPr/>
            </p:nvSpPr>
            <p:spPr bwMode="auto">
              <a:xfrm>
                <a:off x="43751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0" name="Rectangle 70"/>
              <p:cNvSpPr>
                <a:spLocks noChangeArrowheads="1"/>
              </p:cNvSpPr>
              <p:nvPr/>
            </p:nvSpPr>
            <p:spPr bwMode="auto">
              <a:xfrm>
                <a:off x="445452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1" name="Rectangle 71"/>
              <p:cNvSpPr>
                <a:spLocks noChangeArrowheads="1"/>
              </p:cNvSpPr>
              <p:nvPr/>
            </p:nvSpPr>
            <p:spPr bwMode="auto">
              <a:xfrm>
                <a:off x="453707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2" name="Rectangle 72"/>
              <p:cNvSpPr>
                <a:spLocks noChangeArrowheads="1"/>
              </p:cNvSpPr>
              <p:nvPr/>
            </p:nvSpPr>
            <p:spPr bwMode="auto">
              <a:xfrm>
                <a:off x="461645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3" name="Rectangle 73"/>
              <p:cNvSpPr>
                <a:spLocks noChangeArrowheads="1"/>
              </p:cNvSpPr>
              <p:nvPr/>
            </p:nvSpPr>
            <p:spPr bwMode="auto">
              <a:xfrm>
                <a:off x="46990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4" name="Rectangle 74"/>
              <p:cNvSpPr>
                <a:spLocks noChangeArrowheads="1"/>
              </p:cNvSpPr>
              <p:nvPr/>
            </p:nvSpPr>
            <p:spPr bwMode="auto">
              <a:xfrm>
                <a:off x="47799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5" name="Rectangle 75"/>
              <p:cNvSpPr>
                <a:spLocks noChangeArrowheads="1"/>
              </p:cNvSpPr>
              <p:nvPr/>
            </p:nvSpPr>
            <p:spPr bwMode="auto">
              <a:xfrm>
                <a:off x="36449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6" name="Rectangle 76"/>
              <p:cNvSpPr>
                <a:spLocks noChangeArrowheads="1"/>
              </p:cNvSpPr>
              <p:nvPr/>
            </p:nvSpPr>
            <p:spPr bwMode="auto">
              <a:xfrm>
                <a:off x="37258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7" name="Rectangle 77"/>
              <p:cNvSpPr>
                <a:spLocks noChangeArrowheads="1"/>
              </p:cNvSpPr>
              <p:nvPr/>
            </p:nvSpPr>
            <p:spPr bwMode="auto">
              <a:xfrm>
                <a:off x="380682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8" name="Rectangle 78"/>
              <p:cNvSpPr>
                <a:spLocks noChangeArrowheads="1"/>
              </p:cNvSpPr>
              <p:nvPr/>
            </p:nvSpPr>
            <p:spPr bwMode="auto">
              <a:xfrm>
                <a:off x="3887788"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9" name="Rectangle 79"/>
              <p:cNvSpPr>
                <a:spLocks noChangeArrowheads="1"/>
              </p:cNvSpPr>
              <p:nvPr/>
            </p:nvSpPr>
            <p:spPr bwMode="auto">
              <a:xfrm>
                <a:off x="453707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0" name="Rectangle 80"/>
              <p:cNvSpPr>
                <a:spLocks noChangeArrowheads="1"/>
              </p:cNvSpPr>
              <p:nvPr/>
            </p:nvSpPr>
            <p:spPr bwMode="auto">
              <a:xfrm>
                <a:off x="4616451" y="552291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1" name="Rectangle 81"/>
              <p:cNvSpPr>
                <a:spLocks noChangeArrowheads="1"/>
              </p:cNvSpPr>
              <p:nvPr/>
            </p:nvSpPr>
            <p:spPr bwMode="auto">
              <a:xfrm>
                <a:off x="46990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2" name="Rectangle 82"/>
              <p:cNvSpPr>
                <a:spLocks noChangeArrowheads="1"/>
              </p:cNvSpPr>
              <p:nvPr/>
            </p:nvSpPr>
            <p:spPr bwMode="auto">
              <a:xfrm>
                <a:off x="47799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3" name="Rectangle 83"/>
              <p:cNvSpPr>
                <a:spLocks noChangeArrowheads="1"/>
              </p:cNvSpPr>
              <p:nvPr/>
            </p:nvSpPr>
            <p:spPr bwMode="auto">
              <a:xfrm>
                <a:off x="3968751" y="5522913"/>
                <a:ext cx="536575"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4" name="Freeform 84"/>
              <p:cNvSpPr>
                <a:spLocks/>
              </p:cNvSpPr>
              <p:nvPr/>
            </p:nvSpPr>
            <p:spPr bwMode="auto">
              <a:xfrm>
                <a:off x="4389438" y="5435601"/>
                <a:ext cx="431800" cy="534988"/>
              </a:xfrm>
              <a:custGeom>
                <a:avLst/>
                <a:gdLst>
                  <a:gd name="T0" fmla="*/ 547 w 577"/>
                  <a:gd name="T1" fmla="*/ 182 h 717"/>
                  <a:gd name="T2" fmla="*/ 495 w 577"/>
                  <a:gd name="T3" fmla="*/ 205 h 717"/>
                  <a:gd name="T4" fmla="*/ 413 w 577"/>
                  <a:gd name="T5" fmla="*/ 412 h 717"/>
                  <a:gd name="T6" fmla="*/ 395 w 577"/>
                  <a:gd name="T7" fmla="*/ 405 h 717"/>
                  <a:gd name="T8" fmla="*/ 493 w 577"/>
                  <a:gd name="T9" fmla="*/ 157 h 717"/>
                  <a:gd name="T10" fmla="*/ 492 w 577"/>
                  <a:gd name="T11" fmla="*/ 157 h 717"/>
                  <a:gd name="T12" fmla="*/ 470 w 577"/>
                  <a:gd name="T13" fmla="*/ 106 h 717"/>
                  <a:gd name="T14" fmla="*/ 419 w 577"/>
                  <a:gd name="T15" fmla="*/ 128 h 717"/>
                  <a:gd name="T16" fmla="*/ 419 w 577"/>
                  <a:gd name="T17" fmla="*/ 128 h 717"/>
                  <a:gd name="T18" fmla="*/ 330 w 577"/>
                  <a:gd name="T19" fmla="*/ 354 h 717"/>
                  <a:gd name="T20" fmla="*/ 311 w 577"/>
                  <a:gd name="T21" fmla="*/ 347 h 717"/>
                  <a:gd name="T22" fmla="*/ 425 w 577"/>
                  <a:gd name="T23" fmla="*/ 59 h 717"/>
                  <a:gd name="T24" fmla="*/ 402 w 577"/>
                  <a:gd name="T25" fmla="*/ 8 h 717"/>
                  <a:gd name="T26" fmla="*/ 351 w 577"/>
                  <a:gd name="T27" fmla="*/ 30 h 717"/>
                  <a:gd name="T28" fmla="*/ 246 w 577"/>
                  <a:gd name="T29" fmla="*/ 296 h 717"/>
                  <a:gd name="T30" fmla="*/ 227 w 577"/>
                  <a:gd name="T31" fmla="*/ 289 h 717"/>
                  <a:gd name="T32" fmla="*/ 270 w 577"/>
                  <a:gd name="T33" fmla="*/ 182 h 717"/>
                  <a:gd name="T34" fmla="*/ 270 w 577"/>
                  <a:gd name="T35" fmla="*/ 51 h 717"/>
                  <a:gd name="T36" fmla="*/ 230 w 577"/>
                  <a:gd name="T37" fmla="*/ 11 h 717"/>
                  <a:gd name="T38" fmla="*/ 190 w 577"/>
                  <a:gd name="T39" fmla="*/ 51 h 717"/>
                  <a:gd name="T40" fmla="*/ 190 w 577"/>
                  <a:gd name="T41" fmla="*/ 167 h 717"/>
                  <a:gd name="T42" fmla="*/ 113 w 577"/>
                  <a:gd name="T43" fmla="*/ 363 h 717"/>
                  <a:gd name="T44" fmla="*/ 82 w 577"/>
                  <a:gd name="T45" fmla="*/ 202 h 717"/>
                  <a:gd name="T46" fmla="*/ 36 w 577"/>
                  <a:gd name="T47" fmla="*/ 171 h 717"/>
                  <a:gd name="T48" fmla="*/ 4 w 577"/>
                  <a:gd name="T49" fmla="*/ 217 h 717"/>
                  <a:gd name="T50" fmla="*/ 59 w 577"/>
                  <a:gd name="T51" fmla="*/ 500 h 717"/>
                  <a:gd name="T52" fmla="*/ 170 w 577"/>
                  <a:gd name="T53" fmla="*/ 649 h 717"/>
                  <a:gd name="T54" fmla="*/ 184 w 577"/>
                  <a:gd name="T55" fmla="*/ 717 h 717"/>
                  <a:gd name="T56" fmla="*/ 441 w 577"/>
                  <a:gd name="T57" fmla="*/ 679 h 717"/>
                  <a:gd name="T58" fmla="*/ 425 w 577"/>
                  <a:gd name="T59" fmla="*/ 599 h 717"/>
                  <a:gd name="T60" fmla="*/ 569 w 577"/>
                  <a:gd name="T61" fmla="*/ 234 h 717"/>
                  <a:gd name="T62" fmla="*/ 547 w 577"/>
                  <a:gd name="T63" fmla="*/ 18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7">
                    <a:moveTo>
                      <a:pt x="547" y="182"/>
                    </a:moveTo>
                    <a:cubicBezTo>
                      <a:pt x="526" y="174"/>
                      <a:pt x="503" y="184"/>
                      <a:pt x="495" y="205"/>
                    </a:cubicBezTo>
                    <a:cubicBezTo>
                      <a:pt x="413" y="412"/>
                      <a:pt x="413" y="412"/>
                      <a:pt x="413" y="412"/>
                    </a:cubicBezTo>
                    <a:cubicBezTo>
                      <a:pt x="395" y="405"/>
                      <a:pt x="395" y="405"/>
                      <a:pt x="395" y="405"/>
                    </a:cubicBezTo>
                    <a:cubicBezTo>
                      <a:pt x="493" y="157"/>
                      <a:pt x="493" y="157"/>
                      <a:pt x="493" y="157"/>
                    </a:cubicBezTo>
                    <a:cubicBezTo>
                      <a:pt x="492" y="157"/>
                      <a:pt x="492" y="157"/>
                      <a:pt x="492" y="157"/>
                    </a:cubicBezTo>
                    <a:cubicBezTo>
                      <a:pt x="500" y="137"/>
                      <a:pt x="490" y="114"/>
                      <a:pt x="470" y="106"/>
                    </a:cubicBezTo>
                    <a:cubicBezTo>
                      <a:pt x="450" y="98"/>
                      <a:pt x="427" y="108"/>
                      <a:pt x="419" y="128"/>
                    </a:cubicBezTo>
                    <a:cubicBezTo>
                      <a:pt x="419" y="128"/>
                      <a:pt x="419" y="128"/>
                      <a:pt x="419" y="128"/>
                    </a:cubicBezTo>
                    <a:cubicBezTo>
                      <a:pt x="330" y="354"/>
                      <a:pt x="330" y="354"/>
                      <a:pt x="330" y="354"/>
                    </a:cubicBezTo>
                    <a:cubicBezTo>
                      <a:pt x="311" y="347"/>
                      <a:pt x="311" y="347"/>
                      <a:pt x="311" y="347"/>
                    </a:cubicBezTo>
                    <a:cubicBezTo>
                      <a:pt x="425" y="59"/>
                      <a:pt x="425" y="59"/>
                      <a:pt x="425" y="59"/>
                    </a:cubicBezTo>
                    <a:cubicBezTo>
                      <a:pt x="433" y="39"/>
                      <a:pt x="423" y="16"/>
                      <a:pt x="402" y="8"/>
                    </a:cubicBezTo>
                    <a:cubicBezTo>
                      <a:pt x="382" y="0"/>
                      <a:pt x="359" y="10"/>
                      <a:pt x="351" y="30"/>
                    </a:cubicBezTo>
                    <a:cubicBezTo>
                      <a:pt x="246" y="296"/>
                      <a:pt x="246" y="296"/>
                      <a:pt x="246" y="296"/>
                    </a:cubicBezTo>
                    <a:cubicBezTo>
                      <a:pt x="227" y="289"/>
                      <a:pt x="227" y="289"/>
                      <a:pt x="227" y="289"/>
                    </a:cubicBezTo>
                    <a:cubicBezTo>
                      <a:pt x="270" y="182"/>
                      <a:pt x="270" y="182"/>
                      <a:pt x="270" y="182"/>
                    </a:cubicBezTo>
                    <a:cubicBezTo>
                      <a:pt x="270" y="51"/>
                      <a:pt x="270" y="51"/>
                      <a:pt x="270" y="51"/>
                    </a:cubicBezTo>
                    <a:cubicBezTo>
                      <a:pt x="270" y="29"/>
                      <a:pt x="252" y="11"/>
                      <a:pt x="230" y="11"/>
                    </a:cubicBezTo>
                    <a:cubicBezTo>
                      <a:pt x="208" y="11"/>
                      <a:pt x="190" y="29"/>
                      <a:pt x="190" y="51"/>
                    </a:cubicBezTo>
                    <a:cubicBezTo>
                      <a:pt x="190" y="167"/>
                      <a:pt x="190" y="167"/>
                      <a:pt x="190" y="167"/>
                    </a:cubicBezTo>
                    <a:cubicBezTo>
                      <a:pt x="113" y="363"/>
                      <a:pt x="113" y="363"/>
                      <a:pt x="113" y="363"/>
                    </a:cubicBezTo>
                    <a:cubicBezTo>
                      <a:pt x="82" y="202"/>
                      <a:pt x="82" y="202"/>
                      <a:pt x="82" y="202"/>
                    </a:cubicBezTo>
                    <a:cubicBezTo>
                      <a:pt x="78" y="181"/>
                      <a:pt x="57" y="167"/>
                      <a:pt x="36" y="171"/>
                    </a:cubicBezTo>
                    <a:cubicBezTo>
                      <a:pt x="14" y="175"/>
                      <a:pt x="0" y="196"/>
                      <a:pt x="4" y="217"/>
                    </a:cubicBezTo>
                    <a:cubicBezTo>
                      <a:pt x="59" y="500"/>
                      <a:pt x="59" y="500"/>
                      <a:pt x="59" y="500"/>
                    </a:cubicBezTo>
                    <a:cubicBezTo>
                      <a:pt x="170" y="649"/>
                      <a:pt x="170" y="649"/>
                      <a:pt x="170" y="649"/>
                    </a:cubicBezTo>
                    <a:cubicBezTo>
                      <a:pt x="184" y="717"/>
                      <a:pt x="184" y="717"/>
                      <a:pt x="184" y="717"/>
                    </a:cubicBezTo>
                    <a:cubicBezTo>
                      <a:pt x="441" y="679"/>
                      <a:pt x="441" y="679"/>
                      <a:pt x="441" y="679"/>
                    </a:cubicBezTo>
                    <a:cubicBezTo>
                      <a:pt x="425" y="599"/>
                      <a:pt x="425" y="599"/>
                      <a:pt x="425" y="599"/>
                    </a:cubicBezTo>
                    <a:cubicBezTo>
                      <a:pt x="569" y="234"/>
                      <a:pt x="569" y="234"/>
                      <a:pt x="569" y="234"/>
                    </a:cubicBezTo>
                    <a:cubicBezTo>
                      <a:pt x="577" y="214"/>
                      <a:pt x="567" y="190"/>
                      <a:pt x="547" y="182"/>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5" name="Freeform 85"/>
              <p:cNvSpPr>
                <a:spLocks/>
              </p:cNvSpPr>
              <p:nvPr/>
            </p:nvSpPr>
            <p:spPr bwMode="auto">
              <a:xfrm>
                <a:off x="3733801" y="5354638"/>
                <a:ext cx="430213" cy="536575"/>
              </a:xfrm>
              <a:custGeom>
                <a:avLst/>
                <a:gdLst>
                  <a:gd name="T0" fmla="*/ 542 w 577"/>
                  <a:gd name="T1" fmla="*/ 171 h 718"/>
                  <a:gd name="T2" fmla="*/ 495 w 577"/>
                  <a:gd name="T3" fmla="*/ 202 h 718"/>
                  <a:gd name="T4" fmla="*/ 464 w 577"/>
                  <a:gd name="T5" fmla="*/ 363 h 718"/>
                  <a:gd name="T6" fmla="*/ 387 w 577"/>
                  <a:gd name="T7" fmla="*/ 167 h 718"/>
                  <a:gd name="T8" fmla="*/ 387 w 577"/>
                  <a:gd name="T9" fmla="*/ 51 h 718"/>
                  <a:gd name="T10" fmla="*/ 347 w 577"/>
                  <a:gd name="T11" fmla="*/ 12 h 718"/>
                  <a:gd name="T12" fmla="*/ 308 w 577"/>
                  <a:gd name="T13" fmla="*/ 51 h 718"/>
                  <a:gd name="T14" fmla="*/ 308 w 577"/>
                  <a:gd name="T15" fmla="*/ 183 h 718"/>
                  <a:gd name="T16" fmla="*/ 350 w 577"/>
                  <a:gd name="T17" fmla="*/ 289 h 718"/>
                  <a:gd name="T18" fmla="*/ 331 w 577"/>
                  <a:gd name="T19" fmla="*/ 296 h 718"/>
                  <a:gd name="T20" fmla="*/ 227 w 577"/>
                  <a:gd name="T21" fmla="*/ 30 h 718"/>
                  <a:gd name="T22" fmla="*/ 175 w 577"/>
                  <a:gd name="T23" fmla="*/ 8 h 718"/>
                  <a:gd name="T24" fmla="*/ 153 w 577"/>
                  <a:gd name="T25" fmla="*/ 59 h 718"/>
                  <a:gd name="T26" fmla="*/ 266 w 577"/>
                  <a:gd name="T27" fmla="*/ 347 h 718"/>
                  <a:gd name="T28" fmla="*/ 248 w 577"/>
                  <a:gd name="T29" fmla="*/ 354 h 718"/>
                  <a:gd name="T30" fmla="*/ 159 w 577"/>
                  <a:gd name="T31" fmla="*/ 129 h 718"/>
                  <a:gd name="T32" fmla="*/ 159 w 577"/>
                  <a:gd name="T33" fmla="*/ 129 h 718"/>
                  <a:gd name="T34" fmla="*/ 107 w 577"/>
                  <a:gd name="T35" fmla="*/ 106 h 718"/>
                  <a:gd name="T36" fmla="*/ 85 w 577"/>
                  <a:gd name="T37" fmla="*/ 158 h 718"/>
                  <a:gd name="T38" fmla="*/ 85 w 577"/>
                  <a:gd name="T39" fmla="*/ 158 h 718"/>
                  <a:gd name="T40" fmla="*/ 182 w 577"/>
                  <a:gd name="T41" fmla="*/ 405 h 718"/>
                  <a:gd name="T42" fmla="*/ 164 w 577"/>
                  <a:gd name="T43" fmla="*/ 412 h 718"/>
                  <a:gd name="T44" fmla="*/ 82 w 577"/>
                  <a:gd name="T45" fmla="*/ 205 h 718"/>
                  <a:gd name="T46" fmla="*/ 31 w 577"/>
                  <a:gd name="T47" fmla="*/ 183 h 718"/>
                  <a:gd name="T48" fmla="*/ 8 w 577"/>
                  <a:gd name="T49" fmla="*/ 234 h 718"/>
                  <a:gd name="T50" fmla="*/ 152 w 577"/>
                  <a:gd name="T51" fmla="*/ 599 h 718"/>
                  <a:gd name="T52" fmla="*/ 129 w 577"/>
                  <a:gd name="T53" fmla="*/ 678 h 718"/>
                  <a:gd name="T54" fmla="*/ 393 w 577"/>
                  <a:gd name="T55" fmla="*/ 718 h 718"/>
                  <a:gd name="T56" fmla="*/ 407 w 577"/>
                  <a:gd name="T57" fmla="*/ 649 h 718"/>
                  <a:gd name="T58" fmla="*/ 518 w 577"/>
                  <a:gd name="T59" fmla="*/ 501 h 718"/>
                  <a:gd name="T60" fmla="*/ 573 w 577"/>
                  <a:gd name="T61" fmla="*/ 218 h 718"/>
                  <a:gd name="T62" fmla="*/ 542 w 577"/>
                  <a:gd name="T6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8">
                    <a:moveTo>
                      <a:pt x="542" y="171"/>
                    </a:moveTo>
                    <a:cubicBezTo>
                      <a:pt x="520" y="167"/>
                      <a:pt x="499" y="181"/>
                      <a:pt x="495" y="202"/>
                    </a:cubicBezTo>
                    <a:cubicBezTo>
                      <a:pt x="464" y="363"/>
                      <a:pt x="464" y="363"/>
                      <a:pt x="464" y="363"/>
                    </a:cubicBezTo>
                    <a:cubicBezTo>
                      <a:pt x="387" y="167"/>
                      <a:pt x="387" y="167"/>
                      <a:pt x="387" y="167"/>
                    </a:cubicBezTo>
                    <a:cubicBezTo>
                      <a:pt x="387" y="51"/>
                      <a:pt x="387" y="51"/>
                      <a:pt x="387" y="51"/>
                    </a:cubicBezTo>
                    <a:cubicBezTo>
                      <a:pt x="387" y="30"/>
                      <a:pt x="369" y="12"/>
                      <a:pt x="347" y="12"/>
                    </a:cubicBezTo>
                    <a:cubicBezTo>
                      <a:pt x="326" y="12"/>
                      <a:pt x="308" y="30"/>
                      <a:pt x="308" y="51"/>
                    </a:cubicBezTo>
                    <a:cubicBezTo>
                      <a:pt x="308" y="183"/>
                      <a:pt x="308" y="183"/>
                      <a:pt x="308" y="183"/>
                    </a:cubicBezTo>
                    <a:cubicBezTo>
                      <a:pt x="350" y="289"/>
                      <a:pt x="350" y="289"/>
                      <a:pt x="350" y="289"/>
                    </a:cubicBezTo>
                    <a:cubicBezTo>
                      <a:pt x="331" y="296"/>
                      <a:pt x="331" y="296"/>
                      <a:pt x="331" y="296"/>
                    </a:cubicBezTo>
                    <a:cubicBezTo>
                      <a:pt x="227" y="30"/>
                      <a:pt x="227" y="30"/>
                      <a:pt x="227" y="30"/>
                    </a:cubicBezTo>
                    <a:cubicBezTo>
                      <a:pt x="219" y="10"/>
                      <a:pt x="195" y="0"/>
                      <a:pt x="175" y="8"/>
                    </a:cubicBezTo>
                    <a:cubicBezTo>
                      <a:pt x="155" y="16"/>
                      <a:pt x="145" y="39"/>
                      <a:pt x="153" y="59"/>
                    </a:cubicBezTo>
                    <a:cubicBezTo>
                      <a:pt x="266" y="347"/>
                      <a:pt x="266" y="347"/>
                      <a:pt x="266" y="347"/>
                    </a:cubicBezTo>
                    <a:cubicBezTo>
                      <a:pt x="248" y="354"/>
                      <a:pt x="248" y="354"/>
                      <a:pt x="248" y="354"/>
                    </a:cubicBezTo>
                    <a:cubicBezTo>
                      <a:pt x="159" y="129"/>
                      <a:pt x="159" y="129"/>
                      <a:pt x="159" y="129"/>
                    </a:cubicBezTo>
                    <a:cubicBezTo>
                      <a:pt x="159" y="129"/>
                      <a:pt x="159" y="129"/>
                      <a:pt x="159" y="129"/>
                    </a:cubicBezTo>
                    <a:cubicBezTo>
                      <a:pt x="151" y="108"/>
                      <a:pt x="128" y="98"/>
                      <a:pt x="107" y="106"/>
                    </a:cubicBezTo>
                    <a:cubicBezTo>
                      <a:pt x="87" y="114"/>
                      <a:pt x="77" y="137"/>
                      <a:pt x="85" y="158"/>
                    </a:cubicBezTo>
                    <a:cubicBezTo>
                      <a:pt x="85" y="158"/>
                      <a:pt x="85" y="158"/>
                      <a:pt x="85" y="158"/>
                    </a:cubicBezTo>
                    <a:cubicBezTo>
                      <a:pt x="182" y="405"/>
                      <a:pt x="182" y="405"/>
                      <a:pt x="182" y="405"/>
                    </a:cubicBezTo>
                    <a:cubicBezTo>
                      <a:pt x="164" y="412"/>
                      <a:pt x="164" y="412"/>
                      <a:pt x="164" y="412"/>
                    </a:cubicBezTo>
                    <a:cubicBezTo>
                      <a:pt x="82" y="205"/>
                      <a:pt x="82" y="205"/>
                      <a:pt x="82" y="205"/>
                    </a:cubicBezTo>
                    <a:cubicBezTo>
                      <a:pt x="74" y="185"/>
                      <a:pt x="51" y="175"/>
                      <a:pt x="31" y="183"/>
                    </a:cubicBezTo>
                    <a:cubicBezTo>
                      <a:pt x="10" y="191"/>
                      <a:pt x="0" y="214"/>
                      <a:pt x="8" y="234"/>
                    </a:cubicBezTo>
                    <a:cubicBezTo>
                      <a:pt x="152" y="599"/>
                      <a:pt x="152" y="599"/>
                      <a:pt x="152" y="599"/>
                    </a:cubicBezTo>
                    <a:cubicBezTo>
                      <a:pt x="129" y="678"/>
                      <a:pt x="129" y="678"/>
                      <a:pt x="129" y="678"/>
                    </a:cubicBezTo>
                    <a:cubicBezTo>
                      <a:pt x="393" y="718"/>
                      <a:pt x="393" y="718"/>
                      <a:pt x="393" y="718"/>
                    </a:cubicBezTo>
                    <a:cubicBezTo>
                      <a:pt x="407" y="649"/>
                      <a:pt x="407" y="649"/>
                      <a:pt x="407" y="649"/>
                    </a:cubicBezTo>
                    <a:cubicBezTo>
                      <a:pt x="518" y="501"/>
                      <a:pt x="518" y="501"/>
                      <a:pt x="518" y="501"/>
                    </a:cubicBezTo>
                    <a:cubicBezTo>
                      <a:pt x="573" y="218"/>
                      <a:pt x="573" y="218"/>
                      <a:pt x="573" y="218"/>
                    </a:cubicBezTo>
                    <a:cubicBezTo>
                      <a:pt x="577" y="196"/>
                      <a:pt x="563" y="175"/>
                      <a:pt x="542" y="171"/>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6" name="Freeform 86"/>
              <p:cNvSpPr>
                <a:spLocks/>
              </p:cNvSpPr>
              <p:nvPr/>
            </p:nvSpPr>
            <p:spPr bwMode="auto">
              <a:xfrm>
                <a:off x="3773488" y="5859463"/>
                <a:ext cx="274638" cy="155575"/>
              </a:xfrm>
              <a:custGeom>
                <a:avLst/>
                <a:gdLst>
                  <a:gd name="T0" fmla="*/ 0 w 173"/>
                  <a:gd name="T1" fmla="*/ 98 h 98"/>
                  <a:gd name="T2" fmla="*/ 151 w 173"/>
                  <a:gd name="T3" fmla="*/ 98 h 98"/>
                  <a:gd name="T4" fmla="*/ 173 w 173"/>
                  <a:gd name="T5" fmla="*/ 22 h 98"/>
                  <a:gd name="T6" fmla="*/ 29 w 173"/>
                  <a:gd name="T7" fmla="*/ 0 h 98"/>
                  <a:gd name="T8" fmla="*/ 0 w 173"/>
                  <a:gd name="T9" fmla="*/ 98 h 98"/>
                </a:gdLst>
                <a:ahLst/>
                <a:cxnLst>
                  <a:cxn ang="0">
                    <a:pos x="T0" y="T1"/>
                  </a:cxn>
                  <a:cxn ang="0">
                    <a:pos x="T2" y="T3"/>
                  </a:cxn>
                  <a:cxn ang="0">
                    <a:pos x="T4" y="T5"/>
                  </a:cxn>
                  <a:cxn ang="0">
                    <a:pos x="T6" y="T7"/>
                  </a:cxn>
                  <a:cxn ang="0">
                    <a:pos x="T8" y="T9"/>
                  </a:cxn>
                </a:cxnLst>
                <a:rect l="0" t="0" r="r" b="b"/>
                <a:pathLst>
                  <a:path w="173" h="98">
                    <a:moveTo>
                      <a:pt x="0" y="98"/>
                    </a:moveTo>
                    <a:lnTo>
                      <a:pt x="151" y="98"/>
                    </a:lnTo>
                    <a:lnTo>
                      <a:pt x="173" y="22"/>
                    </a:lnTo>
                    <a:lnTo>
                      <a:pt x="29" y="0"/>
                    </a:lnTo>
                    <a:lnTo>
                      <a:pt x="0" y="98"/>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7" name="Freeform 87"/>
              <p:cNvSpPr>
                <a:spLocks/>
              </p:cNvSpPr>
              <p:nvPr/>
            </p:nvSpPr>
            <p:spPr bwMode="auto">
              <a:xfrm>
                <a:off x="4513263" y="5938838"/>
                <a:ext cx="249238" cy="76200"/>
              </a:xfrm>
              <a:custGeom>
                <a:avLst/>
                <a:gdLst>
                  <a:gd name="T0" fmla="*/ 0 w 157"/>
                  <a:gd name="T1" fmla="*/ 22 h 48"/>
                  <a:gd name="T2" fmla="*/ 7 w 157"/>
                  <a:gd name="T3" fmla="*/ 48 h 48"/>
                  <a:gd name="T4" fmla="*/ 157 w 157"/>
                  <a:gd name="T5" fmla="*/ 48 h 48"/>
                  <a:gd name="T6" fmla="*/ 143 w 157"/>
                  <a:gd name="T7" fmla="*/ 0 h 48"/>
                  <a:gd name="T8" fmla="*/ 0 w 157"/>
                  <a:gd name="T9" fmla="*/ 22 h 48"/>
                </a:gdLst>
                <a:ahLst/>
                <a:cxnLst>
                  <a:cxn ang="0">
                    <a:pos x="T0" y="T1"/>
                  </a:cxn>
                  <a:cxn ang="0">
                    <a:pos x="T2" y="T3"/>
                  </a:cxn>
                  <a:cxn ang="0">
                    <a:pos x="T4" y="T5"/>
                  </a:cxn>
                  <a:cxn ang="0">
                    <a:pos x="T6" y="T7"/>
                  </a:cxn>
                  <a:cxn ang="0">
                    <a:pos x="T8" y="T9"/>
                  </a:cxn>
                </a:cxnLst>
                <a:rect l="0" t="0" r="r" b="b"/>
                <a:pathLst>
                  <a:path w="157" h="48">
                    <a:moveTo>
                      <a:pt x="0" y="22"/>
                    </a:moveTo>
                    <a:lnTo>
                      <a:pt x="7" y="48"/>
                    </a:lnTo>
                    <a:lnTo>
                      <a:pt x="157" y="48"/>
                    </a:lnTo>
                    <a:lnTo>
                      <a:pt x="143" y="0"/>
                    </a:lnTo>
                    <a:lnTo>
                      <a:pt x="0" y="22"/>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8" name="Rectangle 8"/>
              <p:cNvSpPr>
                <a:spLocks noChangeArrowheads="1"/>
              </p:cNvSpPr>
              <p:nvPr/>
            </p:nvSpPr>
            <p:spPr bwMode="auto">
              <a:xfrm>
                <a:off x="3562351" y="4010026"/>
                <a:ext cx="1349375" cy="78105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7" name="Rectangle 97"/>
            <p:cNvSpPr>
              <a:spLocks noChangeArrowheads="1"/>
            </p:cNvSpPr>
            <p:nvPr/>
          </p:nvSpPr>
          <p:spPr bwMode="auto">
            <a:xfrm>
              <a:off x="2548185" y="4337375"/>
              <a:ext cx="925513" cy="337952"/>
            </a:xfrm>
            <a:prstGeom prst="rect">
              <a:avLst/>
            </a:prstGeom>
            <a:solidFill>
              <a:schemeClr val="accent2"/>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Light"/>
                  <a:ea typeface="+mn-ea"/>
                  <a:cs typeface="+mn-cs"/>
                </a:rPr>
                <a:t>Start coding</a:t>
              </a:r>
            </a:p>
          </p:txBody>
        </p:sp>
      </p:grpSp>
    </p:spTree>
    <p:extLst>
      <p:ext uri="{BB962C8B-B14F-4D97-AF65-F5344CB8AC3E}">
        <p14:creationId xmlns:p14="http://schemas.microsoft.com/office/powerpoint/2010/main" val="4025917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2"/>
          <p:cNvSpPr txBox="1">
            <a:spLocks/>
          </p:cNvSpPr>
          <p:nvPr/>
        </p:nvSpPr>
        <p:spPr>
          <a:xfrm>
            <a:off x="4816475" y="2345594"/>
            <a:ext cx="8275638" cy="237603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4400" b="0" i="0" u="none" strike="noStrike" kern="0" cap="none" spc="0" normalizeH="0" baseline="0" noProof="0" dirty="0">
                <a:ln>
                  <a:noFill/>
                </a:ln>
                <a:solidFill>
                  <a:schemeClr val="tx1"/>
                </a:solidFill>
                <a:effectLst/>
                <a:uLnTx/>
                <a:uFillTx/>
                <a:latin typeface="+mj-lt"/>
                <a:ea typeface="+mn-ea"/>
                <a:cs typeface="+mn-cs"/>
              </a:rPr>
              <a:t>Vision APIs</a:t>
            </a:r>
            <a:br>
              <a:rPr kumimoji="0" lang="en-US" sz="4000" b="0" i="0" u="none" strike="noStrike" kern="0" cap="none" spc="0" normalizeH="0" baseline="0" noProof="0" dirty="0">
                <a:ln>
                  <a:noFill/>
                </a:ln>
                <a:solidFill>
                  <a:schemeClr val="tx1"/>
                </a:solidFill>
                <a:effectLst/>
                <a:uLnTx/>
                <a:uFillTx/>
                <a:latin typeface="+mj-lt"/>
                <a:ea typeface="+mn-ea"/>
                <a:cs typeface="+mn-cs"/>
              </a:rPr>
            </a:br>
            <a:r>
              <a:rPr kumimoji="0" lang="en-US" sz="3200" b="0" i="0" u="none" strike="noStrike" kern="1200" cap="none" spc="0" normalizeH="0" baseline="0" noProof="0" dirty="0">
                <a:ln>
                  <a:noFill/>
                </a:ln>
                <a:solidFill>
                  <a:schemeClr val="tx1"/>
                </a:solidFill>
                <a:effectLst/>
                <a:uLnTx/>
                <a:uFillTx/>
                <a:latin typeface="Segoe UI"/>
                <a:ea typeface="+mn-ea"/>
                <a:cs typeface="+mn-cs"/>
              </a:rPr>
              <a:t>Analyze an Image</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solidFill>
                  <a:schemeClr val="tx1"/>
                </a:solidFill>
                <a:effectLst/>
                <a:uLnTx/>
                <a:uFillTx/>
                <a:latin typeface="Segoe UI"/>
                <a:ea typeface="+mn-ea"/>
                <a:cs typeface="+mn-cs"/>
              </a:rPr>
              <a:t>OCR</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solidFill>
                  <a:schemeClr val="tx1"/>
                </a:solidFill>
                <a:effectLst/>
                <a:uLnTx/>
                <a:uFillTx/>
                <a:latin typeface="Segoe UI"/>
                <a:ea typeface="+mn-ea"/>
                <a:cs typeface="+mn-cs"/>
              </a:rPr>
              <a:t>Get Thumbnail</a:t>
            </a:r>
          </a:p>
        </p:txBody>
      </p:sp>
      <p:sp>
        <p:nvSpPr>
          <p:cNvPr id="13" name="Parallelogram 12"/>
          <p:cNvSpPr/>
          <p:nvPr/>
        </p:nvSpPr>
        <p:spPr bwMode="auto">
          <a:xfrm>
            <a:off x="2260420" y="1916112"/>
            <a:ext cx="2484374" cy="3124200"/>
          </a:xfrm>
          <a:prstGeom prst="parallelogram">
            <a:avLst>
              <a:gd name="adj" fmla="val 55592"/>
            </a:avLst>
          </a:prstGeom>
          <a:solidFill>
            <a:srgbClr val="D7D7D7"/>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ndParaRPr>
          </a:p>
        </p:txBody>
      </p:sp>
      <p:grpSp>
        <p:nvGrpSpPr>
          <p:cNvPr id="3" name="Group 2"/>
          <p:cNvGrpSpPr/>
          <p:nvPr/>
        </p:nvGrpSpPr>
        <p:grpSpPr>
          <a:xfrm>
            <a:off x="-17463" y="1916112"/>
            <a:ext cx="3664152" cy="3124200"/>
            <a:chOff x="-17463" y="1916112"/>
            <a:chExt cx="3664152" cy="3124200"/>
          </a:xfrm>
        </p:grpSpPr>
        <p:sp>
          <p:nvSpPr>
            <p:cNvPr id="15" name="Flowchart: Process 8"/>
            <p:cNvSpPr/>
            <p:nvPr/>
          </p:nvSpPr>
          <p:spPr bwMode="auto">
            <a:xfrm flipH="1" flipV="1">
              <a:off x="-17463" y="191611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8" name="Picture 7" descr="Screen Clipping"/>
            <p:cNvPicPr>
              <a:picLocks noChangeAspect="1"/>
            </p:cNvPicPr>
            <p:nvPr/>
          </p:nvPicPr>
          <p:blipFill rotWithShape="1">
            <a:blip r:embed="rId3">
              <a:extLst>
                <a:ext uri="{28A0092B-C50C-407E-A947-70E740481C1C}">
                  <a14:useLocalDpi xmlns:a14="http://schemas.microsoft.com/office/drawing/2010/main" val="0"/>
                </a:ext>
              </a:extLst>
            </a:blip>
            <a:srcRect r="8865" b="17125"/>
            <a:stretch/>
          </p:blipFill>
          <p:spPr>
            <a:xfrm>
              <a:off x="274638" y="2582862"/>
              <a:ext cx="2186895" cy="1536701"/>
            </a:xfrm>
            <a:prstGeom prst="rect">
              <a:avLst/>
            </a:prstGeom>
          </p:spPr>
        </p:pic>
      </p:grpSp>
    </p:spTree>
    <p:extLst>
      <p:ext uri="{BB962C8B-B14F-4D97-AF65-F5344CB8AC3E}">
        <p14:creationId xmlns:p14="http://schemas.microsoft.com/office/powerpoint/2010/main" val="40483679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42" presetClass="path" presetSubtype="0" decel="100000" fill="hold" grpId="1" nodeType="withEffect">
                                  <p:stCondLst>
                                    <p:cond delay="250"/>
                                  </p:stCondLst>
                                  <p:childTnLst>
                                    <p:animMotion origin="layout" path="M -0.01864 0.00023 L 1.27138E-6 -1.54335E-7 " pathEditMode="relative" rAng="0" ptsTypes="AA">
                                      <p:cBhvr>
                                        <p:cTn id="17" dur="500" fill="hold"/>
                                        <p:tgtEl>
                                          <p:spTgt spid="12"/>
                                        </p:tgtEl>
                                        <p:attrNameLst>
                                          <p:attrName>ppt_x</p:attrName>
                                          <p:attrName>ppt_y</p:attrName>
                                        </p:attrNameLst>
                                      </p:cBhvr>
                                      <p:rCtr x="932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189038" y="3051175"/>
            <a:ext cx="19359801" cy="1444349"/>
            <a:chOff x="1935624" y="3507231"/>
            <a:chExt cx="10500851" cy="783422"/>
          </a:xfrm>
        </p:grpSpPr>
        <p:sp>
          <p:nvSpPr>
            <p:cNvPr id="17" name="Freeform 16"/>
            <p:cNvSpPr>
              <a:spLocks/>
            </p:cNvSpPr>
            <p:nvPr/>
          </p:nvSpPr>
          <p:spPr bwMode="auto">
            <a:xfrm>
              <a:off x="2207107" y="3507231"/>
              <a:ext cx="10229368"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18" name="Freeform 6"/>
            <p:cNvSpPr>
              <a:spLocks/>
            </p:cNvSpPr>
            <p:nvPr/>
          </p:nvSpPr>
          <p:spPr bwMode="auto">
            <a:xfrm>
              <a:off x="1935624" y="3507231"/>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19" name="Rectangle 18"/>
            <p:cNvSpPr/>
            <p:nvPr/>
          </p:nvSpPr>
          <p:spPr>
            <a:xfrm>
              <a:off x="2729683" y="3544999"/>
              <a:ext cx="3006928" cy="71784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gradFill>
                    <a:gsLst>
                      <a:gs pos="1250">
                        <a:srgbClr val="404040"/>
                      </a:gs>
                      <a:gs pos="100000">
                        <a:srgbClr val="404040"/>
                      </a:gs>
                    </a:gsLst>
                    <a:lin ang="5400000" scaled="0"/>
                  </a:gradFill>
                  <a:effectLst/>
                  <a:uLnTx/>
                  <a:uFillTx/>
                  <a:latin typeface="Segoe UI Light"/>
                </a:rPr>
                <a:t>Understand content and </a:t>
              </a:r>
              <a:br>
                <a:rPr kumimoji="0" lang="en-US" sz="4000" b="0" i="0" u="none" strike="noStrike" kern="0" cap="none" spc="0" normalizeH="0" baseline="0" noProof="0" dirty="0">
                  <a:ln>
                    <a:noFill/>
                  </a:ln>
                  <a:gradFill>
                    <a:gsLst>
                      <a:gs pos="1250">
                        <a:srgbClr val="404040"/>
                      </a:gs>
                      <a:gs pos="100000">
                        <a:srgbClr val="404040"/>
                      </a:gs>
                    </a:gsLst>
                    <a:lin ang="5400000" scaled="0"/>
                  </a:gradFill>
                  <a:effectLst/>
                  <a:uLnTx/>
                  <a:uFillTx/>
                  <a:latin typeface="Segoe UI Light"/>
                </a:rPr>
              </a:br>
              <a:r>
                <a:rPr kumimoji="0" lang="en-US" sz="4000" b="0" i="0" u="none" strike="noStrike" kern="0" cap="none" spc="0" normalizeH="0" baseline="0" noProof="0" dirty="0">
                  <a:ln>
                    <a:noFill/>
                  </a:ln>
                  <a:gradFill>
                    <a:gsLst>
                      <a:gs pos="1250">
                        <a:srgbClr val="404040"/>
                      </a:gs>
                      <a:gs pos="100000">
                        <a:srgbClr val="404040"/>
                      </a:gs>
                    </a:gsLst>
                    <a:lin ang="5400000" scaled="0"/>
                  </a:gradFill>
                  <a:effectLst/>
                  <a:uLnTx/>
                  <a:uFillTx/>
                  <a:latin typeface="Segoe UI Light"/>
                </a:rPr>
                <a:t>features within an image</a:t>
              </a:r>
            </a:p>
          </p:txBody>
        </p:sp>
      </p:grpSp>
      <p:sp>
        <p:nvSpPr>
          <p:cNvPr id="4"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Analyze Image Service</a:t>
            </a:r>
          </a:p>
        </p:txBody>
      </p:sp>
      <p:grpSp>
        <p:nvGrpSpPr>
          <p:cNvPr id="3" name="Group 2"/>
          <p:cNvGrpSpPr/>
          <p:nvPr/>
        </p:nvGrpSpPr>
        <p:grpSpPr>
          <a:xfrm>
            <a:off x="-355601" y="301625"/>
            <a:ext cx="1849438" cy="917575"/>
            <a:chOff x="-355601" y="301625"/>
            <a:chExt cx="1849438" cy="917575"/>
          </a:xfrm>
        </p:grpSpPr>
        <p:sp>
          <p:nvSpPr>
            <p:cNvPr id="7"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pic>
          <p:nvPicPr>
            <p:cNvPr id="9" name="Picture 8" descr="Screen Clipping"/>
            <p:cNvPicPr>
              <a:picLocks noChangeAspect="1"/>
            </p:cNvPicPr>
            <p:nvPr/>
          </p:nvPicPr>
          <p:blipFill rotWithShape="1">
            <a:blip r:embed="rId3">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spTree>
    <p:extLst>
      <p:ext uri="{BB962C8B-B14F-4D97-AF65-F5344CB8AC3E}">
        <p14:creationId xmlns:p14="http://schemas.microsoft.com/office/powerpoint/2010/main" val="12040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4"/>
                                        </p:tgtEl>
                                        <p:attrNameLst>
                                          <p:attrName>ppt_x</p:attrName>
                                          <p:attrName>ppt_y</p:attrName>
                                        </p:attrNameLst>
                                      </p:cBhvr>
                                      <p:rCtr x="-76600" y="-2300"/>
                                    </p:animMotion>
                                  </p:childTnLst>
                                </p:cTn>
                              </p:par>
                            </p:childTnLst>
                          </p:cTn>
                        </p:par>
                        <p:par>
                          <p:cTn id="14" fill="hold">
                            <p:stCondLst>
                              <p:cond delay="750"/>
                            </p:stCondLst>
                            <p:childTnLst>
                              <p:par>
                                <p:cTn id="15" presetID="10" presetClass="entr" presetSubtype="0"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42" presetClass="path" presetSubtype="0" decel="100000" fill="hold" nodeType="withEffect">
                                  <p:stCondLst>
                                    <p:cond delay="0"/>
                                  </p:stCondLst>
                                  <p:childTnLst>
                                    <p:animMotion origin="layout" path="M 0.01519 0.00046 L -3.07378E-6 -1.60236E-6 " pathEditMode="relative" rAng="0" ptsTypes="AA">
                                      <p:cBhvr>
                                        <p:cTn id="19" dur="500" fill="hold"/>
                                        <p:tgtEl>
                                          <p:spTgt spid="16"/>
                                        </p:tgtEl>
                                        <p:attrNameLst>
                                          <p:attrName>ppt_x</p:attrName>
                                          <p:attrName>ppt_y</p:attrName>
                                        </p:attrNameLst>
                                      </p:cBhvr>
                                      <p:rCtr x="-7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274639" y="3954463"/>
            <a:ext cx="10690666" cy="738664"/>
          </a:xfrm>
        </p:spPr>
        <p:txBody>
          <a:bodyPr/>
          <a:lstStyle/>
          <a:p>
            <a:r>
              <a:rPr lang="en-US" sz="3200" dirty="0"/>
              <a:t>Demo of Emotion via a Win32 App</a:t>
            </a:r>
          </a:p>
        </p:txBody>
      </p:sp>
      <p:grpSp>
        <p:nvGrpSpPr>
          <p:cNvPr id="5" name="Group 4"/>
          <p:cNvGrpSpPr/>
          <p:nvPr/>
        </p:nvGrpSpPr>
        <p:grpSpPr>
          <a:xfrm>
            <a:off x="7056437" y="1058862"/>
            <a:ext cx="4187064" cy="5029200"/>
            <a:chOff x="2103437" y="3649986"/>
            <a:chExt cx="1828800" cy="2365375"/>
          </a:xfrm>
        </p:grpSpPr>
        <p:grpSp>
          <p:nvGrpSpPr>
            <p:cNvPr id="6" name="Group 5"/>
            <p:cNvGrpSpPr/>
            <p:nvPr/>
          </p:nvGrpSpPr>
          <p:grpSpPr>
            <a:xfrm>
              <a:off x="2103437" y="3649986"/>
              <a:ext cx="1828800" cy="2365375"/>
              <a:chOff x="3322638" y="3649663"/>
              <a:chExt cx="1828800" cy="2365375"/>
            </a:xfrm>
          </p:grpSpPr>
          <p:sp>
            <p:nvSpPr>
              <p:cNvPr id="8" name="AutoShape 3"/>
              <p:cNvSpPr>
                <a:spLocks noChangeAspect="1" noChangeArrowheads="1" noTextEdit="1"/>
              </p:cNvSpPr>
              <p:nvPr/>
            </p:nvSpPr>
            <p:spPr bwMode="auto">
              <a:xfrm>
                <a:off x="3322638" y="3649663"/>
                <a:ext cx="1828800"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 name="Rectangle 5"/>
              <p:cNvSpPr>
                <a:spLocks noChangeArrowheads="1"/>
              </p:cNvSpPr>
              <p:nvPr/>
            </p:nvSpPr>
            <p:spPr bwMode="auto">
              <a:xfrm>
                <a:off x="3322638" y="3649663"/>
                <a:ext cx="1828800" cy="1495425"/>
              </a:xfrm>
              <a:prstGeom prst="rect">
                <a:avLst/>
              </a:prstGeom>
              <a:solidFill>
                <a:srgbClr val="92D05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 name="Rectangle 6"/>
              <p:cNvSpPr>
                <a:spLocks noChangeArrowheads="1"/>
              </p:cNvSpPr>
              <p:nvPr/>
            </p:nvSpPr>
            <p:spPr bwMode="auto">
              <a:xfrm>
                <a:off x="3322638" y="5145088"/>
                <a:ext cx="1828800" cy="86995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 name="Freeform 7"/>
              <p:cNvSpPr>
                <a:spLocks/>
              </p:cNvSpPr>
              <p:nvPr/>
            </p:nvSpPr>
            <p:spPr bwMode="auto">
              <a:xfrm>
                <a:off x="3468688" y="3913188"/>
                <a:ext cx="1538288" cy="1231900"/>
              </a:xfrm>
              <a:custGeom>
                <a:avLst/>
                <a:gdLst>
                  <a:gd name="T0" fmla="*/ 969 w 969"/>
                  <a:gd name="T1" fmla="*/ 615 h 776"/>
                  <a:gd name="T2" fmla="*/ 969 w 969"/>
                  <a:gd name="T3" fmla="*/ 0 h 776"/>
                  <a:gd name="T4" fmla="*/ 0 w 969"/>
                  <a:gd name="T5" fmla="*/ 0 h 776"/>
                  <a:gd name="T6" fmla="*/ 0 w 969"/>
                  <a:gd name="T7" fmla="*/ 615 h 776"/>
                  <a:gd name="T8" fmla="*/ 459 w 969"/>
                  <a:gd name="T9" fmla="*/ 650 h 776"/>
                  <a:gd name="T10" fmla="*/ 440 w 969"/>
                  <a:gd name="T11" fmla="*/ 755 h 776"/>
                  <a:gd name="T12" fmla="*/ 322 w 969"/>
                  <a:gd name="T13" fmla="*/ 755 h 776"/>
                  <a:gd name="T14" fmla="*/ 322 w 969"/>
                  <a:gd name="T15" fmla="*/ 776 h 776"/>
                  <a:gd name="T16" fmla="*/ 647 w 969"/>
                  <a:gd name="T17" fmla="*/ 776 h 776"/>
                  <a:gd name="T18" fmla="*/ 647 w 969"/>
                  <a:gd name="T19" fmla="*/ 755 h 776"/>
                  <a:gd name="T20" fmla="*/ 529 w 969"/>
                  <a:gd name="T21" fmla="*/ 755 h 776"/>
                  <a:gd name="T22" fmla="*/ 510 w 969"/>
                  <a:gd name="T23" fmla="*/ 650 h 776"/>
                  <a:gd name="T24" fmla="*/ 969 w 969"/>
                  <a:gd name="T25" fmla="*/ 615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9" h="776">
                    <a:moveTo>
                      <a:pt x="969" y="615"/>
                    </a:moveTo>
                    <a:lnTo>
                      <a:pt x="969" y="0"/>
                    </a:lnTo>
                    <a:lnTo>
                      <a:pt x="0" y="0"/>
                    </a:lnTo>
                    <a:lnTo>
                      <a:pt x="0" y="615"/>
                    </a:lnTo>
                    <a:lnTo>
                      <a:pt x="459" y="650"/>
                    </a:lnTo>
                    <a:lnTo>
                      <a:pt x="440" y="755"/>
                    </a:lnTo>
                    <a:lnTo>
                      <a:pt x="322" y="755"/>
                    </a:lnTo>
                    <a:lnTo>
                      <a:pt x="322" y="776"/>
                    </a:lnTo>
                    <a:lnTo>
                      <a:pt x="647" y="776"/>
                    </a:lnTo>
                    <a:lnTo>
                      <a:pt x="647" y="755"/>
                    </a:lnTo>
                    <a:lnTo>
                      <a:pt x="529" y="755"/>
                    </a:lnTo>
                    <a:lnTo>
                      <a:pt x="510" y="650"/>
                    </a:lnTo>
                    <a:lnTo>
                      <a:pt x="969" y="6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 name="Rectangle 15"/>
              <p:cNvSpPr>
                <a:spLocks noChangeArrowheads="1"/>
              </p:cNvSpPr>
              <p:nvPr/>
            </p:nvSpPr>
            <p:spPr bwMode="auto">
              <a:xfrm>
                <a:off x="4168776" y="4273551"/>
                <a:ext cx="30163"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 name="Rectangle 17"/>
              <p:cNvSpPr>
                <a:spLocks noChangeArrowheads="1"/>
              </p:cNvSpPr>
              <p:nvPr/>
            </p:nvSpPr>
            <p:spPr bwMode="auto">
              <a:xfrm>
                <a:off x="4168776" y="4344988"/>
                <a:ext cx="30163"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 name="Rectangle 20"/>
              <p:cNvSpPr>
                <a:spLocks noChangeArrowheads="1"/>
              </p:cNvSpPr>
              <p:nvPr/>
            </p:nvSpPr>
            <p:spPr bwMode="auto">
              <a:xfrm>
                <a:off x="4203701"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Rectangle 21"/>
              <p:cNvSpPr>
                <a:spLocks noChangeArrowheads="1"/>
              </p:cNvSpPr>
              <p:nvPr/>
            </p:nvSpPr>
            <p:spPr bwMode="auto">
              <a:xfrm>
                <a:off x="4240213"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Rectangle 25"/>
              <p:cNvSpPr>
                <a:spLocks noChangeArrowheads="1"/>
              </p:cNvSpPr>
              <p:nvPr/>
            </p:nvSpPr>
            <p:spPr bwMode="auto">
              <a:xfrm>
                <a:off x="4275138" y="4308476"/>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 name="Rectangle 27"/>
              <p:cNvSpPr>
                <a:spLocks noChangeArrowheads="1"/>
              </p:cNvSpPr>
              <p:nvPr/>
            </p:nvSpPr>
            <p:spPr bwMode="auto">
              <a:xfrm>
                <a:off x="4275138" y="4379913"/>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Rectangle 28"/>
              <p:cNvSpPr>
                <a:spLocks noChangeArrowheads="1"/>
              </p:cNvSpPr>
              <p:nvPr/>
            </p:nvSpPr>
            <p:spPr bwMode="auto">
              <a:xfrm>
                <a:off x="4275138" y="4416426"/>
                <a:ext cx="31750" cy="30163"/>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Rectangle 29"/>
              <p:cNvSpPr>
                <a:spLocks noChangeArrowheads="1"/>
              </p:cNvSpPr>
              <p:nvPr/>
            </p:nvSpPr>
            <p:spPr bwMode="auto">
              <a:xfrm>
                <a:off x="3594101" y="5226051"/>
                <a:ext cx="1287463" cy="387350"/>
              </a:xfrm>
              <a:prstGeom prst="rect">
                <a:avLst/>
              </a:prstGeom>
              <a:solidFill>
                <a:srgbClr val="008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 name="Rectangle 30"/>
              <p:cNvSpPr>
                <a:spLocks noChangeArrowheads="1"/>
              </p:cNvSpPr>
              <p:nvPr/>
            </p:nvSpPr>
            <p:spPr bwMode="auto">
              <a:xfrm>
                <a:off x="36449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Rectangle 31"/>
              <p:cNvSpPr>
                <a:spLocks noChangeArrowheads="1"/>
              </p:cNvSpPr>
              <p:nvPr/>
            </p:nvSpPr>
            <p:spPr bwMode="auto">
              <a:xfrm>
                <a:off x="37258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Rectangle 32"/>
              <p:cNvSpPr>
                <a:spLocks noChangeArrowheads="1"/>
              </p:cNvSpPr>
              <p:nvPr/>
            </p:nvSpPr>
            <p:spPr bwMode="auto">
              <a:xfrm>
                <a:off x="380682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 name="Rectangle 33"/>
              <p:cNvSpPr>
                <a:spLocks noChangeArrowheads="1"/>
              </p:cNvSpPr>
              <p:nvPr/>
            </p:nvSpPr>
            <p:spPr bwMode="auto">
              <a:xfrm>
                <a:off x="388778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 name="Rectangle 34"/>
              <p:cNvSpPr>
                <a:spLocks noChangeArrowheads="1"/>
              </p:cNvSpPr>
              <p:nvPr/>
            </p:nvSpPr>
            <p:spPr bwMode="auto">
              <a:xfrm>
                <a:off x="39687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 name="Rectangle 35"/>
              <p:cNvSpPr>
                <a:spLocks noChangeArrowheads="1"/>
              </p:cNvSpPr>
              <p:nvPr/>
            </p:nvSpPr>
            <p:spPr bwMode="auto">
              <a:xfrm>
                <a:off x="404971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 name="Rectangle 36"/>
              <p:cNvSpPr>
                <a:spLocks noChangeArrowheads="1"/>
              </p:cNvSpPr>
              <p:nvPr/>
            </p:nvSpPr>
            <p:spPr bwMode="auto">
              <a:xfrm>
                <a:off x="413067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 name="Rectangle 37"/>
              <p:cNvSpPr>
                <a:spLocks noChangeArrowheads="1"/>
              </p:cNvSpPr>
              <p:nvPr/>
            </p:nvSpPr>
            <p:spPr bwMode="auto">
              <a:xfrm>
                <a:off x="421163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 name="Rectangle 38"/>
              <p:cNvSpPr>
                <a:spLocks noChangeArrowheads="1"/>
              </p:cNvSpPr>
              <p:nvPr/>
            </p:nvSpPr>
            <p:spPr bwMode="auto">
              <a:xfrm>
                <a:off x="429260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 name="Rectangle 39"/>
              <p:cNvSpPr>
                <a:spLocks noChangeArrowheads="1"/>
              </p:cNvSpPr>
              <p:nvPr/>
            </p:nvSpPr>
            <p:spPr bwMode="auto">
              <a:xfrm>
                <a:off x="43751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 name="Rectangle 40"/>
              <p:cNvSpPr>
                <a:spLocks noChangeArrowheads="1"/>
              </p:cNvSpPr>
              <p:nvPr/>
            </p:nvSpPr>
            <p:spPr bwMode="auto">
              <a:xfrm>
                <a:off x="445452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 name="Rectangle 41"/>
              <p:cNvSpPr>
                <a:spLocks noChangeArrowheads="1"/>
              </p:cNvSpPr>
              <p:nvPr/>
            </p:nvSpPr>
            <p:spPr bwMode="auto">
              <a:xfrm>
                <a:off x="453707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 name="Rectangle 42"/>
              <p:cNvSpPr>
                <a:spLocks noChangeArrowheads="1"/>
              </p:cNvSpPr>
              <p:nvPr/>
            </p:nvSpPr>
            <p:spPr bwMode="auto">
              <a:xfrm>
                <a:off x="461645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 name="Rectangle 43"/>
              <p:cNvSpPr>
                <a:spLocks noChangeArrowheads="1"/>
              </p:cNvSpPr>
              <p:nvPr/>
            </p:nvSpPr>
            <p:spPr bwMode="auto">
              <a:xfrm>
                <a:off x="46990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 name="Rectangle 44"/>
              <p:cNvSpPr>
                <a:spLocks noChangeArrowheads="1"/>
              </p:cNvSpPr>
              <p:nvPr/>
            </p:nvSpPr>
            <p:spPr bwMode="auto">
              <a:xfrm>
                <a:off x="47799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 name="Rectangle 45"/>
              <p:cNvSpPr>
                <a:spLocks noChangeArrowheads="1"/>
              </p:cNvSpPr>
              <p:nvPr/>
            </p:nvSpPr>
            <p:spPr bwMode="auto">
              <a:xfrm>
                <a:off x="36449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 name="Rectangle 46"/>
              <p:cNvSpPr>
                <a:spLocks noChangeArrowheads="1"/>
              </p:cNvSpPr>
              <p:nvPr/>
            </p:nvSpPr>
            <p:spPr bwMode="auto">
              <a:xfrm>
                <a:off x="37258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 name="Rectangle 47"/>
              <p:cNvSpPr>
                <a:spLocks noChangeArrowheads="1"/>
              </p:cNvSpPr>
              <p:nvPr/>
            </p:nvSpPr>
            <p:spPr bwMode="auto">
              <a:xfrm>
                <a:off x="380682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 name="Rectangle 48"/>
              <p:cNvSpPr>
                <a:spLocks noChangeArrowheads="1"/>
              </p:cNvSpPr>
              <p:nvPr/>
            </p:nvSpPr>
            <p:spPr bwMode="auto">
              <a:xfrm>
                <a:off x="388778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 name="Rectangle 49"/>
              <p:cNvSpPr>
                <a:spLocks noChangeArrowheads="1"/>
              </p:cNvSpPr>
              <p:nvPr/>
            </p:nvSpPr>
            <p:spPr bwMode="auto">
              <a:xfrm>
                <a:off x="39687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 name="Rectangle 50"/>
              <p:cNvSpPr>
                <a:spLocks noChangeArrowheads="1"/>
              </p:cNvSpPr>
              <p:nvPr/>
            </p:nvSpPr>
            <p:spPr bwMode="auto">
              <a:xfrm>
                <a:off x="404971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 name="Rectangle 51"/>
              <p:cNvSpPr>
                <a:spLocks noChangeArrowheads="1"/>
              </p:cNvSpPr>
              <p:nvPr/>
            </p:nvSpPr>
            <p:spPr bwMode="auto">
              <a:xfrm>
                <a:off x="413067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 name="Rectangle 52"/>
              <p:cNvSpPr>
                <a:spLocks noChangeArrowheads="1"/>
              </p:cNvSpPr>
              <p:nvPr/>
            </p:nvSpPr>
            <p:spPr bwMode="auto">
              <a:xfrm>
                <a:off x="421163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3" name="Rectangle 53"/>
              <p:cNvSpPr>
                <a:spLocks noChangeArrowheads="1"/>
              </p:cNvSpPr>
              <p:nvPr/>
            </p:nvSpPr>
            <p:spPr bwMode="auto">
              <a:xfrm>
                <a:off x="429260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 name="Rectangle 54"/>
              <p:cNvSpPr>
                <a:spLocks noChangeArrowheads="1"/>
              </p:cNvSpPr>
              <p:nvPr/>
            </p:nvSpPr>
            <p:spPr bwMode="auto">
              <a:xfrm>
                <a:off x="43751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 name="Rectangle 55"/>
              <p:cNvSpPr>
                <a:spLocks noChangeArrowheads="1"/>
              </p:cNvSpPr>
              <p:nvPr/>
            </p:nvSpPr>
            <p:spPr bwMode="auto">
              <a:xfrm>
                <a:off x="445452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 name="Rectangle 56"/>
              <p:cNvSpPr>
                <a:spLocks noChangeArrowheads="1"/>
              </p:cNvSpPr>
              <p:nvPr/>
            </p:nvSpPr>
            <p:spPr bwMode="auto">
              <a:xfrm>
                <a:off x="453707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7" name="Rectangle 57"/>
              <p:cNvSpPr>
                <a:spLocks noChangeArrowheads="1"/>
              </p:cNvSpPr>
              <p:nvPr/>
            </p:nvSpPr>
            <p:spPr bwMode="auto">
              <a:xfrm>
                <a:off x="461645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8" name="Rectangle 58"/>
              <p:cNvSpPr>
                <a:spLocks noChangeArrowheads="1"/>
              </p:cNvSpPr>
              <p:nvPr/>
            </p:nvSpPr>
            <p:spPr bwMode="auto">
              <a:xfrm>
                <a:off x="46990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9" name="Rectangle 59"/>
              <p:cNvSpPr>
                <a:spLocks noChangeArrowheads="1"/>
              </p:cNvSpPr>
              <p:nvPr/>
            </p:nvSpPr>
            <p:spPr bwMode="auto">
              <a:xfrm>
                <a:off x="47799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0" name="Rectangle 60"/>
              <p:cNvSpPr>
                <a:spLocks noChangeArrowheads="1"/>
              </p:cNvSpPr>
              <p:nvPr/>
            </p:nvSpPr>
            <p:spPr bwMode="auto">
              <a:xfrm>
                <a:off x="36449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1" name="Rectangle 61"/>
              <p:cNvSpPr>
                <a:spLocks noChangeArrowheads="1"/>
              </p:cNvSpPr>
              <p:nvPr/>
            </p:nvSpPr>
            <p:spPr bwMode="auto">
              <a:xfrm>
                <a:off x="37258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2" name="Rectangle 62"/>
              <p:cNvSpPr>
                <a:spLocks noChangeArrowheads="1"/>
              </p:cNvSpPr>
              <p:nvPr/>
            </p:nvSpPr>
            <p:spPr bwMode="auto">
              <a:xfrm>
                <a:off x="380682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3" name="Rectangle 63"/>
              <p:cNvSpPr>
                <a:spLocks noChangeArrowheads="1"/>
              </p:cNvSpPr>
              <p:nvPr/>
            </p:nvSpPr>
            <p:spPr bwMode="auto">
              <a:xfrm>
                <a:off x="388778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 name="Rectangle 64"/>
              <p:cNvSpPr>
                <a:spLocks noChangeArrowheads="1"/>
              </p:cNvSpPr>
              <p:nvPr/>
            </p:nvSpPr>
            <p:spPr bwMode="auto">
              <a:xfrm>
                <a:off x="39687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5" name="Rectangle 65"/>
              <p:cNvSpPr>
                <a:spLocks noChangeArrowheads="1"/>
              </p:cNvSpPr>
              <p:nvPr/>
            </p:nvSpPr>
            <p:spPr bwMode="auto">
              <a:xfrm>
                <a:off x="404971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6" name="Rectangle 66"/>
              <p:cNvSpPr>
                <a:spLocks noChangeArrowheads="1"/>
              </p:cNvSpPr>
              <p:nvPr/>
            </p:nvSpPr>
            <p:spPr bwMode="auto">
              <a:xfrm>
                <a:off x="413067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7" name="Rectangle 67"/>
              <p:cNvSpPr>
                <a:spLocks noChangeArrowheads="1"/>
              </p:cNvSpPr>
              <p:nvPr/>
            </p:nvSpPr>
            <p:spPr bwMode="auto">
              <a:xfrm>
                <a:off x="421163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8" name="Rectangle 68"/>
              <p:cNvSpPr>
                <a:spLocks noChangeArrowheads="1"/>
              </p:cNvSpPr>
              <p:nvPr/>
            </p:nvSpPr>
            <p:spPr bwMode="auto">
              <a:xfrm>
                <a:off x="429260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9" name="Rectangle 69"/>
              <p:cNvSpPr>
                <a:spLocks noChangeArrowheads="1"/>
              </p:cNvSpPr>
              <p:nvPr/>
            </p:nvSpPr>
            <p:spPr bwMode="auto">
              <a:xfrm>
                <a:off x="43751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0" name="Rectangle 70"/>
              <p:cNvSpPr>
                <a:spLocks noChangeArrowheads="1"/>
              </p:cNvSpPr>
              <p:nvPr/>
            </p:nvSpPr>
            <p:spPr bwMode="auto">
              <a:xfrm>
                <a:off x="445452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1" name="Rectangle 71"/>
              <p:cNvSpPr>
                <a:spLocks noChangeArrowheads="1"/>
              </p:cNvSpPr>
              <p:nvPr/>
            </p:nvSpPr>
            <p:spPr bwMode="auto">
              <a:xfrm>
                <a:off x="453707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2" name="Rectangle 72"/>
              <p:cNvSpPr>
                <a:spLocks noChangeArrowheads="1"/>
              </p:cNvSpPr>
              <p:nvPr/>
            </p:nvSpPr>
            <p:spPr bwMode="auto">
              <a:xfrm>
                <a:off x="461645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3" name="Rectangle 73"/>
              <p:cNvSpPr>
                <a:spLocks noChangeArrowheads="1"/>
              </p:cNvSpPr>
              <p:nvPr/>
            </p:nvSpPr>
            <p:spPr bwMode="auto">
              <a:xfrm>
                <a:off x="46990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4" name="Rectangle 74"/>
              <p:cNvSpPr>
                <a:spLocks noChangeArrowheads="1"/>
              </p:cNvSpPr>
              <p:nvPr/>
            </p:nvSpPr>
            <p:spPr bwMode="auto">
              <a:xfrm>
                <a:off x="47799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5" name="Rectangle 75"/>
              <p:cNvSpPr>
                <a:spLocks noChangeArrowheads="1"/>
              </p:cNvSpPr>
              <p:nvPr/>
            </p:nvSpPr>
            <p:spPr bwMode="auto">
              <a:xfrm>
                <a:off x="36449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6" name="Rectangle 76"/>
              <p:cNvSpPr>
                <a:spLocks noChangeArrowheads="1"/>
              </p:cNvSpPr>
              <p:nvPr/>
            </p:nvSpPr>
            <p:spPr bwMode="auto">
              <a:xfrm>
                <a:off x="37258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7" name="Rectangle 77"/>
              <p:cNvSpPr>
                <a:spLocks noChangeArrowheads="1"/>
              </p:cNvSpPr>
              <p:nvPr/>
            </p:nvSpPr>
            <p:spPr bwMode="auto">
              <a:xfrm>
                <a:off x="380682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8" name="Rectangle 78"/>
              <p:cNvSpPr>
                <a:spLocks noChangeArrowheads="1"/>
              </p:cNvSpPr>
              <p:nvPr/>
            </p:nvSpPr>
            <p:spPr bwMode="auto">
              <a:xfrm>
                <a:off x="3887788"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9" name="Rectangle 79"/>
              <p:cNvSpPr>
                <a:spLocks noChangeArrowheads="1"/>
              </p:cNvSpPr>
              <p:nvPr/>
            </p:nvSpPr>
            <p:spPr bwMode="auto">
              <a:xfrm>
                <a:off x="453707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0" name="Rectangle 80"/>
              <p:cNvSpPr>
                <a:spLocks noChangeArrowheads="1"/>
              </p:cNvSpPr>
              <p:nvPr/>
            </p:nvSpPr>
            <p:spPr bwMode="auto">
              <a:xfrm>
                <a:off x="4616451" y="552291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1" name="Rectangle 81"/>
              <p:cNvSpPr>
                <a:spLocks noChangeArrowheads="1"/>
              </p:cNvSpPr>
              <p:nvPr/>
            </p:nvSpPr>
            <p:spPr bwMode="auto">
              <a:xfrm>
                <a:off x="46990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2" name="Rectangle 82"/>
              <p:cNvSpPr>
                <a:spLocks noChangeArrowheads="1"/>
              </p:cNvSpPr>
              <p:nvPr/>
            </p:nvSpPr>
            <p:spPr bwMode="auto">
              <a:xfrm>
                <a:off x="47799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3" name="Rectangle 83"/>
              <p:cNvSpPr>
                <a:spLocks noChangeArrowheads="1"/>
              </p:cNvSpPr>
              <p:nvPr/>
            </p:nvSpPr>
            <p:spPr bwMode="auto">
              <a:xfrm>
                <a:off x="3968751" y="5522913"/>
                <a:ext cx="536575"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4" name="Freeform 84"/>
              <p:cNvSpPr>
                <a:spLocks/>
              </p:cNvSpPr>
              <p:nvPr/>
            </p:nvSpPr>
            <p:spPr bwMode="auto">
              <a:xfrm>
                <a:off x="4389438" y="5435601"/>
                <a:ext cx="431800" cy="534988"/>
              </a:xfrm>
              <a:custGeom>
                <a:avLst/>
                <a:gdLst>
                  <a:gd name="T0" fmla="*/ 547 w 577"/>
                  <a:gd name="T1" fmla="*/ 182 h 717"/>
                  <a:gd name="T2" fmla="*/ 495 w 577"/>
                  <a:gd name="T3" fmla="*/ 205 h 717"/>
                  <a:gd name="T4" fmla="*/ 413 w 577"/>
                  <a:gd name="T5" fmla="*/ 412 h 717"/>
                  <a:gd name="T6" fmla="*/ 395 w 577"/>
                  <a:gd name="T7" fmla="*/ 405 h 717"/>
                  <a:gd name="T8" fmla="*/ 493 w 577"/>
                  <a:gd name="T9" fmla="*/ 157 h 717"/>
                  <a:gd name="T10" fmla="*/ 492 w 577"/>
                  <a:gd name="T11" fmla="*/ 157 h 717"/>
                  <a:gd name="T12" fmla="*/ 470 w 577"/>
                  <a:gd name="T13" fmla="*/ 106 h 717"/>
                  <a:gd name="T14" fmla="*/ 419 w 577"/>
                  <a:gd name="T15" fmla="*/ 128 h 717"/>
                  <a:gd name="T16" fmla="*/ 419 w 577"/>
                  <a:gd name="T17" fmla="*/ 128 h 717"/>
                  <a:gd name="T18" fmla="*/ 330 w 577"/>
                  <a:gd name="T19" fmla="*/ 354 h 717"/>
                  <a:gd name="T20" fmla="*/ 311 w 577"/>
                  <a:gd name="T21" fmla="*/ 347 h 717"/>
                  <a:gd name="T22" fmla="*/ 425 w 577"/>
                  <a:gd name="T23" fmla="*/ 59 h 717"/>
                  <a:gd name="T24" fmla="*/ 402 w 577"/>
                  <a:gd name="T25" fmla="*/ 8 h 717"/>
                  <a:gd name="T26" fmla="*/ 351 w 577"/>
                  <a:gd name="T27" fmla="*/ 30 h 717"/>
                  <a:gd name="T28" fmla="*/ 246 w 577"/>
                  <a:gd name="T29" fmla="*/ 296 h 717"/>
                  <a:gd name="T30" fmla="*/ 227 w 577"/>
                  <a:gd name="T31" fmla="*/ 289 h 717"/>
                  <a:gd name="T32" fmla="*/ 270 w 577"/>
                  <a:gd name="T33" fmla="*/ 182 h 717"/>
                  <a:gd name="T34" fmla="*/ 270 w 577"/>
                  <a:gd name="T35" fmla="*/ 51 h 717"/>
                  <a:gd name="T36" fmla="*/ 230 w 577"/>
                  <a:gd name="T37" fmla="*/ 11 h 717"/>
                  <a:gd name="T38" fmla="*/ 190 w 577"/>
                  <a:gd name="T39" fmla="*/ 51 h 717"/>
                  <a:gd name="T40" fmla="*/ 190 w 577"/>
                  <a:gd name="T41" fmla="*/ 167 h 717"/>
                  <a:gd name="T42" fmla="*/ 113 w 577"/>
                  <a:gd name="T43" fmla="*/ 363 h 717"/>
                  <a:gd name="T44" fmla="*/ 82 w 577"/>
                  <a:gd name="T45" fmla="*/ 202 h 717"/>
                  <a:gd name="T46" fmla="*/ 36 w 577"/>
                  <a:gd name="T47" fmla="*/ 171 h 717"/>
                  <a:gd name="T48" fmla="*/ 4 w 577"/>
                  <a:gd name="T49" fmla="*/ 217 h 717"/>
                  <a:gd name="T50" fmla="*/ 59 w 577"/>
                  <a:gd name="T51" fmla="*/ 500 h 717"/>
                  <a:gd name="T52" fmla="*/ 170 w 577"/>
                  <a:gd name="T53" fmla="*/ 649 h 717"/>
                  <a:gd name="T54" fmla="*/ 184 w 577"/>
                  <a:gd name="T55" fmla="*/ 717 h 717"/>
                  <a:gd name="T56" fmla="*/ 441 w 577"/>
                  <a:gd name="T57" fmla="*/ 679 h 717"/>
                  <a:gd name="T58" fmla="*/ 425 w 577"/>
                  <a:gd name="T59" fmla="*/ 599 h 717"/>
                  <a:gd name="T60" fmla="*/ 569 w 577"/>
                  <a:gd name="T61" fmla="*/ 234 h 717"/>
                  <a:gd name="T62" fmla="*/ 547 w 577"/>
                  <a:gd name="T63" fmla="*/ 18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7">
                    <a:moveTo>
                      <a:pt x="547" y="182"/>
                    </a:moveTo>
                    <a:cubicBezTo>
                      <a:pt x="526" y="174"/>
                      <a:pt x="503" y="184"/>
                      <a:pt x="495" y="205"/>
                    </a:cubicBezTo>
                    <a:cubicBezTo>
                      <a:pt x="413" y="412"/>
                      <a:pt x="413" y="412"/>
                      <a:pt x="413" y="412"/>
                    </a:cubicBezTo>
                    <a:cubicBezTo>
                      <a:pt x="395" y="405"/>
                      <a:pt x="395" y="405"/>
                      <a:pt x="395" y="405"/>
                    </a:cubicBezTo>
                    <a:cubicBezTo>
                      <a:pt x="493" y="157"/>
                      <a:pt x="493" y="157"/>
                      <a:pt x="493" y="157"/>
                    </a:cubicBezTo>
                    <a:cubicBezTo>
                      <a:pt x="492" y="157"/>
                      <a:pt x="492" y="157"/>
                      <a:pt x="492" y="157"/>
                    </a:cubicBezTo>
                    <a:cubicBezTo>
                      <a:pt x="500" y="137"/>
                      <a:pt x="490" y="114"/>
                      <a:pt x="470" y="106"/>
                    </a:cubicBezTo>
                    <a:cubicBezTo>
                      <a:pt x="450" y="98"/>
                      <a:pt x="427" y="108"/>
                      <a:pt x="419" y="128"/>
                    </a:cubicBezTo>
                    <a:cubicBezTo>
                      <a:pt x="419" y="128"/>
                      <a:pt x="419" y="128"/>
                      <a:pt x="419" y="128"/>
                    </a:cubicBezTo>
                    <a:cubicBezTo>
                      <a:pt x="330" y="354"/>
                      <a:pt x="330" y="354"/>
                      <a:pt x="330" y="354"/>
                    </a:cubicBezTo>
                    <a:cubicBezTo>
                      <a:pt x="311" y="347"/>
                      <a:pt x="311" y="347"/>
                      <a:pt x="311" y="347"/>
                    </a:cubicBezTo>
                    <a:cubicBezTo>
                      <a:pt x="425" y="59"/>
                      <a:pt x="425" y="59"/>
                      <a:pt x="425" y="59"/>
                    </a:cubicBezTo>
                    <a:cubicBezTo>
                      <a:pt x="433" y="39"/>
                      <a:pt x="423" y="16"/>
                      <a:pt x="402" y="8"/>
                    </a:cubicBezTo>
                    <a:cubicBezTo>
                      <a:pt x="382" y="0"/>
                      <a:pt x="359" y="10"/>
                      <a:pt x="351" y="30"/>
                    </a:cubicBezTo>
                    <a:cubicBezTo>
                      <a:pt x="246" y="296"/>
                      <a:pt x="246" y="296"/>
                      <a:pt x="246" y="296"/>
                    </a:cubicBezTo>
                    <a:cubicBezTo>
                      <a:pt x="227" y="289"/>
                      <a:pt x="227" y="289"/>
                      <a:pt x="227" y="289"/>
                    </a:cubicBezTo>
                    <a:cubicBezTo>
                      <a:pt x="270" y="182"/>
                      <a:pt x="270" y="182"/>
                      <a:pt x="270" y="182"/>
                    </a:cubicBezTo>
                    <a:cubicBezTo>
                      <a:pt x="270" y="51"/>
                      <a:pt x="270" y="51"/>
                      <a:pt x="270" y="51"/>
                    </a:cubicBezTo>
                    <a:cubicBezTo>
                      <a:pt x="270" y="29"/>
                      <a:pt x="252" y="11"/>
                      <a:pt x="230" y="11"/>
                    </a:cubicBezTo>
                    <a:cubicBezTo>
                      <a:pt x="208" y="11"/>
                      <a:pt x="190" y="29"/>
                      <a:pt x="190" y="51"/>
                    </a:cubicBezTo>
                    <a:cubicBezTo>
                      <a:pt x="190" y="167"/>
                      <a:pt x="190" y="167"/>
                      <a:pt x="190" y="167"/>
                    </a:cubicBezTo>
                    <a:cubicBezTo>
                      <a:pt x="113" y="363"/>
                      <a:pt x="113" y="363"/>
                      <a:pt x="113" y="363"/>
                    </a:cubicBezTo>
                    <a:cubicBezTo>
                      <a:pt x="82" y="202"/>
                      <a:pt x="82" y="202"/>
                      <a:pt x="82" y="202"/>
                    </a:cubicBezTo>
                    <a:cubicBezTo>
                      <a:pt x="78" y="181"/>
                      <a:pt x="57" y="167"/>
                      <a:pt x="36" y="171"/>
                    </a:cubicBezTo>
                    <a:cubicBezTo>
                      <a:pt x="14" y="175"/>
                      <a:pt x="0" y="196"/>
                      <a:pt x="4" y="217"/>
                    </a:cubicBezTo>
                    <a:cubicBezTo>
                      <a:pt x="59" y="500"/>
                      <a:pt x="59" y="500"/>
                      <a:pt x="59" y="500"/>
                    </a:cubicBezTo>
                    <a:cubicBezTo>
                      <a:pt x="170" y="649"/>
                      <a:pt x="170" y="649"/>
                      <a:pt x="170" y="649"/>
                    </a:cubicBezTo>
                    <a:cubicBezTo>
                      <a:pt x="184" y="717"/>
                      <a:pt x="184" y="717"/>
                      <a:pt x="184" y="717"/>
                    </a:cubicBezTo>
                    <a:cubicBezTo>
                      <a:pt x="441" y="679"/>
                      <a:pt x="441" y="679"/>
                      <a:pt x="441" y="679"/>
                    </a:cubicBezTo>
                    <a:cubicBezTo>
                      <a:pt x="425" y="599"/>
                      <a:pt x="425" y="599"/>
                      <a:pt x="425" y="599"/>
                    </a:cubicBezTo>
                    <a:cubicBezTo>
                      <a:pt x="569" y="234"/>
                      <a:pt x="569" y="234"/>
                      <a:pt x="569" y="234"/>
                    </a:cubicBezTo>
                    <a:cubicBezTo>
                      <a:pt x="577" y="214"/>
                      <a:pt x="567" y="190"/>
                      <a:pt x="547" y="182"/>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5" name="Freeform 85"/>
              <p:cNvSpPr>
                <a:spLocks/>
              </p:cNvSpPr>
              <p:nvPr/>
            </p:nvSpPr>
            <p:spPr bwMode="auto">
              <a:xfrm>
                <a:off x="3733801" y="5354638"/>
                <a:ext cx="430213" cy="536575"/>
              </a:xfrm>
              <a:custGeom>
                <a:avLst/>
                <a:gdLst>
                  <a:gd name="T0" fmla="*/ 542 w 577"/>
                  <a:gd name="T1" fmla="*/ 171 h 718"/>
                  <a:gd name="T2" fmla="*/ 495 w 577"/>
                  <a:gd name="T3" fmla="*/ 202 h 718"/>
                  <a:gd name="T4" fmla="*/ 464 w 577"/>
                  <a:gd name="T5" fmla="*/ 363 h 718"/>
                  <a:gd name="T6" fmla="*/ 387 w 577"/>
                  <a:gd name="T7" fmla="*/ 167 h 718"/>
                  <a:gd name="T8" fmla="*/ 387 w 577"/>
                  <a:gd name="T9" fmla="*/ 51 h 718"/>
                  <a:gd name="T10" fmla="*/ 347 w 577"/>
                  <a:gd name="T11" fmla="*/ 12 h 718"/>
                  <a:gd name="T12" fmla="*/ 308 w 577"/>
                  <a:gd name="T13" fmla="*/ 51 h 718"/>
                  <a:gd name="T14" fmla="*/ 308 w 577"/>
                  <a:gd name="T15" fmla="*/ 183 h 718"/>
                  <a:gd name="T16" fmla="*/ 350 w 577"/>
                  <a:gd name="T17" fmla="*/ 289 h 718"/>
                  <a:gd name="T18" fmla="*/ 331 w 577"/>
                  <a:gd name="T19" fmla="*/ 296 h 718"/>
                  <a:gd name="T20" fmla="*/ 227 w 577"/>
                  <a:gd name="T21" fmla="*/ 30 h 718"/>
                  <a:gd name="T22" fmla="*/ 175 w 577"/>
                  <a:gd name="T23" fmla="*/ 8 h 718"/>
                  <a:gd name="T24" fmla="*/ 153 w 577"/>
                  <a:gd name="T25" fmla="*/ 59 h 718"/>
                  <a:gd name="T26" fmla="*/ 266 w 577"/>
                  <a:gd name="T27" fmla="*/ 347 h 718"/>
                  <a:gd name="T28" fmla="*/ 248 w 577"/>
                  <a:gd name="T29" fmla="*/ 354 h 718"/>
                  <a:gd name="T30" fmla="*/ 159 w 577"/>
                  <a:gd name="T31" fmla="*/ 129 h 718"/>
                  <a:gd name="T32" fmla="*/ 159 w 577"/>
                  <a:gd name="T33" fmla="*/ 129 h 718"/>
                  <a:gd name="T34" fmla="*/ 107 w 577"/>
                  <a:gd name="T35" fmla="*/ 106 h 718"/>
                  <a:gd name="T36" fmla="*/ 85 w 577"/>
                  <a:gd name="T37" fmla="*/ 158 h 718"/>
                  <a:gd name="T38" fmla="*/ 85 w 577"/>
                  <a:gd name="T39" fmla="*/ 158 h 718"/>
                  <a:gd name="T40" fmla="*/ 182 w 577"/>
                  <a:gd name="T41" fmla="*/ 405 h 718"/>
                  <a:gd name="T42" fmla="*/ 164 w 577"/>
                  <a:gd name="T43" fmla="*/ 412 h 718"/>
                  <a:gd name="T44" fmla="*/ 82 w 577"/>
                  <a:gd name="T45" fmla="*/ 205 h 718"/>
                  <a:gd name="T46" fmla="*/ 31 w 577"/>
                  <a:gd name="T47" fmla="*/ 183 h 718"/>
                  <a:gd name="T48" fmla="*/ 8 w 577"/>
                  <a:gd name="T49" fmla="*/ 234 h 718"/>
                  <a:gd name="T50" fmla="*/ 152 w 577"/>
                  <a:gd name="T51" fmla="*/ 599 h 718"/>
                  <a:gd name="T52" fmla="*/ 129 w 577"/>
                  <a:gd name="T53" fmla="*/ 678 h 718"/>
                  <a:gd name="T54" fmla="*/ 393 w 577"/>
                  <a:gd name="T55" fmla="*/ 718 h 718"/>
                  <a:gd name="T56" fmla="*/ 407 w 577"/>
                  <a:gd name="T57" fmla="*/ 649 h 718"/>
                  <a:gd name="T58" fmla="*/ 518 w 577"/>
                  <a:gd name="T59" fmla="*/ 501 h 718"/>
                  <a:gd name="T60" fmla="*/ 573 w 577"/>
                  <a:gd name="T61" fmla="*/ 218 h 718"/>
                  <a:gd name="T62" fmla="*/ 542 w 577"/>
                  <a:gd name="T6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8">
                    <a:moveTo>
                      <a:pt x="542" y="171"/>
                    </a:moveTo>
                    <a:cubicBezTo>
                      <a:pt x="520" y="167"/>
                      <a:pt x="499" y="181"/>
                      <a:pt x="495" y="202"/>
                    </a:cubicBezTo>
                    <a:cubicBezTo>
                      <a:pt x="464" y="363"/>
                      <a:pt x="464" y="363"/>
                      <a:pt x="464" y="363"/>
                    </a:cubicBezTo>
                    <a:cubicBezTo>
                      <a:pt x="387" y="167"/>
                      <a:pt x="387" y="167"/>
                      <a:pt x="387" y="167"/>
                    </a:cubicBezTo>
                    <a:cubicBezTo>
                      <a:pt x="387" y="51"/>
                      <a:pt x="387" y="51"/>
                      <a:pt x="387" y="51"/>
                    </a:cubicBezTo>
                    <a:cubicBezTo>
                      <a:pt x="387" y="30"/>
                      <a:pt x="369" y="12"/>
                      <a:pt x="347" y="12"/>
                    </a:cubicBezTo>
                    <a:cubicBezTo>
                      <a:pt x="326" y="12"/>
                      <a:pt x="308" y="30"/>
                      <a:pt x="308" y="51"/>
                    </a:cubicBezTo>
                    <a:cubicBezTo>
                      <a:pt x="308" y="183"/>
                      <a:pt x="308" y="183"/>
                      <a:pt x="308" y="183"/>
                    </a:cubicBezTo>
                    <a:cubicBezTo>
                      <a:pt x="350" y="289"/>
                      <a:pt x="350" y="289"/>
                      <a:pt x="350" y="289"/>
                    </a:cubicBezTo>
                    <a:cubicBezTo>
                      <a:pt x="331" y="296"/>
                      <a:pt x="331" y="296"/>
                      <a:pt x="331" y="296"/>
                    </a:cubicBezTo>
                    <a:cubicBezTo>
                      <a:pt x="227" y="30"/>
                      <a:pt x="227" y="30"/>
                      <a:pt x="227" y="30"/>
                    </a:cubicBezTo>
                    <a:cubicBezTo>
                      <a:pt x="219" y="10"/>
                      <a:pt x="195" y="0"/>
                      <a:pt x="175" y="8"/>
                    </a:cubicBezTo>
                    <a:cubicBezTo>
                      <a:pt x="155" y="16"/>
                      <a:pt x="145" y="39"/>
                      <a:pt x="153" y="59"/>
                    </a:cubicBezTo>
                    <a:cubicBezTo>
                      <a:pt x="266" y="347"/>
                      <a:pt x="266" y="347"/>
                      <a:pt x="266" y="347"/>
                    </a:cubicBezTo>
                    <a:cubicBezTo>
                      <a:pt x="248" y="354"/>
                      <a:pt x="248" y="354"/>
                      <a:pt x="248" y="354"/>
                    </a:cubicBezTo>
                    <a:cubicBezTo>
                      <a:pt x="159" y="129"/>
                      <a:pt x="159" y="129"/>
                      <a:pt x="159" y="129"/>
                    </a:cubicBezTo>
                    <a:cubicBezTo>
                      <a:pt x="159" y="129"/>
                      <a:pt x="159" y="129"/>
                      <a:pt x="159" y="129"/>
                    </a:cubicBezTo>
                    <a:cubicBezTo>
                      <a:pt x="151" y="108"/>
                      <a:pt x="128" y="98"/>
                      <a:pt x="107" y="106"/>
                    </a:cubicBezTo>
                    <a:cubicBezTo>
                      <a:pt x="87" y="114"/>
                      <a:pt x="77" y="137"/>
                      <a:pt x="85" y="158"/>
                    </a:cubicBezTo>
                    <a:cubicBezTo>
                      <a:pt x="85" y="158"/>
                      <a:pt x="85" y="158"/>
                      <a:pt x="85" y="158"/>
                    </a:cubicBezTo>
                    <a:cubicBezTo>
                      <a:pt x="182" y="405"/>
                      <a:pt x="182" y="405"/>
                      <a:pt x="182" y="405"/>
                    </a:cubicBezTo>
                    <a:cubicBezTo>
                      <a:pt x="164" y="412"/>
                      <a:pt x="164" y="412"/>
                      <a:pt x="164" y="412"/>
                    </a:cubicBezTo>
                    <a:cubicBezTo>
                      <a:pt x="82" y="205"/>
                      <a:pt x="82" y="205"/>
                      <a:pt x="82" y="205"/>
                    </a:cubicBezTo>
                    <a:cubicBezTo>
                      <a:pt x="74" y="185"/>
                      <a:pt x="51" y="175"/>
                      <a:pt x="31" y="183"/>
                    </a:cubicBezTo>
                    <a:cubicBezTo>
                      <a:pt x="10" y="191"/>
                      <a:pt x="0" y="214"/>
                      <a:pt x="8" y="234"/>
                    </a:cubicBezTo>
                    <a:cubicBezTo>
                      <a:pt x="152" y="599"/>
                      <a:pt x="152" y="599"/>
                      <a:pt x="152" y="599"/>
                    </a:cubicBezTo>
                    <a:cubicBezTo>
                      <a:pt x="129" y="678"/>
                      <a:pt x="129" y="678"/>
                      <a:pt x="129" y="678"/>
                    </a:cubicBezTo>
                    <a:cubicBezTo>
                      <a:pt x="393" y="718"/>
                      <a:pt x="393" y="718"/>
                      <a:pt x="393" y="718"/>
                    </a:cubicBezTo>
                    <a:cubicBezTo>
                      <a:pt x="407" y="649"/>
                      <a:pt x="407" y="649"/>
                      <a:pt x="407" y="649"/>
                    </a:cubicBezTo>
                    <a:cubicBezTo>
                      <a:pt x="518" y="501"/>
                      <a:pt x="518" y="501"/>
                      <a:pt x="518" y="501"/>
                    </a:cubicBezTo>
                    <a:cubicBezTo>
                      <a:pt x="573" y="218"/>
                      <a:pt x="573" y="218"/>
                      <a:pt x="573" y="218"/>
                    </a:cubicBezTo>
                    <a:cubicBezTo>
                      <a:pt x="577" y="196"/>
                      <a:pt x="563" y="175"/>
                      <a:pt x="542" y="171"/>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6" name="Freeform 86"/>
              <p:cNvSpPr>
                <a:spLocks/>
              </p:cNvSpPr>
              <p:nvPr/>
            </p:nvSpPr>
            <p:spPr bwMode="auto">
              <a:xfrm>
                <a:off x="3773488" y="5859463"/>
                <a:ext cx="274638" cy="155575"/>
              </a:xfrm>
              <a:custGeom>
                <a:avLst/>
                <a:gdLst>
                  <a:gd name="T0" fmla="*/ 0 w 173"/>
                  <a:gd name="T1" fmla="*/ 98 h 98"/>
                  <a:gd name="T2" fmla="*/ 151 w 173"/>
                  <a:gd name="T3" fmla="*/ 98 h 98"/>
                  <a:gd name="T4" fmla="*/ 173 w 173"/>
                  <a:gd name="T5" fmla="*/ 22 h 98"/>
                  <a:gd name="T6" fmla="*/ 29 w 173"/>
                  <a:gd name="T7" fmla="*/ 0 h 98"/>
                  <a:gd name="T8" fmla="*/ 0 w 173"/>
                  <a:gd name="T9" fmla="*/ 98 h 98"/>
                </a:gdLst>
                <a:ahLst/>
                <a:cxnLst>
                  <a:cxn ang="0">
                    <a:pos x="T0" y="T1"/>
                  </a:cxn>
                  <a:cxn ang="0">
                    <a:pos x="T2" y="T3"/>
                  </a:cxn>
                  <a:cxn ang="0">
                    <a:pos x="T4" y="T5"/>
                  </a:cxn>
                  <a:cxn ang="0">
                    <a:pos x="T6" y="T7"/>
                  </a:cxn>
                  <a:cxn ang="0">
                    <a:pos x="T8" y="T9"/>
                  </a:cxn>
                </a:cxnLst>
                <a:rect l="0" t="0" r="r" b="b"/>
                <a:pathLst>
                  <a:path w="173" h="98">
                    <a:moveTo>
                      <a:pt x="0" y="98"/>
                    </a:moveTo>
                    <a:lnTo>
                      <a:pt x="151" y="98"/>
                    </a:lnTo>
                    <a:lnTo>
                      <a:pt x="173" y="22"/>
                    </a:lnTo>
                    <a:lnTo>
                      <a:pt x="29" y="0"/>
                    </a:lnTo>
                    <a:lnTo>
                      <a:pt x="0" y="98"/>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7" name="Freeform 87"/>
              <p:cNvSpPr>
                <a:spLocks/>
              </p:cNvSpPr>
              <p:nvPr/>
            </p:nvSpPr>
            <p:spPr bwMode="auto">
              <a:xfrm>
                <a:off x="4513263" y="5938838"/>
                <a:ext cx="249238" cy="76200"/>
              </a:xfrm>
              <a:custGeom>
                <a:avLst/>
                <a:gdLst>
                  <a:gd name="T0" fmla="*/ 0 w 157"/>
                  <a:gd name="T1" fmla="*/ 22 h 48"/>
                  <a:gd name="T2" fmla="*/ 7 w 157"/>
                  <a:gd name="T3" fmla="*/ 48 h 48"/>
                  <a:gd name="T4" fmla="*/ 157 w 157"/>
                  <a:gd name="T5" fmla="*/ 48 h 48"/>
                  <a:gd name="T6" fmla="*/ 143 w 157"/>
                  <a:gd name="T7" fmla="*/ 0 h 48"/>
                  <a:gd name="T8" fmla="*/ 0 w 157"/>
                  <a:gd name="T9" fmla="*/ 22 h 48"/>
                </a:gdLst>
                <a:ahLst/>
                <a:cxnLst>
                  <a:cxn ang="0">
                    <a:pos x="T0" y="T1"/>
                  </a:cxn>
                  <a:cxn ang="0">
                    <a:pos x="T2" y="T3"/>
                  </a:cxn>
                  <a:cxn ang="0">
                    <a:pos x="T4" y="T5"/>
                  </a:cxn>
                  <a:cxn ang="0">
                    <a:pos x="T6" y="T7"/>
                  </a:cxn>
                  <a:cxn ang="0">
                    <a:pos x="T8" y="T9"/>
                  </a:cxn>
                </a:cxnLst>
                <a:rect l="0" t="0" r="r" b="b"/>
                <a:pathLst>
                  <a:path w="157" h="48">
                    <a:moveTo>
                      <a:pt x="0" y="22"/>
                    </a:moveTo>
                    <a:lnTo>
                      <a:pt x="7" y="48"/>
                    </a:lnTo>
                    <a:lnTo>
                      <a:pt x="157" y="48"/>
                    </a:lnTo>
                    <a:lnTo>
                      <a:pt x="143" y="0"/>
                    </a:lnTo>
                    <a:lnTo>
                      <a:pt x="0" y="22"/>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8" name="Rectangle 8"/>
              <p:cNvSpPr>
                <a:spLocks noChangeArrowheads="1"/>
              </p:cNvSpPr>
              <p:nvPr/>
            </p:nvSpPr>
            <p:spPr bwMode="auto">
              <a:xfrm>
                <a:off x="3562351" y="4010026"/>
                <a:ext cx="1349375" cy="78105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7" name="Rectangle 97"/>
            <p:cNvSpPr>
              <a:spLocks noChangeArrowheads="1"/>
            </p:cNvSpPr>
            <p:nvPr/>
          </p:nvSpPr>
          <p:spPr bwMode="auto">
            <a:xfrm>
              <a:off x="2548185" y="4337375"/>
              <a:ext cx="925513" cy="337952"/>
            </a:xfrm>
            <a:prstGeom prst="rect">
              <a:avLst/>
            </a:prstGeom>
            <a:solidFill>
              <a:schemeClr val="accent2"/>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Light"/>
                  <a:ea typeface="+mn-ea"/>
                  <a:cs typeface="+mn-cs"/>
                </a:rPr>
                <a:t>Start coding</a:t>
              </a:r>
            </a:p>
          </p:txBody>
        </p:sp>
      </p:grpSp>
    </p:spTree>
    <p:extLst>
      <p:ext uri="{BB962C8B-B14F-4D97-AF65-F5344CB8AC3E}">
        <p14:creationId xmlns:p14="http://schemas.microsoft.com/office/powerpoint/2010/main" val="16241759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189038" y="3051175"/>
            <a:ext cx="19359801" cy="1444349"/>
            <a:chOff x="1935624" y="3507231"/>
            <a:chExt cx="10500851" cy="783422"/>
          </a:xfrm>
        </p:grpSpPr>
        <p:sp>
          <p:nvSpPr>
            <p:cNvPr id="17" name="Freeform 16"/>
            <p:cNvSpPr>
              <a:spLocks/>
            </p:cNvSpPr>
            <p:nvPr/>
          </p:nvSpPr>
          <p:spPr bwMode="auto">
            <a:xfrm>
              <a:off x="2207107" y="3507231"/>
              <a:ext cx="10229368"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18" name="Freeform 6"/>
            <p:cNvSpPr>
              <a:spLocks/>
            </p:cNvSpPr>
            <p:nvPr/>
          </p:nvSpPr>
          <p:spPr bwMode="auto">
            <a:xfrm>
              <a:off x="1935624" y="3507231"/>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19" name="Rectangle 18"/>
            <p:cNvSpPr/>
            <p:nvPr/>
          </p:nvSpPr>
          <p:spPr>
            <a:xfrm>
              <a:off x="2729683" y="3681243"/>
              <a:ext cx="5113740" cy="38396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gradFill>
                    <a:gsLst>
                      <a:gs pos="1250">
                        <a:srgbClr val="404040"/>
                      </a:gs>
                      <a:gs pos="100000">
                        <a:srgbClr val="404040"/>
                      </a:gs>
                    </a:gsLst>
                    <a:lin ang="5400000" scaled="0"/>
                  </a:gradFill>
                  <a:effectLst/>
                  <a:uLnTx/>
                  <a:uFillTx/>
                  <a:latin typeface="Segoe UI Light"/>
                </a:rPr>
                <a:t>Detect and recognize words within a photo</a:t>
              </a:r>
            </a:p>
          </p:txBody>
        </p:sp>
      </p:grpSp>
      <p:sp>
        <p:nvSpPr>
          <p:cNvPr id="4"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OCR Service</a:t>
            </a:r>
          </a:p>
        </p:txBody>
      </p:sp>
      <p:grpSp>
        <p:nvGrpSpPr>
          <p:cNvPr id="3" name="Group 2"/>
          <p:cNvGrpSpPr/>
          <p:nvPr/>
        </p:nvGrpSpPr>
        <p:grpSpPr>
          <a:xfrm>
            <a:off x="-355601" y="301625"/>
            <a:ext cx="1849438" cy="917575"/>
            <a:chOff x="-355601" y="301625"/>
            <a:chExt cx="1849438" cy="917575"/>
          </a:xfrm>
        </p:grpSpPr>
        <p:sp>
          <p:nvSpPr>
            <p:cNvPr id="7"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pic>
          <p:nvPicPr>
            <p:cNvPr id="9" name="Picture 8" descr="Screen Clipping"/>
            <p:cNvPicPr>
              <a:picLocks noChangeAspect="1"/>
            </p:cNvPicPr>
            <p:nvPr/>
          </p:nvPicPr>
          <p:blipFill rotWithShape="1">
            <a:blip r:embed="rId3">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spTree>
    <p:extLst>
      <p:ext uri="{BB962C8B-B14F-4D97-AF65-F5344CB8AC3E}">
        <p14:creationId xmlns:p14="http://schemas.microsoft.com/office/powerpoint/2010/main" val="2583147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4"/>
                                        </p:tgtEl>
                                        <p:attrNameLst>
                                          <p:attrName>ppt_x</p:attrName>
                                          <p:attrName>ppt_y</p:attrName>
                                        </p:attrNameLst>
                                      </p:cBhvr>
                                      <p:rCtr x="-76600" y="-2300"/>
                                    </p:animMotion>
                                  </p:childTnLst>
                                </p:cTn>
                              </p:par>
                            </p:childTnLst>
                          </p:cTn>
                        </p:par>
                        <p:par>
                          <p:cTn id="14" fill="hold">
                            <p:stCondLst>
                              <p:cond delay="750"/>
                            </p:stCondLst>
                            <p:childTnLst>
                              <p:par>
                                <p:cTn id="15" presetID="10" presetClass="entr" presetSubtype="0"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42" presetClass="path" presetSubtype="0" decel="100000" fill="hold" nodeType="withEffect">
                                  <p:stCondLst>
                                    <p:cond delay="0"/>
                                  </p:stCondLst>
                                  <p:childTnLst>
                                    <p:animMotion origin="layout" path="M 0.01519 0.00046 L -3.07378E-6 -1.60236E-6 " pathEditMode="relative" rAng="0" ptsTypes="AA">
                                      <p:cBhvr>
                                        <p:cTn id="19" dur="500" fill="hold"/>
                                        <p:tgtEl>
                                          <p:spTgt spid="16"/>
                                        </p:tgtEl>
                                        <p:attrNameLst>
                                          <p:attrName>ppt_x</p:attrName>
                                          <p:attrName>ppt_y</p:attrName>
                                        </p:attrNameLst>
                                      </p:cBhvr>
                                      <p:rCtr x="-7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813" y="1614841"/>
            <a:ext cx="4215356" cy="4795448"/>
          </a:xfrm>
          <a:prstGeom prst="rect">
            <a:avLst/>
          </a:prstGeom>
        </p:spPr>
      </p:pic>
      <p:sp>
        <p:nvSpPr>
          <p:cNvPr id="6"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OCR – Example</a:t>
            </a:r>
          </a:p>
        </p:txBody>
      </p:sp>
      <p:grpSp>
        <p:nvGrpSpPr>
          <p:cNvPr id="7" name="Group 6"/>
          <p:cNvGrpSpPr/>
          <p:nvPr/>
        </p:nvGrpSpPr>
        <p:grpSpPr>
          <a:xfrm>
            <a:off x="-355601" y="301625"/>
            <a:ext cx="1849438" cy="917575"/>
            <a:chOff x="-355601" y="301625"/>
            <a:chExt cx="1849438" cy="917575"/>
          </a:xfrm>
        </p:grpSpPr>
        <p:sp>
          <p:nvSpPr>
            <p:cNvPr id="11"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pic>
          <p:nvPicPr>
            <p:cNvPr id="12" name="Picture 11" descr="Screen Clipping"/>
            <p:cNvPicPr>
              <a:picLocks noChangeAspect="1"/>
            </p:cNvPicPr>
            <p:nvPr/>
          </p:nvPicPr>
          <p:blipFill rotWithShape="1">
            <a:blip r:embed="rId4">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sp>
        <p:nvSpPr>
          <p:cNvPr id="3" name="Rectangle 2"/>
          <p:cNvSpPr/>
          <p:nvPr/>
        </p:nvSpPr>
        <p:spPr>
          <a:xfrm>
            <a:off x="7727430" y="1731546"/>
            <a:ext cx="4294682" cy="5262979"/>
          </a:xfrm>
          <a:prstGeom prst="rect">
            <a:avLst/>
          </a:prstGeom>
        </p:spPr>
        <p:txBody>
          <a:bodyPr wrap="square">
            <a:spAutoFit/>
          </a:bodyPr>
          <a:lstStyle/>
          <a:p>
            <a:pPr marL="0" marR="0" lvl="0" indent="0" defTabSz="9144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JSON:</a:t>
            </a:r>
          </a:p>
          <a:p>
            <a:pPr marL="0" marR="0" lvl="0" indent="0" defTabSz="9144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a:t>
            </a:r>
          </a:p>
          <a:p>
            <a:pPr marL="0" marR="0" lvl="0" indent="0" defTabSz="9144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	"language": "</a:t>
            </a:r>
            <a:r>
              <a:rPr kumimoji="0" lang="en-US" sz="1400" b="0" i="0" u="none" strike="noStrike" kern="0" cap="none" spc="0" normalizeH="0" baseline="0" noProof="0" dirty="0" err="1">
                <a:ln>
                  <a:noFill/>
                </a:ln>
                <a:effectLst/>
                <a:uLnTx/>
                <a:uFillTx/>
                <a:latin typeface="Consolas" panose="020B0609020204030204" pitchFamily="49" charset="0"/>
                <a:cs typeface="Consolas" panose="020B0609020204030204" pitchFamily="49" charset="0"/>
              </a:rPr>
              <a:t>en</a:t>
            </a: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a:t>
            </a:r>
          </a:p>
          <a:p>
            <a:pPr marL="0" marR="0" lvl="0" indent="0" defTabSz="9144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	"orientation": "Up",</a:t>
            </a:r>
          </a:p>
          <a:p>
            <a:pPr marL="0" marR="0" lvl="0" indent="0" defTabSz="9144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	"regions": [</a:t>
            </a:r>
          </a:p>
          <a:p>
            <a:pPr marL="0" marR="0" lvl="0" indent="0" defTabSz="9144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		{</a:t>
            </a:r>
          </a:p>
          <a:p>
            <a:pPr marL="0" marR="0" lvl="0" indent="0" defTabSz="9144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			"</a:t>
            </a:r>
            <a:r>
              <a:rPr kumimoji="0" lang="en-US" sz="1400" b="0" i="0" u="none" strike="noStrike" kern="0" cap="none" spc="0" normalizeH="0" baseline="0" noProof="0" dirty="0" err="1">
                <a:ln>
                  <a:noFill/>
                </a:ln>
                <a:effectLst/>
                <a:uLnTx/>
                <a:uFillTx/>
                <a:latin typeface="Consolas" panose="020B0609020204030204" pitchFamily="49" charset="0"/>
                <a:cs typeface="Consolas" panose="020B0609020204030204" pitchFamily="49" charset="0"/>
              </a:rPr>
              <a:t>boundingBox</a:t>
            </a: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 "41,77,918,440",</a:t>
            </a:r>
          </a:p>
          <a:p>
            <a:pPr marL="0" marR="0" lvl="0" indent="0" defTabSz="9144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			"lines": [</a:t>
            </a:r>
          </a:p>
          <a:p>
            <a:pPr marL="0" marR="0" lvl="0" indent="0" defTabSz="9144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				{</a:t>
            </a:r>
          </a:p>
          <a:p>
            <a:pPr marL="0" marR="0" lvl="0" indent="0" defTabSz="9144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					"</a:t>
            </a:r>
            <a:r>
              <a:rPr kumimoji="0" lang="en-US" sz="1400" b="0" i="0" u="none" strike="noStrike" kern="0" cap="none" spc="0" normalizeH="0" baseline="0" noProof="0" dirty="0" err="1">
                <a:ln>
                  <a:noFill/>
                </a:ln>
                <a:effectLst/>
                <a:uLnTx/>
                <a:uFillTx/>
                <a:latin typeface="Consolas" panose="020B0609020204030204" pitchFamily="49" charset="0"/>
                <a:cs typeface="Consolas" panose="020B0609020204030204" pitchFamily="49" charset="0"/>
              </a:rPr>
              <a:t>boundingBox</a:t>
            </a: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 "41,77,723,89",</a:t>
            </a:r>
          </a:p>
          <a:p>
            <a:pPr marL="0" marR="0" lvl="0" indent="0" defTabSz="9144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					"words": [</a:t>
            </a:r>
          </a:p>
          <a:p>
            <a:pPr marL="0" marR="0" lvl="0" indent="0" defTabSz="9144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						{</a:t>
            </a:r>
          </a:p>
          <a:p>
            <a:pPr marL="0" marR="0" lvl="0" indent="0" defTabSz="9144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							"</a:t>
            </a:r>
            <a:r>
              <a:rPr kumimoji="0" lang="en-US" sz="1400" b="0" i="0" u="none" strike="noStrike" kern="0" cap="none" spc="0" normalizeH="0" baseline="0" noProof="0" dirty="0" err="1">
                <a:ln>
                  <a:noFill/>
                </a:ln>
                <a:effectLst/>
                <a:uLnTx/>
                <a:uFillTx/>
                <a:latin typeface="Consolas" panose="020B0609020204030204" pitchFamily="49" charset="0"/>
                <a:cs typeface="Consolas" panose="020B0609020204030204" pitchFamily="49" charset="0"/>
              </a:rPr>
              <a:t>boundingBox</a:t>
            </a: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 "41,102,225,64",</a:t>
            </a:r>
          </a:p>
          <a:p>
            <a:pPr marL="0" marR="0" lvl="0" indent="0" defTabSz="9144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							"text": "LIFE"</a:t>
            </a:r>
          </a:p>
          <a:p>
            <a:pPr marL="0" marR="0" lvl="0" indent="0" defTabSz="9144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						},</a:t>
            </a:r>
          </a:p>
          <a:p>
            <a:pPr marL="0" marR="0" lvl="0" indent="0" defTabSz="9144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						{</a:t>
            </a:r>
          </a:p>
          <a:p>
            <a:pPr marL="0" marR="0" lvl="0" indent="0" defTabSz="9144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							"</a:t>
            </a:r>
            <a:r>
              <a:rPr kumimoji="0" lang="en-US" sz="1400" b="0" i="0" u="none" strike="noStrike" kern="0" cap="none" spc="0" normalizeH="0" baseline="0" noProof="0" dirty="0" err="1">
                <a:ln>
                  <a:noFill/>
                </a:ln>
                <a:effectLst/>
                <a:uLnTx/>
                <a:uFillTx/>
                <a:latin typeface="Consolas" panose="020B0609020204030204" pitchFamily="49" charset="0"/>
                <a:cs typeface="Consolas" panose="020B0609020204030204" pitchFamily="49" charset="0"/>
              </a:rPr>
              <a:t>boundingBox</a:t>
            </a: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 "356,89,94,62",</a:t>
            </a:r>
          </a:p>
          <a:p>
            <a:pPr marL="0" marR="0" lvl="0" indent="0" defTabSz="9144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							"text": "IS"</a:t>
            </a:r>
          </a:p>
          <a:p>
            <a:pPr marL="0" marR="0" lvl="0" indent="0" defTabSz="9144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						},</a:t>
            </a:r>
          </a:p>
          <a:p>
            <a:pPr marL="0" marR="0" lvl="0" indent="0" defTabSz="9144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						{</a:t>
            </a:r>
          </a:p>
          <a:p>
            <a:pPr marL="0" marR="0" lvl="0" indent="0" defTabSz="9144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							"</a:t>
            </a:r>
            <a:r>
              <a:rPr kumimoji="0" lang="en-US" sz="1400" b="0" i="0" u="none" strike="noStrike" kern="0" cap="none" spc="0" normalizeH="0" baseline="0" noProof="0" dirty="0" err="1">
                <a:ln>
                  <a:noFill/>
                </a:ln>
                <a:effectLst/>
                <a:uLnTx/>
                <a:uFillTx/>
                <a:latin typeface="Consolas" panose="020B0609020204030204" pitchFamily="49" charset="0"/>
                <a:cs typeface="Consolas" panose="020B0609020204030204" pitchFamily="49" charset="0"/>
              </a:rPr>
              <a:t>boundingBox</a:t>
            </a: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 "539,77,225,64",</a:t>
            </a:r>
          </a:p>
          <a:p>
            <a:pPr marL="0" marR="0" lvl="0" indent="0" defTabSz="9144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							"text": "LIKE"</a:t>
            </a:r>
          </a:p>
          <a:p>
            <a:pPr marL="0" marR="0" lvl="0" indent="0" defTabSz="9144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						}</a:t>
            </a:r>
          </a:p>
          <a:p>
            <a:pPr marL="0" marR="0" lvl="0" indent="0" defTabSz="9144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 . .</a:t>
            </a:r>
          </a:p>
        </p:txBody>
      </p:sp>
      <p:sp>
        <p:nvSpPr>
          <p:cNvPr id="13" name="Rectangle 12"/>
          <p:cNvSpPr/>
          <p:nvPr/>
        </p:nvSpPr>
        <p:spPr>
          <a:xfrm>
            <a:off x="7727430" y="301625"/>
            <a:ext cx="4294682" cy="1169551"/>
          </a:xfrm>
          <a:prstGeom prst="rect">
            <a:avLst/>
          </a:prstGeom>
        </p:spPr>
        <p:txBody>
          <a:bodyPr wrap="square">
            <a:spAutoFit/>
          </a:bodyPr>
          <a:lstStyle/>
          <a:p>
            <a:pPr marL="0" marR="0" lvl="0" indent="0" defTabSz="9144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TEXT:</a:t>
            </a:r>
          </a:p>
          <a:p>
            <a:pPr marL="0" marR="0" lvl="0" indent="0" defTabSz="9144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LIFE IS LIKE</a:t>
            </a:r>
          </a:p>
          <a:p>
            <a:pPr marL="0" marR="0" lvl="0" indent="0" defTabSz="9144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RIDING A BICYCLE</a:t>
            </a:r>
          </a:p>
          <a:p>
            <a:pPr marL="0" marR="0" lvl="0" indent="0" defTabSz="9144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TO KEEP YOUR BALANCE</a:t>
            </a:r>
          </a:p>
          <a:p>
            <a:pPr marL="0" marR="0" lvl="0" indent="0" defTabSz="9144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YOU MUST KEEP MOVING</a:t>
            </a:r>
          </a:p>
        </p:txBody>
      </p:sp>
      <p:grpSp>
        <p:nvGrpSpPr>
          <p:cNvPr id="15" name="Group 14"/>
          <p:cNvGrpSpPr/>
          <p:nvPr/>
        </p:nvGrpSpPr>
        <p:grpSpPr>
          <a:xfrm>
            <a:off x="7824865" y="1538632"/>
            <a:ext cx="4534525" cy="143665"/>
            <a:chOff x="7824865" y="1538632"/>
            <a:chExt cx="4534525" cy="143665"/>
          </a:xfrm>
        </p:grpSpPr>
        <p:cxnSp>
          <p:nvCxnSpPr>
            <p:cNvPr id="5" name="Straight Connector 4"/>
            <p:cNvCxnSpPr/>
            <p:nvPr/>
          </p:nvCxnSpPr>
          <p:spPr>
            <a:xfrm>
              <a:off x="7824865" y="1538632"/>
              <a:ext cx="453452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824865" y="1682297"/>
              <a:ext cx="453452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65382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274639" y="3954463"/>
            <a:ext cx="10690666" cy="863313"/>
          </a:xfrm>
        </p:spPr>
        <p:txBody>
          <a:bodyPr/>
          <a:lstStyle/>
          <a:p>
            <a:r>
              <a:rPr lang="en-US" sz="3200" dirty="0"/>
              <a:t>OCR with Python</a:t>
            </a:r>
          </a:p>
          <a:p>
            <a:r>
              <a:rPr lang="en-US" sz="900" dirty="0"/>
              <a:t>Walkthrough </a:t>
            </a:r>
            <a:r>
              <a:rPr lang="en-US" sz="500" dirty="0">
                <a:hlinkClick r:id="rId3"/>
              </a:rPr>
              <a:t>https://blogs.msdn.microsoft.com/uk_faculty_connection/2016/03/30/using-python-and-project-oxford-vision-api-to-ocr-a-online-image-from-any-url/</a:t>
            </a:r>
            <a:r>
              <a:rPr lang="en-US" sz="500" dirty="0"/>
              <a:t> </a:t>
            </a:r>
          </a:p>
        </p:txBody>
      </p:sp>
      <p:grpSp>
        <p:nvGrpSpPr>
          <p:cNvPr id="5" name="Group 4"/>
          <p:cNvGrpSpPr/>
          <p:nvPr/>
        </p:nvGrpSpPr>
        <p:grpSpPr>
          <a:xfrm>
            <a:off x="7056437" y="1058862"/>
            <a:ext cx="4187064" cy="5029200"/>
            <a:chOff x="2103437" y="3649986"/>
            <a:chExt cx="1828800" cy="2365375"/>
          </a:xfrm>
        </p:grpSpPr>
        <p:grpSp>
          <p:nvGrpSpPr>
            <p:cNvPr id="6" name="Group 5"/>
            <p:cNvGrpSpPr/>
            <p:nvPr/>
          </p:nvGrpSpPr>
          <p:grpSpPr>
            <a:xfrm>
              <a:off x="2103437" y="3649986"/>
              <a:ext cx="1828800" cy="2365375"/>
              <a:chOff x="3322638" y="3649663"/>
              <a:chExt cx="1828800" cy="2365375"/>
            </a:xfrm>
          </p:grpSpPr>
          <p:sp>
            <p:nvSpPr>
              <p:cNvPr id="8" name="AutoShape 3"/>
              <p:cNvSpPr>
                <a:spLocks noChangeAspect="1" noChangeArrowheads="1" noTextEdit="1"/>
              </p:cNvSpPr>
              <p:nvPr/>
            </p:nvSpPr>
            <p:spPr bwMode="auto">
              <a:xfrm>
                <a:off x="3322638" y="3649663"/>
                <a:ext cx="1828800"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 name="Rectangle 5"/>
              <p:cNvSpPr>
                <a:spLocks noChangeArrowheads="1"/>
              </p:cNvSpPr>
              <p:nvPr/>
            </p:nvSpPr>
            <p:spPr bwMode="auto">
              <a:xfrm>
                <a:off x="3322638" y="3649663"/>
                <a:ext cx="1828800" cy="1495425"/>
              </a:xfrm>
              <a:prstGeom prst="rect">
                <a:avLst/>
              </a:prstGeom>
              <a:solidFill>
                <a:srgbClr val="92D05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 name="Rectangle 6"/>
              <p:cNvSpPr>
                <a:spLocks noChangeArrowheads="1"/>
              </p:cNvSpPr>
              <p:nvPr/>
            </p:nvSpPr>
            <p:spPr bwMode="auto">
              <a:xfrm>
                <a:off x="3322638" y="5145088"/>
                <a:ext cx="1828800" cy="86995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 name="Freeform 7"/>
              <p:cNvSpPr>
                <a:spLocks/>
              </p:cNvSpPr>
              <p:nvPr/>
            </p:nvSpPr>
            <p:spPr bwMode="auto">
              <a:xfrm>
                <a:off x="3468688" y="3913188"/>
                <a:ext cx="1538288" cy="1231900"/>
              </a:xfrm>
              <a:custGeom>
                <a:avLst/>
                <a:gdLst>
                  <a:gd name="T0" fmla="*/ 969 w 969"/>
                  <a:gd name="T1" fmla="*/ 615 h 776"/>
                  <a:gd name="T2" fmla="*/ 969 w 969"/>
                  <a:gd name="T3" fmla="*/ 0 h 776"/>
                  <a:gd name="T4" fmla="*/ 0 w 969"/>
                  <a:gd name="T5" fmla="*/ 0 h 776"/>
                  <a:gd name="T6" fmla="*/ 0 w 969"/>
                  <a:gd name="T7" fmla="*/ 615 h 776"/>
                  <a:gd name="T8" fmla="*/ 459 w 969"/>
                  <a:gd name="T9" fmla="*/ 650 h 776"/>
                  <a:gd name="T10" fmla="*/ 440 w 969"/>
                  <a:gd name="T11" fmla="*/ 755 h 776"/>
                  <a:gd name="T12" fmla="*/ 322 w 969"/>
                  <a:gd name="T13" fmla="*/ 755 h 776"/>
                  <a:gd name="T14" fmla="*/ 322 w 969"/>
                  <a:gd name="T15" fmla="*/ 776 h 776"/>
                  <a:gd name="T16" fmla="*/ 647 w 969"/>
                  <a:gd name="T17" fmla="*/ 776 h 776"/>
                  <a:gd name="T18" fmla="*/ 647 w 969"/>
                  <a:gd name="T19" fmla="*/ 755 h 776"/>
                  <a:gd name="T20" fmla="*/ 529 w 969"/>
                  <a:gd name="T21" fmla="*/ 755 h 776"/>
                  <a:gd name="T22" fmla="*/ 510 w 969"/>
                  <a:gd name="T23" fmla="*/ 650 h 776"/>
                  <a:gd name="T24" fmla="*/ 969 w 969"/>
                  <a:gd name="T25" fmla="*/ 615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9" h="776">
                    <a:moveTo>
                      <a:pt x="969" y="615"/>
                    </a:moveTo>
                    <a:lnTo>
                      <a:pt x="969" y="0"/>
                    </a:lnTo>
                    <a:lnTo>
                      <a:pt x="0" y="0"/>
                    </a:lnTo>
                    <a:lnTo>
                      <a:pt x="0" y="615"/>
                    </a:lnTo>
                    <a:lnTo>
                      <a:pt x="459" y="650"/>
                    </a:lnTo>
                    <a:lnTo>
                      <a:pt x="440" y="755"/>
                    </a:lnTo>
                    <a:lnTo>
                      <a:pt x="322" y="755"/>
                    </a:lnTo>
                    <a:lnTo>
                      <a:pt x="322" y="776"/>
                    </a:lnTo>
                    <a:lnTo>
                      <a:pt x="647" y="776"/>
                    </a:lnTo>
                    <a:lnTo>
                      <a:pt x="647" y="755"/>
                    </a:lnTo>
                    <a:lnTo>
                      <a:pt x="529" y="755"/>
                    </a:lnTo>
                    <a:lnTo>
                      <a:pt x="510" y="650"/>
                    </a:lnTo>
                    <a:lnTo>
                      <a:pt x="969" y="6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 name="Rectangle 15"/>
              <p:cNvSpPr>
                <a:spLocks noChangeArrowheads="1"/>
              </p:cNvSpPr>
              <p:nvPr/>
            </p:nvSpPr>
            <p:spPr bwMode="auto">
              <a:xfrm>
                <a:off x="4168776" y="4273551"/>
                <a:ext cx="30163"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 name="Rectangle 17"/>
              <p:cNvSpPr>
                <a:spLocks noChangeArrowheads="1"/>
              </p:cNvSpPr>
              <p:nvPr/>
            </p:nvSpPr>
            <p:spPr bwMode="auto">
              <a:xfrm>
                <a:off x="4168776" y="4344988"/>
                <a:ext cx="30163"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 name="Rectangle 20"/>
              <p:cNvSpPr>
                <a:spLocks noChangeArrowheads="1"/>
              </p:cNvSpPr>
              <p:nvPr/>
            </p:nvSpPr>
            <p:spPr bwMode="auto">
              <a:xfrm>
                <a:off x="4203701"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Rectangle 21"/>
              <p:cNvSpPr>
                <a:spLocks noChangeArrowheads="1"/>
              </p:cNvSpPr>
              <p:nvPr/>
            </p:nvSpPr>
            <p:spPr bwMode="auto">
              <a:xfrm>
                <a:off x="4240213"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Rectangle 25"/>
              <p:cNvSpPr>
                <a:spLocks noChangeArrowheads="1"/>
              </p:cNvSpPr>
              <p:nvPr/>
            </p:nvSpPr>
            <p:spPr bwMode="auto">
              <a:xfrm>
                <a:off x="4275138" y="4308476"/>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 name="Rectangle 27"/>
              <p:cNvSpPr>
                <a:spLocks noChangeArrowheads="1"/>
              </p:cNvSpPr>
              <p:nvPr/>
            </p:nvSpPr>
            <p:spPr bwMode="auto">
              <a:xfrm>
                <a:off x="4275138" y="4379913"/>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Rectangle 28"/>
              <p:cNvSpPr>
                <a:spLocks noChangeArrowheads="1"/>
              </p:cNvSpPr>
              <p:nvPr/>
            </p:nvSpPr>
            <p:spPr bwMode="auto">
              <a:xfrm>
                <a:off x="4275138" y="4416426"/>
                <a:ext cx="31750" cy="30163"/>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Rectangle 29"/>
              <p:cNvSpPr>
                <a:spLocks noChangeArrowheads="1"/>
              </p:cNvSpPr>
              <p:nvPr/>
            </p:nvSpPr>
            <p:spPr bwMode="auto">
              <a:xfrm>
                <a:off x="3594101" y="5226051"/>
                <a:ext cx="1287463" cy="387350"/>
              </a:xfrm>
              <a:prstGeom prst="rect">
                <a:avLst/>
              </a:prstGeom>
              <a:solidFill>
                <a:srgbClr val="008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 name="Rectangle 30"/>
              <p:cNvSpPr>
                <a:spLocks noChangeArrowheads="1"/>
              </p:cNvSpPr>
              <p:nvPr/>
            </p:nvSpPr>
            <p:spPr bwMode="auto">
              <a:xfrm>
                <a:off x="36449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Rectangle 31"/>
              <p:cNvSpPr>
                <a:spLocks noChangeArrowheads="1"/>
              </p:cNvSpPr>
              <p:nvPr/>
            </p:nvSpPr>
            <p:spPr bwMode="auto">
              <a:xfrm>
                <a:off x="37258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Rectangle 32"/>
              <p:cNvSpPr>
                <a:spLocks noChangeArrowheads="1"/>
              </p:cNvSpPr>
              <p:nvPr/>
            </p:nvSpPr>
            <p:spPr bwMode="auto">
              <a:xfrm>
                <a:off x="380682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 name="Rectangle 33"/>
              <p:cNvSpPr>
                <a:spLocks noChangeArrowheads="1"/>
              </p:cNvSpPr>
              <p:nvPr/>
            </p:nvSpPr>
            <p:spPr bwMode="auto">
              <a:xfrm>
                <a:off x="388778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 name="Rectangle 34"/>
              <p:cNvSpPr>
                <a:spLocks noChangeArrowheads="1"/>
              </p:cNvSpPr>
              <p:nvPr/>
            </p:nvSpPr>
            <p:spPr bwMode="auto">
              <a:xfrm>
                <a:off x="39687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 name="Rectangle 35"/>
              <p:cNvSpPr>
                <a:spLocks noChangeArrowheads="1"/>
              </p:cNvSpPr>
              <p:nvPr/>
            </p:nvSpPr>
            <p:spPr bwMode="auto">
              <a:xfrm>
                <a:off x="404971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 name="Rectangle 36"/>
              <p:cNvSpPr>
                <a:spLocks noChangeArrowheads="1"/>
              </p:cNvSpPr>
              <p:nvPr/>
            </p:nvSpPr>
            <p:spPr bwMode="auto">
              <a:xfrm>
                <a:off x="413067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 name="Rectangle 37"/>
              <p:cNvSpPr>
                <a:spLocks noChangeArrowheads="1"/>
              </p:cNvSpPr>
              <p:nvPr/>
            </p:nvSpPr>
            <p:spPr bwMode="auto">
              <a:xfrm>
                <a:off x="421163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 name="Rectangle 38"/>
              <p:cNvSpPr>
                <a:spLocks noChangeArrowheads="1"/>
              </p:cNvSpPr>
              <p:nvPr/>
            </p:nvSpPr>
            <p:spPr bwMode="auto">
              <a:xfrm>
                <a:off x="429260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 name="Rectangle 39"/>
              <p:cNvSpPr>
                <a:spLocks noChangeArrowheads="1"/>
              </p:cNvSpPr>
              <p:nvPr/>
            </p:nvSpPr>
            <p:spPr bwMode="auto">
              <a:xfrm>
                <a:off x="43751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 name="Rectangle 40"/>
              <p:cNvSpPr>
                <a:spLocks noChangeArrowheads="1"/>
              </p:cNvSpPr>
              <p:nvPr/>
            </p:nvSpPr>
            <p:spPr bwMode="auto">
              <a:xfrm>
                <a:off x="445452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 name="Rectangle 41"/>
              <p:cNvSpPr>
                <a:spLocks noChangeArrowheads="1"/>
              </p:cNvSpPr>
              <p:nvPr/>
            </p:nvSpPr>
            <p:spPr bwMode="auto">
              <a:xfrm>
                <a:off x="453707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 name="Rectangle 42"/>
              <p:cNvSpPr>
                <a:spLocks noChangeArrowheads="1"/>
              </p:cNvSpPr>
              <p:nvPr/>
            </p:nvSpPr>
            <p:spPr bwMode="auto">
              <a:xfrm>
                <a:off x="461645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 name="Rectangle 43"/>
              <p:cNvSpPr>
                <a:spLocks noChangeArrowheads="1"/>
              </p:cNvSpPr>
              <p:nvPr/>
            </p:nvSpPr>
            <p:spPr bwMode="auto">
              <a:xfrm>
                <a:off x="46990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 name="Rectangle 44"/>
              <p:cNvSpPr>
                <a:spLocks noChangeArrowheads="1"/>
              </p:cNvSpPr>
              <p:nvPr/>
            </p:nvSpPr>
            <p:spPr bwMode="auto">
              <a:xfrm>
                <a:off x="47799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 name="Rectangle 45"/>
              <p:cNvSpPr>
                <a:spLocks noChangeArrowheads="1"/>
              </p:cNvSpPr>
              <p:nvPr/>
            </p:nvSpPr>
            <p:spPr bwMode="auto">
              <a:xfrm>
                <a:off x="36449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 name="Rectangle 46"/>
              <p:cNvSpPr>
                <a:spLocks noChangeArrowheads="1"/>
              </p:cNvSpPr>
              <p:nvPr/>
            </p:nvSpPr>
            <p:spPr bwMode="auto">
              <a:xfrm>
                <a:off x="37258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 name="Rectangle 47"/>
              <p:cNvSpPr>
                <a:spLocks noChangeArrowheads="1"/>
              </p:cNvSpPr>
              <p:nvPr/>
            </p:nvSpPr>
            <p:spPr bwMode="auto">
              <a:xfrm>
                <a:off x="380682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 name="Rectangle 48"/>
              <p:cNvSpPr>
                <a:spLocks noChangeArrowheads="1"/>
              </p:cNvSpPr>
              <p:nvPr/>
            </p:nvSpPr>
            <p:spPr bwMode="auto">
              <a:xfrm>
                <a:off x="388778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 name="Rectangle 49"/>
              <p:cNvSpPr>
                <a:spLocks noChangeArrowheads="1"/>
              </p:cNvSpPr>
              <p:nvPr/>
            </p:nvSpPr>
            <p:spPr bwMode="auto">
              <a:xfrm>
                <a:off x="39687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 name="Rectangle 50"/>
              <p:cNvSpPr>
                <a:spLocks noChangeArrowheads="1"/>
              </p:cNvSpPr>
              <p:nvPr/>
            </p:nvSpPr>
            <p:spPr bwMode="auto">
              <a:xfrm>
                <a:off x="404971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 name="Rectangle 51"/>
              <p:cNvSpPr>
                <a:spLocks noChangeArrowheads="1"/>
              </p:cNvSpPr>
              <p:nvPr/>
            </p:nvSpPr>
            <p:spPr bwMode="auto">
              <a:xfrm>
                <a:off x="413067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 name="Rectangle 52"/>
              <p:cNvSpPr>
                <a:spLocks noChangeArrowheads="1"/>
              </p:cNvSpPr>
              <p:nvPr/>
            </p:nvSpPr>
            <p:spPr bwMode="auto">
              <a:xfrm>
                <a:off x="421163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3" name="Rectangle 53"/>
              <p:cNvSpPr>
                <a:spLocks noChangeArrowheads="1"/>
              </p:cNvSpPr>
              <p:nvPr/>
            </p:nvSpPr>
            <p:spPr bwMode="auto">
              <a:xfrm>
                <a:off x="429260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 name="Rectangle 54"/>
              <p:cNvSpPr>
                <a:spLocks noChangeArrowheads="1"/>
              </p:cNvSpPr>
              <p:nvPr/>
            </p:nvSpPr>
            <p:spPr bwMode="auto">
              <a:xfrm>
                <a:off x="43751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 name="Rectangle 55"/>
              <p:cNvSpPr>
                <a:spLocks noChangeArrowheads="1"/>
              </p:cNvSpPr>
              <p:nvPr/>
            </p:nvSpPr>
            <p:spPr bwMode="auto">
              <a:xfrm>
                <a:off x="445452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 name="Rectangle 56"/>
              <p:cNvSpPr>
                <a:spLocks noChangeArrowheads="1"/>
              </p:cNvSpPr>
              <p:nvPr/>
            </p:nvSpPr>
            <p:spPr bwMode="auto">
              <a:xfrm>
                <a:off x="453707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7" name="Rectangle 57"/>
              <p:cNvSpPr>
                <a:spLocks noChangeArrowheads="1"/>
              </p:cNvSpPr>
              <p:nvPr/>
            </p:nvSpPr>
            <p:spPr bwMode="auto">
              <a:xfrm>
                <a:off x="461645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8" name="Rectangle 58"/>
              <p:cNvSpPr>
                <a:spLocks noChangeArrowheads="1"/>
              </p:cNvSpPr>
              <p:nvPr/>
            </p:nvSpPr>
            <p:spPr bwMode="auto">
              <a:xfrm>
                <a:off x="46990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9" name="Rectangle 59"/>
              <p:cNvSpPr>
                <a:spLocks noChangeArrowheads="1"/>
              </p:cNvSpPr>
              <p:nvPr/>
            </p:nvSpPr>
            <p:spPr bwMode="auto">
              <a:xfrm>
                <a:off x="47799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0" name="Rectangle 60"/>
              <p:cNvSpPr>
                <a:spLocks noChangeArrowheads="1"/>
              </p:cNvSpPr>
              <p:nvPr/>
            </p:nvSpPr>
            <p:spPr bwMode="auto">
              <a:xfrm>
                <a:off x="36449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1" name="Rectangle 61"/>
              <p:cNvSpPr>
                <a:spLocks noChangeArrowheads="1"/>
              </p:cNvSpPr>
              <p:nvPr/>
            </p:nvSpPr>
            <p:spPr bwMode="auto">
              <a:xfrm>
                <a:off x="37258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2" name="Rectangle 62"/>
              <p:cNvSpPr>
                <a:spLocks noChangeArrowheads="1"/>
              </p:cNvSpPr>
              <p:nvPr/>
            </p:nvSpPr>
            <p:spPr bwMode="auto">
              <a:xfrm>
                <a:off x="380682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3" name="Rectangle 63"/>
              <p:cNvSpPr>
                <a:spLocks noChangeArrowheads="1"/>
              </p:cNvSpPr>
              <p:nvPr/>
            </p:nvSpPr>
            <p:spPr bwMode="auto">
              <a:xfrm>
                <a:off x="388778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 name="Rectangle 64"/>
              <p:cNvSpPr>
                <a:spLocks noChangeArrowheads="1"/>
              </p:cNvSpPr>
              <p:nvPr/>
            </p:nvSpPr>
            <p:spPr bwMode="auto">
              <a:xfrm>
                <a:off x="39687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5" name="Rectangle 65"/>
              <p:cNvSpPr>
                <a:spLocks noChangeArrowheads="1"/>
              </p:cNvSpPr>
              <p:nvPr/>
            </p:nvSpPr>
            <p:spPr bwMode="auto">
              <a:xfrm>
                <a:off x="404971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6" name="Rectangle 66"/>
              <p:cNvSpPr>
                <a:spLocks noChangeArrowheads="1"/>
              </p:cNvSpPr>
              <p:nvPr/>
            </p:nvSpPr>
            <p:spPr bwMode="auto">
              <a:xfrm>
                <a:off x="413067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7" name="Rectangle 67"/>
              <p:cNvSpPr>
                <a:spLocks noChangeArrowheads="1"/>
              </p:cNvSpPr>
              <p:nvPr/>
            </p:nvSpPr>
            <p:spPr bwMode="auto">
              <a:xfrm>
                <a:off x="421163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8" name="Rectangle 68"/>
              <p:cNvSpPr>
                <a:spLocks noChangeArrowheads="1"/>
              </p:cNvSpPr>
              <p:nvPr/>
            </p:nvSpPr>
            <p:spPr bwMode="auto">
              <a:xfrm>
                <a:off x="429260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9" name="Rectangle 69"/>
              <p:cNvSpPr>
                <a:spLocks noChangeArrowheads="1"/>
              </p:cNvSpPr>
              <p:nvPr/>
            </p:nvSpPr>
            <p:spPr bwMode="auto">
              <a:xfrm>
                <a:off x="43751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0" name="Rectangle 70"/>
              <p:cNvSpPr>
                <a:spLocks noChangeArrowheads="1"/>
              </p:cNvSpPr>
              <p:nvPr/>
            </p:nvSpPr>
            <p:spPr bwMode="auto">
              <a:xfrm>
                <a:off x="445452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1" name="Rectangle 71"/>
              <p:cNvSpPr>
                <a:spLocks noChangeArrowheads="1"/>
              </p:cNvSpPr>
              <p:nvPr/>
            </p:nvSpPr>
            <p:spPr bwMode="auto">
              <a:xfrm>
                <a:off x="453707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2" name="Rectangle 72"/>
              <p:cNvSpPr>
                <a:spLocks noChangeArrowheads="1"/>
              </p:cNvSpPr>
              <p:nvPr/>
            </p:nvSpPr>
            <p:spPr bwMode="auto">
              <a:xfrm>
                <a:off x="461645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3" name="Rectangle 73"/>
              <p:cNvSpPr>
                <a:spLocks noChangeArrowheads="1"/>
              </p:cNvSpPr>
              <p:nvPr/>
            </p:nvSpPr>
            <p:spPr bwMode="auto">
              <a:xfrm>
                <a:off x="46990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4" name="Rectangle 74"/>
              <p:cNvSpPr>
                <a:spLocks noChangeArrowheads="1"/>
              </p:cNvSpPr>
              <p:nvPr/>
            </p:nvSpPr>
            <p:spPr bwMode="auto">
              <a:xfrm>
                <a:off x="47799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5" name="Rectangle 75"/>
              <p:cNvSpPr>
                <a:spLocks noChangeArrowheads="1"/>
              </p:cNvSpPr>
              <p:nvPr/>
            </p:nvSpPr>
            <p:spPr bwMode="auto">
              <a:xfrm>
                <a:off x="36449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6" name="Rectangle 76"/>
              <p:cNvSpPr>
                <a:spLocks noChangeArrowheads="1"/>
              </p:cNvSpPr>
              <p:nvPr/>
            </p:nvSpPr>
            <p:spPr bwMode="auto">
              <a:xfrm>
                <a:off x="37258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7" name="Rectangle 77"/>
              <p:cNvSpPr>
                <a:spLocks noChangeArrowheads="1"/>
              </p:cNvSpPr>
              <p:nvPr/>
            </p:nvSpPr>
            <p:spPr bwMode="auto">
              <a:xfrm>
                <a:off x="380682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8" name="Rectangle 78"/>
              <p:cNvSpPr>
                <a:spLocks noChangeArrowheads="1"/>
              </p:cNvSpPr>
              <p:nvPr/>
            </p:nvSpPr>
            <p:spPr bwMode="auto">
              <a:xfrm>
                <a:off x="3887788"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9" name="Rectangle 79"/>
              <p:cNvSpPr>
                <a:spLocks noChangeArrowheads="1"/>
              </p:cNvSpPr>
              <p:nvPr/>
            </p:nvSpPr>
            <p:spPr bwMode="auto">
              <a:xfrm>
                <a:off x="453707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0" name="Rectangle 80"/>
              <p:cNvSpPr>
                <a:spLocks noChangeArrowheads="1"/>
              </p:cNvSpPr>
              <p:nvPr/>
            </p:nvSpPr>
            <p:spPr bwMode="auto">
              <a:xfrm>
                <a:off x="4616451" y="552291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1" name="Rectangle 81"/>
              <p:cNvSpPr>
                <a:spLocks noChangeArrowheads="1"/>
              </p:cNvSpPr>
              <p:nvPr/>
            </p:nvSpPr>
            <p:spPr bwMode="auto">
              <a:xfrm>
                <a:off x="46990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2" name="Rectangle 82"/>
              <p:cNvSpPr>
                <a:spLocks noChangeArrowheads="1"/>
              </p:cNvSpPr>
              <p:nvPr/>
            </p:nvSpPr>
            <p:spPr bwMode="auto">
              <a:xfrm>
                <a:off x="47799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3" name="Rectangle 83"/>
              <p:cNvSpPr>
                <a:spLocks noChangeArrowheads="1"/>
              </p:cNvSpPr>
              <p:nvPr/>
            </p:nvSpPr>
            <p:spPr bwMode="auto">
              <a:xfrm>
                <a:off x="3968751" y="5522913"/>
                <a:ext cx="536575"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4" name="Freeform 84"/>
              <p:cNvSpPr>
                <a:spLocks/>
              </p:cNvSpPr>
              <p:nvPr/>
            </p:nvSpPr>
            <p:spPr bwMode="auto">
              <a:xfrm>
                <a:off x="4389438" y="5435601"/>
                <a:ext cx="431800" cy="534988"/>
              </a:xfrm>
              <a:custGeom>
                <a:avLst/>
                <a:gdLst>
                  <a:gd name="T0" fmla="*/ 547 w 577"/>
                  <a:gd name="T1" fmla="*/ 182 h 717"/>
                  <a:gd name="T2" fmla="*/ 495 w 577"/>
                  <a:gd name="T3" fmla="*/ 205 h 717"/>
                  <a:gd name="T4" fmla="*/ 413 w 577"/>
                  <a:gd name="T5" fmla="*/ 412 h 717"/>
                  <a:gd name="T6" fmla="*/ 395 w 577"/>
                  <a:gd name="T7" fmla="*/ 405 h 717"/>
                  <a:gd name="T8" fmla="*/ 493 w 577"/>
                  <a:gd name="T9" fmla="*/ 157 h 717"/>
                  <a:gd name="T10" fmla="*/ 492 w 577"/>
                  <a:gd name="T11" fmla="*/ 157 h 717"/>
                  <a:gd name="T12" fmla="*/ 470 w 577"/>
                  <a:gd name="T13" fmla="*/ 106 h 717"/>
                  <a:gd name="T14" fmla="*/ 419 w 577"/>
                  <a:gd name="T15" fmla="*/ 128 h 717"/>
                  <a:gd name="T16" fmla="*/ 419 w 577"/>
                  <a:gd name="T17" fmla="*/ 128 h 717"/>
                  <a:gd name="T18" fmla="*/ 330 w 577"/>
                  <a:gd name="T19" fmla="*/ 354 h 717"/>
                  <a:gd name="T20" fmla="*/ 311 w 577"/>
                  <a:gd name="T21" fmla="*/ 347 h 717"/>
                  <a:gd name="T22" fmla="*/ 425 w 577"/>
                  <a:gd name="T23" fmla="*/ 59 h 717"/>
                  <a:gd name="T24" fmla="*/ 402 w 577"/>
                  <a:gd name="T25" fmla="*/ 8 h 717"/>
                  <a:gd name="T26" fmla="*/ 351 w 577"/>
                  <a:gd name="T27" fmla="*/ 30 h 717"/>
                  <a:gd name="T28" fmla="*/ 246 w 577"/>
                  <a:gd name="T29" fmla="*/ 296 h 717"/>
                  <a:gd name="T30" fmla="*/ 227 w 577"/>
                  <a:gd name="T31" fmla="*/ 289 h 717"/>
                  <a:gd name="T32" fmla="*/ 270 w 577"/>
                  <a:gd name="T33" fmla="*/ 182 h 717"/>
                  <a:gd name="T34" fmla="*/ 270 w 577"/>
                  <a:gd name="T35" fmla="*/ 51 h 717"/>
                  <a:gd name="T36" fmla="*/ 230 w 577"/>
                  <a:gd name="T37" fmla="*/ 11 h 717"/>
                  <a:gd name="T38" fmla="*/ 190 w 577"/>
                  <a:gd name="T39" fmla="*/ 51 h 717"/>
                  <a:gd name="T40" fmla="*/ 190 w 577"/>
                  <a:gd name="T41" fmla="*/ 167 h 717"/>
                  <a:gd name="T42" fmla="*/ 113 w 577"/>
                  <a:gd name="T43" fmla="*/ 363 h 717"/>
                  <a:gd name="T44" fmla="*/ 82 w 577"/>
                  <a:gd name="T45" fmla="*/ 202 h 717"/>
                  <a:gd name="T46" fmla="*/ 36 w 577"/>
                  <a:gd name="T47" fmla="*/ 171 h 717"/>
                  <a:gd name="T48" fmla="*/ 4 w 577"/>
                  <a:gd name="T49" fmla="*/ 217 h 717"/>
                  <a:gd name="T50" fmla="*/ 59 w 577"/>
                  <a:gd name="T51" fmla="*/ 500 h 717"/>
                  <a:gd name="T52" fmla="*/ 170 w 577"/>
                  <a:gd name="T53" fmla="*/ 649 h 717"/>
                  <a:gd name="T54" fmla="*/ 184 w 577"/>
                  <a:gd name="T55" fmla="*/ 717 h 717"/>
                  <a:gd name="T56" fmla="*/ 441 w 577"/>
                  <a:gd name="T57" fmla="*/ 679 h 717"/>
                  <a:gd name="T58" fmla="*/ 425 w 577"/>
                  <a:gd name="T59" fmla="*/ 599 h 717"/>
                  <a:gd name="T60" fmla="*/ 569 w 577"/>
                  <a:gd name="T61" fmla="*/ 234 h 717"/>
                  <a:gd name="T62" fmla="*/ 547 w 577"/>
                  <a:gd name="T63" fmla="*/ 18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7">
                    <a:moveTo>
                      <a:pt x="547" y="182"/>
                    </a:moveTo>
                    <a:cubicBezTo>
                      <a:pt x="526" y="174"/>
                      <a:pt x="503" y="184"/>
                      <a:pt x="495" y="205"/>
                    </a:cubicBezTo>
                    <a:cubicBezTo>
                      <a:pt x="413" y="412"/>
                      <a:pt x="413" y="412"/>
                      <a:pt x="413" y="412"/>
                    </a:cubicBezTo>
                    <a:cubicBezTo>
                      <a:pt x="395" y="405"/>
                      <a:pt x="395" y="405"/>
                      <a:pt x="395" y="405"/>
                    </a:cubicBezTo>
                    <a:cubicBezTo>
                      <a:pt x="493" y="157"/>
                      <a:pt x="493" y="157"/>
                      <a:pt x="493" y="157"/>
                    </a:cubicBezTo>
                    <a:cubicBezTo>
                      <a:pt x="492" y="157"/>
                      <a:pt x="492" y="157"/>
                      <a:pt x="492" y="157"/>
                    </a:cubicBezTo>
                    <a:cubicBezTo>
                      <a:pt x="500" y="137"/>
                      <a:pt x="490" y="114"/>
                      <a:pt x="470" y="106"/>
                    </a:cubicBezTo>
                    <a:cubicBezTo>
                      <a:pt x="450" y="98"/>
                      <a:pt x="427" y="108"/>
                      <a:pt x="419" y="128"/>
                    </a:cubicBezTo>
                    <a:cubicBezTo>
                      <a:pt x="419" y="128"/>
                      <a:pt x="419" y="128"/>
                      <a:pt x="419" y="128"/>
                    </a:cubicBezTo>
                    <a:cubicBezTo>
                      <a:pt x="330" y="354"/>
                      <a:pt x="330" y="354"/>
                      <a:pt x="330" y="354"/>
                    </a:cubicBezTo>
                    <a:cubicBezTo>
                      <a:pt x="311" y="347"/>
                      <a:pt x="311" y="347"/>
                      <a:pt x="311" y="347"/>
                    </a:cubicBezTo>
                    <a:cubicBezTo>
                      <a:pt x="425" y="59"/>
                      <a:pt x="425" y="59"/>
                      <a:pt x="425" y="59"/>
                    </a:cubicBezTo>
                    <a:cubicBezTo>
                      <a:pt x="433" y="39"/>
                      <a:pt x="423" y="16"/>
                      <a:pt x="402" y="8"/>
                    </a:cubicBezTo>
                    <a:cubicBezTo>
                      <a:pt x="382" y="0"/>
                      <a:pt x="359" y="10"/>
                      <a:pt x="351" y="30"/>
                    </a:cubicBezTo>
                    <a:cubicBezTo>
                      <a:pt x="246" y="296"/>
                      <a:pt x="246" y="296"/>
                      <a:pt x="246" y="296"/>
                    </a:cubicBezTo>
                    <a:cubicBezTo>
                      <a:pt x="227" y="289"/>
                      <a:pt x="227" y="289"/>
                      <a:pt x="227" y="289"/>
                    </a:cubicBezTo>
                    <a:cubicBezTo>
                      <a:pt x="270" y="182"/>
                      <a:pt x="270" y="182"/>
                      <a:pt x="270" y="182"/>
                    </a:cubicBezTo>
                    <a:cubicBezTo>
                      <a:pt x="270" y="51"/>
                      <a:pt x="270" y="51"/>
                      <a:pt x="270" y="51"/>
                    </a:cubicBezTo>
                    <a:cubicBezTo>
                      <a:pt x="270" y="29"/>
                      <a:pt x="252" y="11"/>
                      <a:pt x="230" y="11"/>
                    </a:cubicBezTo>
                    <a:cubicBezTo>
                      <a:pt x="208" y="11"/>
                      <a:pt x="190" y="29"/>
                      <a:pt x="190" y="51"/>
                    </a:cubicBezTo>
                    <a:cubicBezTo>
                      <a:pt x="190" y="167"/>
                      <a:pt x="190" y="167"/>
                      <a:pt x="190" y="167"/>
                    </a:cubicBezTo>
                    <a:cubicBezTo>
                      <a:pt x="113" y="363"/>
                      <a:pt x="113" y="363"/>
                      <a:pt x="113" y="363"/>
                    </a:cubicBezTo>
                    <a:cubicBezTo>
                      <a:pt x="82" y="202"/>
                      <a:pt x="82" y="202"/>
                      <a:pt x="82" y="202"/>
                    </a:cubicBezTo>
                    <a:cubicBezTo>
                      <a:pt x="78" y="181"/>
                      <a:pt x="57" y="167"/>
                      <a:pt x="36" y="171"/>
                    </a:cubicBezTo>
                    <a:cubicBezTo>
                      <a:pt x="14" y="175"/>
                      <a:pt x="0" y="196"/>
                      <a:pt x="4" y="217"/>
                    </a:cubicBezTo>
                    <a:cubicBezTo>
                      <a:pt x="59" y="500"/>
                      <a:pt x="59" y="500"/>
                      <a:pt x="59" y="500"/>
                    </a:cubicBezTo>
                    <a:cubicBezTo>
                      <a:pt x="170" y="649"/>
                      <a:pt x="170" y="649"/>
                      <a:pt x="170" y="649"/>
                    </a:cubicBezTo>
                    <a:cubicBezTo>
                      <a:pt x="184" y="717"/>
                      <a:pt x="184" y="717"/>
                      <a:pt x="184" y="717"/>
                    </a:cubicBezTo>
                    <a:cubicBezTo>
                      <a:pt x="441" y="679"/>
                      <a:pt x="441" y="679"/>
                      <a:pt x="441" y="679"/>
                    </a:cubicBezTo>
                    <a:cubicBezTo>
                      <a:pt x="425" y="599"/>
                      <a:pt x="425" y="599"/>
                      <a:pt x="425" y="599"/>
                    </a:cubicBezTo>
                    <a:cubicBezTo>
                      <a:pt x="569" y="234"/>
                      <a:pt x="569" y="234"/>
                      <a:pt x="569" y="234"/>
                    </a:cubicBezTo>
                    <a:cubicBezTo>
                      <a:pt x="577" y="214"/>
                      <a:pt x="567" y="190"/>
                      <a:pt x="547" y="182"/>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5" name="Freeform 85"/>
              <p:cNvSpPr>
                <a:spLocks/>
              </p:cNvSpPr>
              <p:nvPr/>
            </p:nvSpPr>
            <p:spPr bwMode="auto">
              <a:xfrm>
                <a:off x="3733801" y="5354638"/>
                <a:ext cx="430213" cy="536575"/>
              </a:xfrm>
              <a:custGeom>
                <a:avLst/>
                <a:gdLst>
                  <a:gd name="T0" fmla="*/ 542 w 577"/>
                  <a:gd name="T1" fmla="*/ 171 h 718"/>
                  <a:gd name="T2" fmla="*/ 495 w 577"/>
                  <a:gd name="T3" fmla="*/ 202 h 718"/>
                  <a:gd name="T4" fmla="*/ 464 w 577"/>
                  <a:gd name="T5" fmla="*/ 363 h 718"/>
                  <a:gd name="T6" fmla="*/ 387 w 577"/>
                  <a:gd name="T7" fmla="*/ 167 h 718"/>
                  <a:gd name="T8" fmla="*/ 387 w 577"/>
                  <a:gd name="T9" fmla="*/ 51 h 718"/>
                  <a:gd name="T10" fmla="*/ 347 w 577"/>
                  <a:gd name="T11" fmla="*/ 12 h 718"/>
                  <a:gd name="T12" fmla="*/ 308 w 577"/>
                  <a:gd name="T13" fmla="*/ 51 h 718"/>
                  <a:gd name="T14" fmla="*/ 308 w 577"/>
                  <a:gd name="T15" fmla="*/ 183 h 718"/>
                  <a:gd name="T16" fmla="*/ 350 w 577"/>
                  <a:gd name="T17" fmla="*/ 289 h 718"/>
                  <a:gd name="T18" fmla="*/ 331 w 577"/>
                  <a:gd name="T19" fmla="*/ 296 h 718"/>
                  <a:gd name="T20" fmla="*/ 227 w 577"/>
                  <a:gd name="T21" fmla="*/ 30 h 718"/>
                  <a:gd name="T22" fmla="*/ 175 w 577"/>
                  <a:gd name="T23" fmla="*/ 8 h 718"/>
                  <a:gd name="T24" fmla="*/ 153 w 577"/>
                  <a:gd name="T25" fmla="*/ 59 h 718"/>
                  <a:gd name="T26" fmla="*/ 266 w 577"/>
                  <a:gd name="T27" fmla="*/ 347 h 718"/>
                  <a:gd name="T28" fmla="*/ 248 w 577"/>
                  <a:gd name="T29" fmla="*/ 354 h 718"/>
                  <a:gd name="T30" fmla="*/ 159 w 577"/>
                  <a:gd name="T31" fmla="*/ 129 h 718"/>
                  <a:gd name="T32" fmla="*/ 159 w 577"/>
                  <a:gd name="T33" fmla="*/ 129 h 718"/>
                  <a:gd name="T34" fmla="*/ 107 w 577"/>
                  <a:gd name="T35" fmla="*/ 106 h 718"/>
                  <a:gd name="T36" fmla="*/ 85 w 577"/>
                  <a:gd name="T37" fmla="*/ 158 h 718"/>
                  <a:gd name="T38" fmla="*/ 85 w 577"/>
                  <a:gd name="T39" fmla="*/ 158 h 718"/>
                  <a:gd name="T40" fmla="*/ 182 w 577"/>
                  <a:gd name="T41" fmla="*/ 405 h 718"/>
                  <a:gd name="T42" fmla="*/ 164 w 577"/>
                  <a:gd name="T43" fmla="*/ 412 h 718"/>
                  <a:gd name="T44" fmla="*/ 82 w 577"/>
                  <a:gd name="T45" fmla="*/ 205 h 718"/>
                  <a:gd name="T46" fmla="*/ 31 w 577"/>
                  <a:gd name="T47" fmla="*/ 183 h 718"/>
                  <a:gd name="T48" fmla="*/ 8 w 577"/>
                  <a:gd name="T49" fmla="*/ 234 h 718"/>
                  <a:gd name="T50" fmla="*/ 152 w 577"/>
                  <a:gd name="T51" fmla="*/ 599 h 718"/>
                  <a:gd name="T52" fmla="*/ 129 w 577"/>
                  <a:gd name="T53" fmla="*/ 678 h 718"/>
                  <a:gd name="T54" fmla="*/ 393 w 577"/>
                  <a:gd name="T55" fmla="*/ 718 h 718"/>
                  <a:gd name="T56" fmla="*/ 407 w 577"/>
                  <a:gd name="T57" fmla="*/ 649 h 718"/>
                  <a:gd name="T58" fmla="*/ 518 w 577"/>
                  <a:gd name="T59" fmla="*/ 501 h 718"/>
                  <a:gd name="T60" fmla="*/ 573 w 577"/>
                  <a:gd name="T61" fmla="*/ 218 h 718"/>
                  <a:gd name="T62" fmla="*/ 542 w 577"/>
                  <a:gd name="T6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8">
                    <a:moveTo>
                      <a:pt x="542" y="171"/>
                    </a:moveTo>
                    <a:cubicBezTo>
                      <a:pt x="520" y="167"/>
                      <a:pt x="499" y="181"/>
                      <a:pt x="495" y="202"/>
                    </a:cubicBezTo>
                    <a:cubicBezTo>
                      <a:pt x="464" y="363"/>
                      <a:pt x="464" y="363"/>
                      <a:pt x="464" y="363"/>
                    </a:cubicBezTo>
                    <a:cubicBezTo>
                      <a:pt x="387" y="167"/>
                      <a:pt x="387" y="167"/>
                      <a:pt x="387" y="167"/>
                    </a:cubicBezTo>
                    <a:cubicBezTo>
                      <a:pt x="387" y="51"/>
                      <a:pt x="387" y="51"/>
                      <a:pt x="387" y="51"/>
                    </a:cubicBezTo>
                    <a:cubicBezTo>
                      <a:pt x="387" y="30"/>
                      <a:pt x="369" y="12"/>
                      <a:pt x="347" y="12"/>
                    </a:cubicBezTo>
                    <a:cubicBezTo>
                      <a:pt x="326" y="12"/>
                      <a:pt x="308" y="30"/>
                      <a:pt x="308" y="51"/>
                    </a:cubicBezTo>
                    <a:cubicBezTo>
                      <a:pt x="308" y="183"/>
                      <a:pt x="308" y="183"/>
                      <a:pt x="308" y="183"/>
                    </a:cubicBezTo>
                    <a:cubicBezTo>
                      <a:pt x="350" y="289"/>
                      <a:pt x="350" y="289"/>
                      <a:pt x="350" y="289"/>
                    </a:cubicBezTo>
                    <a:cubicBezTo>
                      <a:pt x="331" y="296"/>
                      <a:pt x="331" y="296"/>
                      <a:pt x="331" y="296"/>
                    </a:cubicBezTo>
                    <a:cubicBezTo>
                      <a:pt x="227" y="30"/>
                      <a:pt x="227" y="30"/>
                      <a:pt x="227" y="30"/>
                    </a:cubicBezTo>
                    <a:cubicBezTo>
                      <a:pt x="219" y="10"/>
                      <a:pt x="195" y="0"/>
                      <a:pt x="175" y="8"/>
                    </a:cubicBezTo>
                    <a:cubicBezTo>
                      <a:pt x="155" y="16"/>
                      <a:pt x="145" y="39"/>
                      <a:pt x="153" y="59"/>
                    </a:cubicBezTo>
                    <a:cubicBezTo>
                      <a:pt x="266" y="347"/>
                      <a:pt x="266" y="347"/>
                      <a:pt x="266" y="347"/>
                    </a:cubicBezTo>
                    <a:cubicBezTo>
                      <a:pt x="248" y="354"/>
                      <a:pt x="248" y="354"/>
                      <a:pt x="248" y="354"/>
                    </a:cubicBezTo>
                    <a:cubicBezTo>
                      <a:pt x="159" y="129"/>
                      <a:pt x="159" y="129"/>
                      <a:pt x="159" y="129"/>
                    </a:cubicBezTo>
                    <a:cubicBezTo>
                      <a:pt x="159" y="129"/>
                      <a:pt x="159" y="129"/>
                      <a:pt x="159" y="129"/>
                    </a:cubicBezTo>
                    <a:cubicBezTo>
                      <a:pt x="151" y="108"/>
                      <a:pt x="128" y="98"/>
                      <a:pt x="107" y="106"/>
                    </a:cubicBezTo>
                    <a:cubicBezTo>
                      <a:pt x="87" y="114"/>
                      <a:pt x="77" y="137"/>
                      <a:pt x="85" y="158"/>
                    </a:cubicBezTo>
                    <a:cubicBezTo>
                      <a:pt x="85" y="158"/>
                      <a:pt x="85" y="158"/>
                      <a:pt x="85" y="158"/>
                    </a:cubicBezTo>
                    <a:cubicBezTo>
                      <a:pt x="182" y="405"/>
                      <a:pt x="182" y="405"/>
                      <a:pt x="182" y="405"/>
                    </a:cubicBezTo>
                    <a:cubicBezTo>
                      <a:pt x="164" y="412"/>
                      <a:pt x="164" y="412"/>
                      <a:pt x="164" y="412"/>
                    </a:cubicBezTo>
                    <a:cubicBezTo>
                      <a:pt x="82" y="205"/>
                      <a:pt x="82" y="205"/>
                      <a:pt x="82" y="205"/>
                    </a:cubicBezTo>
                    <a:cubicBezTo>
                      <a:pt x="74" y="185"/>
                      <a:pt x="51" y="175"/>
                      <a:pt x="31" y="183"/>
                    </a:cubicBezTo>
                    <a:cubicBezTo>
                      <a:pt x="10" y="191"/>
                      <a:pt x="0" y="214"/>
                      <a:pt x="8" y="234"/>
                    </a:cubicBezTo>
                    <a:cubicBezTo>
                      <a:pt x="152" y="599"/>
                      <a:pt x="152" y="599"/>
                      <a:pt x="152" y="599"/>
                    </a:cubicBezTo>
                    <a:cubicBezTo>
                      <a:pt x="129" y="678"/>
                      <a:pt x="129" y="678"/>
                      <a:pt x="129" y="678"/>
                    </a:cubicBezTo>
                    <a:cubicBezTo>
                      <a:pt x="393" y="718"/>
                      <a:pt x="393" y="718"/>
                      <a:pt x="393" y="718"/>
                    </a:cubicBezTo>
                    <a:cubicBezTo>
                      <a:pt x="407" y="649"/>
                      <a:pt x="407" y="649"/>
                      <a:pt x="407" y="649"/>
                    </a:cubicBezTo>
                    <a:cubicBezTo>
                      <a:pt x="518" y="501"/>
                      <a:pt x="518" y="501"/>
                      <a:pt x="518" y="501"/>
                    </a:cubicBezTo>
                    <a:cubicBezTo>
                      <a:pt x="573" y="218"/>
                      <a:pt x="573" y="218"/>
                      <a:pt x="573" y="218"/>
                    </a:cubicBezTo>
                    <a:cubicBezTo>
                      <a:pt x="577" y="196"/>
                      <a:pt x="563" y="175"/>
                      <a:pt x="542" y="171"/>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6" name="Freeform 86"/>
              <p:cNvSpPr>
                <a:spLocks/>
              </p:cNvSpPr>
              <p:nvPr/>
            </p:nvSpPr>
            <p:spPr bwMode="auto">
              <a:xfrm>
                <a:off x="3773488" y="5859463"/>
                <a:ext cx="274638" cy="155575"/>
              </a:xfrm>
              <a:custGeom>
                <a:avLst/>
                <a:gdLst>
                  <a:gd name="T0" fmla="*/ 0 w 173"/>
                  <a:gd name="T1" fmla="*/ 98 h 98"/>
                  <a:gd name="T2" fmla="*/ 151 w 173"/>
                  <a:gd name="T3" fmla="*/ 98 h 98"/>
                  <a:gd name="T4" fmla="*/ 173 w 173"/>
                  <a:gd name="T5" fmla="*/ 22 h 98"/>
                  <a:gd name="T6" fmla="*/ 29 w 173"/>
                  <a:gd name="T7" fmla="*/ 0 h 98"/>
                  <a:gd name="T8" fmla="*/ 0 w 173"/>
                  <a:gd name="T9" fmla="*/ 98 h 98"/>
                </a:gdLst>
                <a:ahLst/>
                <a:cxnLst>
                  <a:cxn ang="0">
                    <a:pos x="T0" y="T1"/>
                  </a:cxn>
                  <a:cxn ang="0">
                    <a:pos x="T2" y="T3"/>
                  </a:cxn>
                  <a:cxn ang="0">
                    <a:pos x="T4" y="T5"/>
                  </a:cxn>
                  <a:cxn ang="0">
                    <a:pos x="T6" y="T7"/>
                  </a:cxn>
                  <a:cxn ang="0">
                    <a:pos x="T8" y="T9"/>
                  </a:cxn>
                </a:cxnLst>
                <a:rect l="0" t="0" r="r" b="b"/>
                <a:pathLst>
                  <a:path w="173" h="98">
                    <a:moveTo>
                      <a:pt x="0" y="98"/>
                    </a:moveTo>
                    <a:lnTo>
                      <a:pt x="151" y="98"/>
                    </a:lnTo>
                    <a:lnTo>
                      <a:pt x="173" y="22"/>
                    </a:lnTo>
                    <a:lnTo>
                      <a:pt x="29" y="0"/>
                    </a:lnTo>
                    <a:lnTo>
                      <a:pt x="0" y="98"/>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7" name="Freeform 87"/>
              <p:cNvSpPr>
                <a:spLocks/>
              </p:cNvSpPr>
              <p:nvPr/>
            </p:nvSpPr>
            <p:spPr bwMode="auto">
              <a:xfrm>
                <a:off x="4513263" y="5938838"/>
                <a:ext cx="249238" cy="76200"/>
              </a:xfrm>
              <a:custGeom>
                <a:avLst/>
                <a:gdLst>
                  <a:gd name="T0" fmla="*/ 0 w 157"/>
                  <a:gd name="T1" fmla="*/ 22 h 48"/>
                  <a:gd name="T2" fmla="*/ 7 w 157"/>
                  <a:gd name="T3" fmla="*/ 48 h 48"/>
                  <a:gd name="T4" fmla="*/ 157 w 157"/>
                  <a:gd name="T5" fmla="*/ 48 h 48"/>
                  <a:gd name="T6" fmla="*/ 143 w 157"/>
                  <a:gd name="T7" fmla="*/ 0 h 48"/>
                  <a:gd name="T8" fmla="*/ 0 w 157"/>
                  <a:gd name="T9" fmla="*/ 22 h 48"/>
                </a:gdLst>
                <a:ahLst/>
                <a:cxnLst>
                  <a:cxn ang="0">
                    <a:pos x="T0" y="T1"/>
                  </a:cxn>
                  <a:cxn ang="0">
                    <a:pos x="T2" y="T3"/>
                  </a:cxn>
                  <a:cxn ang="0">
                    <a:pos x="T4" y="T5"/>
                  </a:cxn>
                  <a:cxn ang="0">
                    <a:pos x="T6" y="T7"/>
                  </a:cxn>
                  <a:cxn ang="0">
                    <a:pos x="T8" y="T9"/>
                  </a:cxn>
                </a:cxnLst>
                <a:rect l="0" t="0" r="r" b="b"/>
                <a:pathLst>
                  <a:path w="157" h="48">
                    <a:moveTo>
                      <a:pt x="0" y="22"/>
                    </a:moveTo>
                    <a:lnTo>
                      <a:pt x="7" y="48"/>
                    </a:lnTo>
                    <a:lnTo>
                      <a:pt x="157" y="48"/>
                    </a:lnTo>
                    <a:lnTo>
                      <a:pt x="143" y="0"/>
                    </a:lnTo>
                    <a:lnTo>
                      <a:pt x="0" y="22"/>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8" name="Rectangle 8"/>
              <p:cNvSpPr>
                <a:spLocks noChangeArrowheads="1"/>
              </p:cNvSpPr>
              <p:nvPr/>
            </p:nvSpPr>
            <p:spPr bwMode="auto">
              <a:xfrm>
                <a:off x="3562351" y="4010026"/>
                <a:ext cx="1349375" cy="78105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7" name="Rectangle 97"/>
            <p:cNvSpPr>
              <a:spLocks noChangeArrowheads="1"/>
            </p:cNvSpPr>
            <p:nvPr/>
          </p:nvSpPr>
          <p:spPr bwMode="auto">
            <a:xfrm>
              <a:off x="2548185" y="4337375"/>
              <a:ext cx="925513" cy="337952"/>
            </a:xfrm>
            <a:prstGeom prst="rect">
              <a:avLst/>
            </a:prstGeom>
            <a:solidFill>
              <a:schemeClr val="accent2"/>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Light"/>
                  <a:ea typeface="+mn-ea"/>
                  <a:cs typeface="+mn-cs"/>
                </a:rPr>
                <a:t>Start coding</a:t>
              </a:r>
            </a:p>
          </p:txBody>
        </p:sp>
      </p:grpSp>
    </p:spTree>
    <p:extLst>
      <p:ext uri="{BB962C8B-B14F-4D97-AF65-F5344CB8AC3E}">
        <p14:creationId xmlns:p14="http://schemas.microsoft.com/office/powerpoint/2010/main" val="12535635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38" name="Straight Arrow Connector 37"/>
          <p:cNvCxnSpPr/>
          <p:nvPr/>
        </p:nvCxnSpPr>
        <p:spPr>
          <a:xfrm flipV="1">
            <a:off x="5761038" y="2042442"/>
            <a:ext cx="0" cy="1742232"/>
          </a:xfrm>
          <a:prstGeom prst="straightConnector1">
            <a:avLst/>
          </a:prstGeom>
          <a:ln w="1905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6461125" y="4588457"/>
            <a:ext cx="2100262" cy="0"/>
          </a:xfrm>
          <a:prstGeom prst="straightConnector1">
            <a:avLst/>
          </a:prstGeom>
          <a:ln w="1905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bwMode="auto">
          <a:xfrm>
            <a:off x="273050" y="5399089"/>
            <a:ext cx="2047273" cy="1117599"/>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800" b="0" i="0" u="none" strike="noStrike" kern="1200" cap="none" spc="0" normalizeH="0" baseline="0" noProof="0" dirty="0">
                <a:ln>
                  <a:noFill/>
                </a:ln>
                <a:gradFill>
                  <a:gsLst>
                    <a:gs pos="88679">
                      <a:srgbClr val="FFFFFF"/>
                    </a:gs>
                    <a:gs pos="75472">
                      <a:srgbClr val="FFFFFF"/>
                    </a:gs>
                  </a:gsLst>
                  <a:lin ang="5400000" scaled="0"/>
                </a:gradFill>
                <a:effectLst/>
                <a:uLnTx/>
                <a:uFillTx/>
                <a:latin typeface="Segoe UI Light"/>
                <a:ea typeface="+mn-ea"/>
                <a:cs typeface="+mn-cs"/>
              </a:rPr>
              <a:t>2010</a:t>
            </a:r>
          </a:p>
        </p:txBody>
      </p:sp>
      <p:sp>
        <p:nvSpPr>
          <p:cNvPr id="88" name="Isosceles Triangle 87"/>
          <p:cNvSpPr/>
          <p:nvPr/>
        </p:nvSpPr>
        <p:spPr bwMode="auto">
          <a:xfrm>
            <a:off x="276224" y="5253038"/>
            <a:ext cx="485776" cy="146051"/>
          </a:xfrm>
          <a:prstGeom prst="triangle">
            <a:avLst>
              <a:gd name="adj" fmla="val 100000"/>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 name="Straight Arrow Connector 24"/>
          <p:cNvCxnSpPr/>
          <p:nvPr/>
        </p:nvCxnSpPr>
        <p:spPr>
          <a:xfrm flipH="1">
            <a:off x="4250431" y="4588458"/>
            <a:ext cx="703999" cy="0"/>
          </a:xfrm>
          <a:prstGeom prst="straightConnector1">
            <a:avLst/>
          </a:prstGeom>
          <a:ln w="1905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2609541" y="3777825"/>
            <a:ext cx="1621264" cy="1621264"/>
            <a:chOff x="2397967" y="3610947"/>
            <a:chExt cx="1621264" cy="1621264"/>
          </a:xfrm>
        </p:grpSpPr>
        <p:sp>
          <p:nvSpPr>
            <p:cNvPr id="27" name="Oval 26"/>
            <p:cNvSpPr/>
            <p:nvPr/>
          </p:nvSpPr>
          <p:spPr bwMode="auto">
            <a:xfrm>
              <a:off x="2397967" y="3610947"/>
              <a:ext cx="1621264" cy="1621264"/>
            </a:xfrm>
            <a:prstGeom prst="ellipse">
              <a:avLst/>
            </a:prstGeom>
            <a:solidFill>
              <a:schemeClr val="accent6"/>
            </a:solidFill>
            <a:ln w="539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Freeform 5"/>
            <p:cNvSpPr>
              <a:spLocks noEditPoints="1"/>
            </p:cNvSpPr>
            <p:nvPr/>
          </p:nvSpPr>
          <p:spPr bwMode="auto">
            <a:xfrm>
              <a:off x="2864120" y="4020363"/>
              <a:ext cx="688958" cy="802433"/>
            </a:xfrm>
            <a:custGeom>
              <a:avLst/>
              <a:gdLst>
                <a:gd name="T0" fmla="*/ 75 w 82"/>
                <a:gd name="T1" fmla="*/ 5 h 96"/>
                <a:gd name="T2" fmla="*/ 3 w 82"/>
                <a:gd name="T3" fmla="*/ 6 h 96"/>
                <a:gd name="T4" fmla="*/ 0 w 82"/>
                <a:gd name="T5" fmla="*/ 7 h 96"/>
                <a:gd name="T6" fmla="*/ 0 w 82"/>
                <a:gd name="T7" fmla="*/ 8 h 96"/>
                <a:gd name="T8" fmla="*/ 0 w 82"/>
                <a:gd name="T9" fmla="*/ 30 h 96"/>
                <a:gd name="T10" fmla="*/ 0 w 82"/>
                <a:gd name="T11" fmla="*/ 89 h 96"/>
                <a:gd name="T12" fmla="*/ 5 w 82"/>
                <a:gd name="T13" fmla="*/ 91 h 96"/>
                <a:gd name="T14" fmla="*/ 41 w 82"/>
                <a:gd name="T15" fmla="*/ 96 h 96"/>
                <a:gd name="T16" fmla="*/ 77 w 82"/>
                <a:gd name="T17" fmla="*/ 91 h 96"/>
                <a:gd name="T18" fmla="*/ 82 w 82"/>
                <a:gd name="T19" fmla="*/ 89 h 96"/>
                <a:gd name="T20" fmla="*/ 82 w 82"/>
                <a:gd name="T21" fmla="*/ 22 h 96"/>
                <a:gd name="T22" fmla="*/ 82 w 82"/>
                <a:gd name="T23" fmla="*/ 8 h 96"/>
                <a:gd name="T24" fmla="*/ 82 w 82"/>
                <a:gd name="T25" fmla="*/ 7 h 96"/>
                <a:gd name="T26" fmla="*/ 75 w 82"/>
                <a:gd name="T27" fmla="*/ 5 h 96"/>
                <a:gd name="T28" fmla="*/ 69 w 82"/>
                <a:gd name="T29" fmla="*/ 12 h 96"/>
                <a:gd name="T30" fmla="*/ 13 w 82"/>
                <a:gd name="T31" fmla="*/ 12 h 96"/>
                <a:gd name="T32" fmla="*/ 69 w 82"/>
                <a:gd name="T33" fmla="*/ 12 h 96"/>
                <a:gd name="T34" fmla="*/ 74 w 82"/>
                <a:gd name="T35" fmla="*/ 58 h 96"/>
                <a:gd name="T36" fmla="*/ 8 w 82"/>
                <a:gd name="T37" fmla="*/ 59 h 96"/>
                <a:gd name="T38" fmla="*/ 8 w 82"/>
                <a:gd name="T39" fmla="*/ 43 h 96"/>
                <a:gd name="T40" fmla="*/ 41 w 82"/>
                <a:gd name="T41" fmla="*/ 48 h 96"/>
                <a:gd name="T42" fmla="*/ 74 w 82"/>
                <a:gd name="T43" fmla="*/ 43 h 96"/>
                <a:gd name="T44" fmla="*/ 74 w 82"/>
                <a:gd name="T45" fmla="*/ 58 h 96"/>
                <a:gd name="T46" fmla="*/ 8 w 82"/>
                <a:gd name="T47" fmla="*/ 83 h 96"/>
                <a:gd name="T48" fmla="*/ 8 w 82"/>
                <a:gd name="T49" fmla="*/ 68 h 96"/>
                <a:gd name="T50" fmla="*/ 39 w 82"/>
                <a:gd name="T51" fmla="*/ 72 h 96"/>
                <a:gd name="T52" fmla="*/ 74 w 82"/>
                <a:gd name="T53" fmla="*/ 66 h 96"/>
                <a:gd name="T54" fmla="*/ 74 w 82"/>
                <a:gd name="T55" fmla="*/ 83 h 96"/>
                <a:gd name="T56" fmla="*/ 8 w 82"/>
                <a:gd name="T57" fmla="*/ 83 h 96"/>
                <a:gd name="T58" fmla="*/ 74 w 82"/>
                <a:gd name="T59" fmla="*/ 35 h 96"/>
                <a:gd name="T60" fmla="*/ 8 w 82"/>
                <a:gd name="T61" fmla="*/ 35 h 96"/>
                <a:gd name="T62" fmla="*/ 8 w 82"/>
                <a:gd name="T63" fmla="*/ 30 h 96"/>
                <a:gd name="T64" fmla="*/ 8 w 82"/>
                <a:gd name="T65" fmla="*/ 19 h 96"/>
                <a:gd name="T66" fmla="*/ 74 w 82"/>
                <a:gd name="T67" fmla="*/ 19 h 96"/>
                <a:gd name="T68" fmla="*/ 74 w 82"/>
                <a:gd name="T69" fmla="*/ 22 h 96"/>
                <a:gd name="T70" fmla="*/ 74 w 82"/>
                <a:gd name="T71"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2" h="96">
                  <a:moveTo>
                    <a:pt x="75" y="5"/>
                  </a:moveTo>
                  <a:cubicBezTo>
                    <a:pt x="51" y="0"/>
                    <a:pt x="27" y="1"/>
                    <a:pt x="3" y="6"/>
                  </a:cubicBezTo>
                  <a:cubicBezTo>
                    <a:pt x="0" y="7"/>
                    <a:pt x="0" y="7"/>
                    <a:pt x="0" y="7"/>
                  </a:cubicBezTo>
                  <a:cubicBezTo>
                    <a:pt x="0" y="8"/>
                    <a:pt x="0" y="8"/>
                    <a:pt x="0" y="8"/>
                  </a:cubicBezTo>
                  <a:cubicBezTo>
                    <a:pt x="0" y="30"/>
                    <a:pt x="0" y="30"/>
                    <a:pt x="0" y="30"/>
                  </a:cubicBezTo>
                  <a:cubicBezTo>
                    <a:pt x="0" y="89"/>
                    <a:pt x="0" y="89"/>
                    <a:pt x="0" y="89"/>
                  </a:cubicBezTo>
                  <a:cubicBezTo>
                    <a:pt x="5" y="91"/>
                    <a:pt x="5" y="91"/>
                    <a:pt x="5" y="91"/>
                  </a:cubicBezTo>
                  <a:cubicBezTo>
                    <a:pt x="17" y="95"/>
                    <a:pt x="29" y="96"/>
                    <a:pt x="41" y="96"/>
                  </a:cubicBezTo>
                  <a:cubicBezTo>
                    <a:pt x="53" y="96"/>
                    <a:pt x="65" y="95"/>
                    <a:pt x="77" y="91"/>
                  </a:cubicBezTo>
                  <a:cubicBezTo>
                    <a:pt x="82" y="89"/>
                    <a:pt x="82" y="89"/>
                    <a:pt x="82" y="89"/>
                  </a:cubicBezTo>
                  <a:cubicBezTo>
                    <a:pt x="82" y="22"/>
                    <a:pt x="82" y="22"/>
                    <a:pt x="82" y="22"/>
                  </a:cubicBezTo>
                  <a:cubicBezTo>
                    <a:pt x="82" y="8"/>
                    <a:pt x="82" y="8"/>
                    <a:pt x="82" y="8"/>
                  </a:cubicBezTo>
                  <a:cubicBezTo>
                    <a:pt x="82" y="7"/>
                    <a:pt x="82" y="7"/>
                    <a:pt x="82" y="7"/>
                  </a:cubicBezTo>
                  <a:lnTo>
                    <a:pt x="75" y="5"/>
                  </a:lnTo>
                  <a:close/>
                  <a:moveTo>
                    <a:pt x="69" y="12"/>
                  </a:moveTo>
                  <a:cubicBezTo>
                    <a:pt x="50" y="17"/>
                    <a:pt x="31" y="17"/>
                    <a:pt x="13" y="12"/>
                  </a:cubicBezTo>
                  <a:cubicBezTo>
                    <a:pt x="32" y="9"/>
                    <a:pt x="50" y="9"/>
                    <a:pt x="69" y="12"/>
                  </a:cubicBezTo>
                  <a:close/>
                  <a:moveTo>
                    <a:pt x="74" y="58"/>
                  </a:moveTo>
                  <a:cubicBezTo>
                    <a:pt x="52" y="65"/>
                    <a:pt x="30" y="65"/>
                    <a:pt x="8" y="59"/>
                  </a:cubicBezTo>
                  <a:cubicBezTo>
                    <a:pt x="8" y="43"/>
                    <a:pt x="8" y="43"/>
                    <a:pt x="8" y="43"/>
                  </a:cubicBezTo>
                  <a:cubicBezTo>
                    <a:pt x="19" y="46"/>
                    <a:pt x="30" y="48"/>
                    <a:pt x="41" y="48"/>
                  </a:cubicBezTo>
                  <a:cubicBezTo>
                    <a:pt x="52" y="48"/>
                    <a:pt x="63" y="46"/>
                    <a:pt x="74" y="43"/>
                  </a:cubicBezTo>
                  <a:lnTo>
                    <a:pt x="74" y="58"/>
                  </a:lnTo>
                  <a:close/>
                  <a:moveTo>
                    <a:pt x="8" y="83"/>
                  </a:moveTo>
                  <a:cubicBezTo>
                    <a:pt x="8" y="68"/>
                    <a:pt x="8" y="68"/>
                    <a:pt x="8" y="68"/>
                  </a:cubicBezTo>
                  <a:cubicBezTo>
                    <a:pt x="18" y="70"/>
                    <a:pt x="29" y="72"/>
                    <a:pt x="39" y="72"/>
                  </a:cubicBezTo>
                  <a:cubicBezTo>
                    <a:pt x="51" y="72"/>
                    <a:pt x="63" y="70"/>
                    <a:pt x="74" y="66"/>
                  </a:cubicBezTo>
                  <a:cubicBezTo>
                    <a:pt x="74" y="83"/>
                    <a:pt x="74" y="83"/>
                    <a:pt x="74" y="83"/>
                  </a:cubicBezTo>
                  <a:cubicBezTo>
                    <a:pt x="52" y="90"/>
                    <a:pt x="30" y="90"/>
                    <a:pt x="8" y="83"/>
                  </a:cubicBezTo>
                  <a:close/>
                  <a:moveTo>
                    <a:pt x="74" y="35"/>
                  </a:moveTo>
                  <a:cubicBezTo>
                    <a:pt x="52" y="41"/>
                    <a:pt x="30" y="41"/>
                    <a:pt x="8" y="35"/>
                  </a:cubicBezTo>
                  <a:cubicBezTo>
                    <a:pt x="8" y="30"/>
                    <a:pt x="8" y="30"/>
                    <a:pt x="8" y="30"/>
                  </a:cubicBezTo>
                  <a:cubicBezTo>
                    <a:pt x="8" y="19"/>
                    <a:pt x="8" y="19"/>
                    <a:pt x="8" y="19"/>
                  </a:cubicBezTo>
                  <a:cubicBezTo>
                    <a:pt x="30" y="25"/>
                    <a:pt x="52" y="25"/>
                    <a:pt x="74" y="19"/>
                  </a:cubicBezTo>
                  <a:cubicBezTo>
                    <a:pt x="74" y="22"/>
                    <a:pt x="74" y="22"/>
                    <a:pt x="74" y="22"/>
                  </a:cubicBezTo>
                  <a:lnTo>
                    <a:pt x="74" y="3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44" name="Straight Arrow Connector 43"/>
          <p:cNvCxnSpPr/>
          <p:nvPr/>
        </p:nvCxnSpPr>
        <p:spPr>
          <a:xfrm flipH="1">
            <a:off x="6110661" y="4399983"/>
            <a:ext cx="1336609" cy="0"/>
          </a:xfrm>
          <a:prstGeom prst="straightConnector1">
            <a:avLst/>
          </a:prstGeom>
          <a:ln w="1905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4969828" y="3777825"/>
            <a:ext cx="1621264" cy="1621264"/>
            <a:chOff x="3883807" y="4741372"/>
            <a:chExt cx="1621264" cy="1621264"/>
          </a:xfrm>
        </p:grpSpPr>
        <p:sp>
          <p:nvSpPr>
            <p:cNvPr id="30" name="Oval 29"/>
            <p:cNvSpPr/>
            <p:nvPr/>
          </p:nvSpPr>
          <p:spPr bwMode="auto">
            <a:xfrm>
              <a:off x="3883807" y="4741372"/>
              <a:ext cx="1621264" cy="1621264"/>
            </a:xfrm>
            <a:prstGeom prst="ellipse">
              <a:avLst/>
            </a:prstGeom>
            <a:solidFill>
              <a:schemeClr val="accent6"/>
            </a:solidFill>
            <a:ln w="539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 name="Group 4"/>
            <p:cNvGrpSpPr>
              <a:grpSpLocks noChangeAspect="1"/>
            </p:cNvGrpSpPr>
            <p:nvPr/>
          </p:nvGrpSpPr>
          <p:grpSpPr bwMode="auto">
            <a:xfrm>
              <a:off x="4135180" y="4991683"/>
              <a:ext cx="1034438" cy="1120642"/>
              <a:chOff x="3783" y="2060"/>
              <a:chExt cx="264" cy="286"/>
            </a:xfrm>
            <a:solidFill>
              <a:srgbClr val="00BCF2"/>
            </a:solidFill>
          </p:grpSpPr>
          <p:sp>
            <p:nvSpPr>
              <p:cNvPr id="32" name="Freeform 5"/>
              <p:cNvSpPr>
                <a:spLocks/>
              </p:cNvSpPr>
              <p:nvPr/>
            </p:nvSpPr>
            <p:spPr bwMode="auto">
              <a:xfrm>
                <a:off x="3885" y="2223"/>
                <a:ext cx="43" cy="13"/>
              </a:xfrm>
              <a:custGeom>
                <a:avLst/>
                <a:gdLst>
                  <a:gd name="T0" fmla="*/ 11 w 21"/>
                  <a:gd name="T1" fmla="*/ 6 h 6"/>
                  <a:gd name="T2" fmla="*/ 11 w 21"/>
                  <a:gd name="T3" fmla="*/ 6 h 6"/>
                  <a:gd name="T4" fmla="*/ 15 w 21"/>
                  <a:gd name="T5" fmla="*/ 5 h 6"/>
                  <a:gd name="T6" fmla="*/ 21 w 21"/>
                  <a:gd name="T7" fmla="*/ 0 h 6"/>
                  <a:gd name="T8" fmla="*/ 0 w 21"/>
                  <a:gd name="T9" fmla="*/ 0 h 6"/>
                  <a:gd name="T10" fmla="*/ 11 w 21"/>
                  <a:gd name="T11" fmla="*/ 6 h 6"/>
                </a:gdLst>
                <a:ahLst/>
                <a:cxnLst>
                  <a:cxn ang="0">
                    <a:pos x="T0" y="T1"/>
                  </a:cxn>
                  <a:cxn ang="0">
                    <a:pos x="T2" y="T3"/>
                  </a:cxn>
                  <a:cxn ang="0">
                    <a:pos x="T4" y="T5"/>
                  </a:cxn>
                  <a:cxn ang="0">
                    <a:pos x="T6" y="T7"/>
                  </a:cxn>
                  <a:cxn ang="0">
                    <a:pos x="T8" y="T9"/>
                  </a:cxn>
                  <a:cxn ang="0">
                    <a:pos x="T10" y="T11"/>
                  </a:cxn>
                </a:cxnLst>
                <a:rect l="0" t="0" r="r" b="b"/>
                <a:pathLst>
                  <a:path w="21" h="6">
                    <a:moveTo>
                      <a:pt x="11" y="6"/>
                    </a:moveTo>
                    <a:cubicBezTo>
                      <a:pt x="11" y="6"/>
                      <a:pt x="11" y="6"/>
                      <a:pt x="11" y="6"/>
                    </a:cubicBezTo>
                    <a:cubicBezTo>
                      <a:pt x="12" y="6"/>
                      <a:pt x="14" y="6"/>
                      <a:pt x="15" y="5"/>
                    </a:cubicBezTo>
                    <a:cubicBezTo>
                      <a:pt x="18" y="4"/>
                      <a:pt x="20" y="2"/>
                      <a:pt x="21" y="0"/>
                    </a:cubicBezTo>
                    <a:cubicBezTo>
                      <a:pt x="0" y="0"/>
                      <a:pt x="0" y="0"/>
                      <a:pt x="0" y="0"/>
                    </a:cubicBezTo>
                    <a:cubicBezTo>
                      <a:pt x="3" y="4"/>
                      <a:pt x="6" y="6"/>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6"/>
              <p:cNvSpPr>
                <a:spLocks/>
              </p:cNvSpPr>
              <p:nvPr/>
            </p:nvSpPr>
            <p:spPr bwMode="auto">
              <a:xfrm>
                <a:off x="3965" y="2268"/>
                <a:ext cx="45" cy="39"/>
              </a:xfrm>
              <a:custGeom>
                <a:avLst/>
                <a:gdLst>
                  <a:gd name="T0" fmla="*/ 16 w 22"/>
                  <a:gd name="T1" fmla="*/ 0 h 19"/>
                  <a:gd name="T2" fmla="*/ 0 w 22"/>
                  <a:gd name="T3" fmla="*/ 12 h 19"/>
                  <a:gd name="T4" fmla="*/ 4 w 22"/>
                  <a:gd name="T5" fmla="*/ 19 h 19"/>
                  <a:gd name="T6" fmla="*/ 22 w 22"/>
                  <a:gd name="T7" fmla="*/ 5 h 19"/>
                  <a:gd name="T8" fmla="*/ 16 w 22"/>
                  <a:gd name="T9" fmla="*/ 0 h 19"/>
                </a:gdLst>
                <a:ahLst/>
                <a:cxnLst>
                  <a:cxn ang="0">
                    <a:pos x="T0" y="T1"/>
                  </a:cxn>
                  <a:cxn ang="0">
                    <a:pos x="T2" y="T3"/>
                  </a:cxn>
                  <a:cxn ang="0">
                    <a:pos x="T4" y="T5"/>
                  </a:cxn>
                  <a:cxn ang="0">
                    <a:pos x="T6" y="T7"/>
                  </a:cxn>
                  <a:cxn ang="0">
                    <a:pos x="T8" y="T9"/>
                  </a:cxn>
                </a:cxnLst>
                <a:rect l="0" t="0" r="r" b="b"/>
                <a:pathLst>
                  <a:path w="22" h="19">
                    <a:moveTo>
                      <a:pt x="16" y="0"/>
                    </a:moveTo>
                    <a:cubicBezTo>
                      <a:pt x="11" y="6"/>
                      <a:pt x="8" y="9"/>
                      <a:pt x="0" y="12"/>
                    </a:cubicBezTo>
                    <a:cubicBezTo>
                      <a:pt x="0" y="15"/>
                      <a:pt x="2" y="17"/>
                      <a:pt x="4" y="19"/>
                    </a:cubicBezTo>
                    <a:cubicBezTo>
                      <a:pt x="12" y="16"/>
                      <a:pt x="16" y="12"/>
                      <a:pt x="22" y="5"/>
                    </a:cubicBezTo>
                    <a:cubicBezTo>
                      <a:pt x="21" y="3"/>
                      <a:pt x="19" y="1"/>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7"/>
              <p:cNvSpPr>
                <a:spLocks noEditPoints="1"/>
              </p:cNvSpPr>
              <p:nvPr/>
            </p:nvSpPr>
            <p:spPr bwMode="auto">
              <a:xfrm>
                <a:off x="3932" y="2232"/>
                <a:ext cx="115" cy="114"/>
              </a:xfrm>
              <a:custGeom>
                <a:avLst/>
                <a:gdLst>
                  <a:gd name="T0" fmla="*/ 51 w 56"/>
                  <a:gd name="T1" fmla="*/ 24 h 56"/>
                  <a:gd name="T2" fmla="*/ 47 w 56"/>
                  <a:gd name="T3" fmla="*/ 14 h 56"/>
                  <a:gd name="T4" fmla="*/ 50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0 w 56"/>
                  <a:gd name="T55" fmla="*/ 45 h 56"/>
                  <a:gd name="T56" fmla="*/ 47 w 56"/>
                  <a:gd name="T57" fmla="*/ 42 h 56"/>
                  <a:gd name="T58" fmla="*/ 51 w 56"/>
                  <a:gd name="T59" fmla="*/ 32 h 56"/>
                  <a:gd name="T60" fmla="*/ 56 w 56"/>
                  <a:gd name="T61" fmla="*/ 32 h 56"/>
                  <a:gd name="T62" fmla="*/ 56 w 56"/>
                  <a:gd name="T63" fmla="*/ 24 h 56"/>
                  <a:gd name="T64" fmla="*/ 51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1" y="24"/>
                    </a:moveTo>
                    <a:cubicBezTo>
                      <a:pt x="51" y="20"/>
                      <a:pt x="49" y="17"/>
                      <a:pt x="47" y="14"/>
                    </a:cubicBezTo>
                    <a:cubicBezTo>
                      <a:pt x="50" y="11"/>
                      <a:pt x="50" y="11"/>
                      <a:pt x="50" y="11"/>
                    </a:cubicBezTo>
                    <a:cubicBezTo>
                      <a:pt x="45" y="5"/>
                      <a:pt x="45" y="5"/>
                      <a:pt x="45" y="5"/>
                    </a:cubicBezTo>
                    <a:cubicBezTo>
                      <a:pt x="42" y="8"/>
                      <a:pt x="42" y="8"/>
                      <a:pt x="42" y="8"/>
                    </a:cubicBezTo>
                    <a:cubicBezTo>
                      <a:pt x="39" y="6"/>
                      <a:pt x="35"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5" y="51"/>
                      <a:pt x="39" y="50"/>
                      <a:pt x="42" y="48"/>
                    </a:cubicBezTo>
                    <a:cubicBezTo>
                      <a:pt x="45" y="51"/>
                      <a:pt x="45" y="51"/>
                      <a:pt x="45" y="51"/>
                    </a:cubicBezTo>
                    <a:cubicBezTo>
                      <a:pt x="50" y="45"/>
                      <a:pt x="50" y="45"/>
                      <a:pt x="50" y="45"/>
                    </a:cubicBezTo>
                    <a:cubicBezTo>
                      <a:pt x="47" y="42"/>
                      <a:pt x="47" y="42"/>
                      <a:pt x="47" y="42"/>
                    </a:cubicBezTo>
                    <a:cubicBezTo>
                      <a:pt x="49" y="39"/>
                      <a:pt x="51" y="36"/>
                      <a:pt x="51" y="32"/>
                    </a:cubicBezTo>
                    <a:cubicBezTo>
                      <a:pt x="56" y="32"/>
                      <a:pt x="56" y="32"/>
                      <a:pt x="56" y="32"/>
                    </a:cubicBezTo>
                    <a:cubicBezTo>
                      <a:pt x="56" y="24"/>
                      <a:pt x="56" y="24"/>
                      <a:pt x="56" y="24"/>
                    </a:cubicBezTo>
                    <a:lnTo>
                      <a:pt x="51"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8"/>
              <p:cNvSpPr>
                <a:spLocks noEditPoints="1"/>
              </p:cNvSpPr>
              <p:nvPr/>
            </p:nvSpPr>
            <p:spPr bwMode="auto">
              <a:xfrm>
                <a:off x="3850" y="2152"/>
                <a:ext cx="113" cy="110"/>
              </a:xfrm>
              <a:custGeom>
                <a:avLst/>
                <a:gdLst>
                  <a:gd name="T0" fmla="*/ 48 w 55"/>
                  <a:gd name="T1" fmla="*/ 40 h 54"/>
                  <a:gd name="T2" fmla="*/ 52 w 55"/>
                  <a:gd name="T3" fmla="*/ 41 h 54"/>
                  <a:gd name="T4" fmla="*/ 55 w 55"/>
                  <a:gd name="T5" fmla="*/ 34 h 54"/>
                  <a:gd name="T6" fmla="*/ 51 w 55"/>
                  <a:gd name="T7" fmla="*/ 32 h 54"/>
                  <a:gd name="T8" fmla="*/ 51 w 55"/>
                  <a:gd name="T9" fmla="*/ 22 h 54"/>
                  <a:gd name="T10" fmla="*/ 55 w 55"/>
                  <a:gd name="T11" fmla="*/ 20 h 54"/>
                  <a:gd name="T12" fmla="*/ 52 w 55"/>
                  <a:gd name="T13" fmla="*/ 13 h 54"/>
                  <a:gd name="T14" fmla="*/ 48 w 55"/>
                  <a:gd name="T15" fmla="*/ 14 h 54"/>
                  <a:gd name="T16" fmla="*/ 40 w 55"/>
                  <a:gd name="T17" fmla="*/ 7 h 54"/>
                  <a:gd name="T18" fmla="*/ 42 w 55"/>
                  <a:gd name="T19" fmla="*/ 3 h 54"/>
                  <a:gd name="T20" fmla="*/ 35 w 55"/>
                  <a:gd name="T21" fmla="*/ 0 h 54"/>
                  <a:gd name="T22" fmla="*/ 33 w 55"/>
                  <a:gd name="T23" fmla="*/ 4 h 54"/>
                  <a:gd name="T24" fmla="*/ 22 w 55"/>
                  <a:gd name="T25" fmla="*/ 4 h 54"/>
                  <a:gd name="T26" fmla="*/ 21 w 55"/>
                  <a:gd name="T27" fmla="*/ 0 h 54"/>
                  <a:gd name="T28" fmla="*/ 13 w 55"/>
                  <a:gd name="T29" fmla="*/ 3 h 54"/>
                  <a:gd name="T30" fmla="*/ 15 w 55"/>
                  <a:gd name="T31" fmla="*/ 7 h 54"/>
                  <a:gd name="T32" fmla="*/ 7 w 55"/>
                  <a:gd name="T33" fmla="*/ 14 h 54"/>
                  <a:gd name="T34" fmla="*/ 3 w 55"/>
                  <a:gd name="T35" fmla="*/ 13 h 54"/>
                  <a:gd name="T36" fmla="*/ 0 w 55"/>
                  <a:gd name="T37" fmla="*/ 20 h 54"/>
                  <a:gd name="T38" fmla="*/ 4 w 55"/>
                  <a:gd name="T39" fmla="*/ 22 h 54"/>
                  <a:gd name="T40" fmla="*/ 4 w 55"/>
                  <a:gd name="T41" fmla="*/ 32 h 54"/>
                  <a:gd name="T42" fmla="*/ 0 w 55"/>
                  <a:gd name="T43" fmla="*/ 34 h 54"/>
                  <a:gd name="T44" fmla="*/ 3 w 55"/>
                  <a:gd name="T45" fmla="*/ 41 h 54"/>
                  <a:gd name="T46" fmla="*/ 7 w 55"/>
                  <a:gd name="T47" fmla="*/ 40 h 54"/>
                  <a:gd name="T48" fmla="*/ 15 w 55"/>
                  <a:gd name="T49" fmla="*/ 47 h 54"/>
                  <a:gd name="T50" fmla="*/ 13 w 55"/>
                  <a:gd name="T51" fmla="*/ 51 h 54"/>
                  <a:gd name="T52" fmla="*/ 21 w 55"/>
                  <a:gd name="T53" fmla="*/ 54 h 54"/>
                  <a:gd name="T54" fmla="*/ 22 w 55"/>
                  <a:gd name="T55" fmla="*/ 50 h 54"/>
                  <a:gd name="T56" fmla="*/ 33 w 55"/>
                  <a:gd name="T57" fmla="*/ 50 h 54"/>
                  <a:gd name="T58" fmla="*/ 35 w 55"/>
                  <a:gd name="T59" fmla="*/ 54 h 54"/>
                  <a:gd name="T60" fmla="*/ 42 w 55"/>
                  <a:gd name="T61" fmla="*/ 51 h 54"/>
                  <a:gd name="T62" fmla="*/ 40 w 55"/>
                  <a:gd name="T63" fmla="*/ 47 h 54"/>
                  <a:gd name="T64" fmla="*/ 48 w 55"/>
                  <a:gd name="T65" fmla="*/ 40 h 54"/>
                  <a:gd name="T66" fmla="*/ 34 w 55"/>
                  <a:gd name="T67" fmla="*/ 42 h 54"/>
                  <a:gd name="T68" fmla="*/ 13 w 55"/>
                  <a:gd name="T69" fmla="*/ 33 h 54"/>
                  <a:gd name="T70" fmla="*/ 22 w 55"/>
                  <a:gd name="T71" fmla="*/ 12 h 54"/>
                  <a:gd name="T72" fmla="*/ 43 w 55"/>
                  <a:gd name="T73" fmla="*/ 21 h 54"/>
                  <a:gd name="T74" fmla="*/ 34 w 55"/>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 h="54">
                    <a:moveTo>
                      <a:pt x="48" y="40"/>
                    </a:moveTo>
                    <a:cubicBezTo>
                      <a:pt x="52" y="41"/>
                      <a:pt x="52" y="41"/>
                      <a:pt x="52" y="41"/>
                    </a:cubicBezTo>
                    <a:cubicBezTo>
                      <a:pt x="55" y="34"/>
                      <a:pt x="55" y="34"/>
                      <a:pt x="55" y="34"/>
                    </a:cubicBezTo>
                    <a:cubicBezTo>
                      <a:pt x="51" y="32"/>
                      <a:pt x="51" y="32"/>
                      <a:pt x="51" y="32"/>
                    </a:cubicBezTo>
                    <a:cubicBezTo>
                      <a:pt x="52" y="29"/>
                      <a:pt x="52" y="25"/>
                      <a:pt x="51" y="22"/>
                    </a:cubicBezTo>
                    <a:cubicBezTo>
                      <a:pt x="55" y="20"/>
                      <a:pt x="55" y="20"/>
                      <a:pt x="55" y="20"/>
                    </a:cubicBezTo>
                    <a:cubicBezTo>
                      <a:pt x="52" y="13"/>
                      <a:pt x="52" y="13"/>
                      <a:pt x="52" y="13"/>
                    </a:cubicBezTo>
                    <a:cubicBezTo>
                      <a:pt x="48" y="14"/>
                      <a:pt x="48" y="14"/>
                      <a:pt x="48" y="14"/>
                    </a:cubicBezTo>
                    <a:cubicBezTo>
                      <a:pt x="46" y="11"/>
                      <a:pt x="43" y="9"/>
                      <a:pt x="40" y="7"/>
                    </a:cubicBezTo>
                    <a:cubicBezTo>
                      <a:pt x="42" y="3"/>
                      <a:pt x="42" y="3"/>
                      <a:pt x="42" y="3"/>
                    </a:cubicBezTo>
                    <a:cubicBezTo>
                      <a:pt x="35" y="0"/>
                      <a:pt x="35" y="0"/>
                      <a:pt x="35" y="0"/>
                    </a:cubicBezTo>
                    <a:cubicBezTo>
                      <a:pt x="33" y="4"/>
                      <a:pt x="33" y="4"/>
                      <a:pt x="33" y="4"/>
                    </a:cubicBezTo>
                    <a:cubicBezTo>
                      <a:pt x="30" y="3"/>
                      <a:pt x="26" y="3"/>
                      <a:pt x="22" y="4"/>
                    </a:cubicBezTo>
                    <a:cubicBezTo>
                      <a:pt x="21" y="0"/>
                      <a:pt x="21" y="0"/>
                      <a:pt x="21" y="0"/>
                    </a:cubicBezTo>
                    <a:cubicBezTo>
                      <a:pt x="13" y="3"/>
                      <a:pt x="13" y="3"/>
                      <a:pt x="13" y="3"/>
                    </a:cubicBezTo>
                    <a:cubicBezTo>
                      <a:pt x="15" y="7"/>
                      <a:pt x="15" y="7"/>
                      <a:pt x="15" y="7"/>
                    </a:cubicBezTo>
                    <a:cubicBezTo>
                      <a:pt x="12" y="9"/>
                      <a:pt x="9" y="11"/>
                      <a:pt x="7" y="14"/>
                    </a:cubicBezTo>
                    <a:cubicBezTo>
                      <a:pt x="3" y="13"/>
                      <a:pt x="3" y="13"/>
                      <a:pt x="3" y="13"/>
                    </a:cubicBezTo>
                    <a:cubicBezTo>
                      <a:pt x="0" y="20"/>
                      <a:pt x="0" y="20"/>
                      <a:pt x="0" y="20"/>
                    </a:cubicBezTo>
                    <a:cubicBezTo>
                      <a:pt x="4" y="22"/>
                      <a:pt x="4" y="22"/>
                      <a:pt x="4" y="22"/>
                    </a:cubicBezTo>
                    <a:cubicBezTo>
                      <a:pt x="4" y="25"/>
                      <a:pt x="4" y="29"/>
                      <a:pt x="4" y="32"/>
                    </a:cubicBezTo>
                    <a:cubicBezTo>
                      <a:pt x="0" y="34"/>
                      <a:pt x="0" y="34"/>
                      <a:pt x="0" y="34"/>
                    </a:cubicBezTo>
                    <a:cubicBezTo>
                      <a:pt x="3" y="41"/>
                      <a:pt x="3" y="41"/>
                      <a:pt x="3" y="41"/>
                    </a:cubicBezTo>
                    <a:cubicBezTo>
                      <a:pt x="7" y="40"/>
                      <a:pt x="7" y="40"/>
                      <a:pt x="7" y="40"/>
                    </a:cubicBezTo>
                    <a:cubicBezTo>
                      <a:pt x="9" y="43"/>
                      <a:pt x="12" y="45"/>
                      <a:pt x="15" y="47"/>
                    </a:cubicBezTo>
                    <a:cubicBezTo>
                      <a:pt x="13" y="51"/>
                      <a:pt x="13" y="51"/>
                      <a:pt x="13" y="51"/>
                    </a:cubicBezTo>
                    <a:cubicBezTo>
                      <a:pt x="21" y="54"/>
                      <a:pt x="21" y="54"/>
                      <a:pt x="21" y="54"/>
                    </a:cubicBezTo>
                    <a:cubicBezTo>
                      <a:pt x="22" y="50"/>
                      <a:pt x="22" y="50"/>
                      <a:pt x="22" y="50"/>
                    </a:cubicBezTo>
                    <a:cubicBezTo>
                      <a:pt x="26" y="51"/>
                      <a:pt x="29" y="51"/>
                      <a:pt x="33" y="50"/>
                    </a:cubicBezTo>
                    <a:cubicBezTo>
                      <a:pt x="35" y="54"/>
                      <a:pt x="35" y="54"/>
                      <a:pt x="35" y="54"/>
                    </a:cubicBezTo>
                    <a:cubicBezTo>
                      <a:pt x="42" y="51"/>
                      <a:pt x="42" y="51"/>
                      <a:pt x="42" y="51"/>
                    </a:cubicBezTo>
                    <a:cubicBezTo>
                      <a:pt x="40" y="47"/>
                      <a:pt x="40" y="47"/>
                      <a:pt x="40" y="47"/>
                    </a:cubicBezTo>
                    <a:cubicBezTo>
                      <a:pt x="44" y="45"/>
                      <a:pt x="46" y="43"/>
                      <a:pt x="48" y="40"/>
                    </a:cubicBezTo>
                    <a:close/>
                    <a:moveTo>
                      <a:pt x="34" y="42"/>
                    </a:moveTo>
                    <a:cubicBezTo>
                      <a:pt x="26" y="45"/>
                      <a:pt x="16" y="41"/>
                      <a:pt x="13" y="33"/>
                    </a:cubicBezTo>
                    <a:cubicBezTo>
                      <a:pt x="10" y="25"/>
                      <a:pt x="13" y="16"/>
                      <a:pt x="22" y="12"/>
                    </a:cubicBezTo>
                    <a:cubicBezTo>
                      <a:pt x="30" y="9"/>
                      <a:pt x="39" y="13"/>
                      <a:pt x="43" y="21"/>
                    </a:cubicBezTo>
                    <a:cubicBezTo>
                      <a:pt x="46" y="29"/>
                      <a:pt x="42" y="38"/>
                      <a:pt x="3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9"/>
              <p:cNvSpPr>
                <a:spLocks/>
              </p:cNvSpPr>
              <p:nvPr/>
            </p:nvSpPr>
            <p:spPr bwMode="auto">
              <a:xfrm>
                <a:off x="3963" y="2197"/>
                <a:ext cx="6" cy="18"/>
              </a:xfrm>
              <a:custGeom>
                <a:avLst/>
                <a:gdLst>
                  <a:gd name="T0" fmla="*/ 3 w 3"/>
                  <a:gd name="T1" fmla="*/ 9 h 9"/>
                  <a:gd name="T2" fmla="*/ 3 w 3"/>
                  <a:gd name="T3" fmla="*/ 0 h 9"/>
                  <a:gd name="T4" fmla="*/ 0 w 3"/>
                  <a:gd name="T5" fmla="*/ 2 h 9"/>
                  <a:gd name="T6" fmla="*/ 0 w 3"/>
                  <a:gd name="T7" fmla="*/ 9 h 9"/>
                  <a:gd name="T8" fmla="*/ 3 w 3"/>
                  <a:gd name="T9" fmla="*/ 9 h 9"/>
                </a:gdLst>
                <a:ahLst/>
                <a:cxnLst>
                  <a:cxn ang="0">
                    <a:pos x="T0" y="T1"/>
                  </a:cxn>
                  <a:cxn ang="0">
                    <a:pos x="T2" y="T3"/>
                  </a:cxn>
                  <a:cxn ang="0">
                    <a:pos x="T4" y="T5"/>
                  </a:cxn>
                  <a:cxn ang="0">
                    <a:pos x="T6" y="T7"/>
                  </a:cxn>
                  <a:cxn ang="0">
                    <a:pos x="T8" y="T9"/>
                  </a:cxn>
                </a:cxnLst>
                <a:rect l="0" t="0" r="r" b="b"/>
                <a:pathLst>
                  <a:path w="3" h="9">
                    <a:moveTo>
                      <a:pt x="3" y="9"/>
                    </a:moveTo>
                    <a:cubicBezTo>
                      <a:pt x="3" y="6"/>
                      <a:pt x="3" y="3"/>
                      <a:pt x="3" y="0"/>
                    </a:cubicBezTo>
                    <a:cubicBezTo>
                      <a:pt x="0" y="2"/>
                      <a:pt x="0" y="2"/>
                      <a:pt x="0" y="2"/>
                    </a:cubicBezTo>
                    <a:cubicBezTo>
                      <a:pt x="0" y="5"/>
                      <a:pt x="0" y="6"/>
                      <a:pt x="0" y="9"/>
                    </a:cubicBezTo>
                    <a:lnTo>
                      <a:pt x="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10"/>
              <p:cNvSpPr>
                <a:spLocks noEditPoints="1"/>
              </p:cNvSpPr>
              <p:nvPr/>
            </p:nvSpPr>
            <p:spPr bwMode="auto">
              <a:xfrm>
                <a:off x="3783" y="2060"/>
                <a:ext cx="262" cy="262"/>
              </a:xfrm>
              <a:custGeom>
                <a:avLst/>
                <a:gdLst>
                  <a:gd name="T0" fmla="*/ 69 w 128"/>
                  <a:gd name="T1" fmla="*/ 120 h 128"/>
                  <a:gd name="T2" fmla="*/ 69 w 128"/>
                  <a:gd name="T3" fmla="*/ 116 h 128"/>
                  <a:gd name="T4" fmla="*/ 64 w 128"/>
                  <a:gd name="T5" fmla="*/ 120 h 128"/>
                  <a:gd name="T6" fmla="*/ 50 w 128"/>
                  <a:gd name="T7" fmla="*/ 101 h 128"/>
                  <a:gd name="T8" fmla="*/ 43 w 128"/>
                  <a:gd name="T9" fmla="*/ 98 h 128"/>
                  <a:gd name="T10" fmla="*/ 44 w 128"/>
                  <a:gd name="T11" fmla="*/ 94 h 128"/>
                  <a:gd name="T12" fmla="*/ 39 w 128"/>
                  <a:gd name="T13" fmla="*/ 91 h 128"/>
                  <a:gd name="T14" fmla="*/ 49 w 128"/>
                  <a:gd name="T15" fmla="*/ 118 h 128"/>
                  <a:gd name="T16" fmla="*/ 13 w 128"/>
                  <a:gd name="T17" fmla="*/ 88 h 128"/>
                  <a:gd name="T18" fmla="*/ 33 w 128"/>
                  <a:gd name="T19" fmla="*/ 88 h 128"/>
                  <a:gd name="T20" fmla="*/ 30 w 128"/>
                  <a:gd name="T21" fmla="*/ 80 h 128"/>
                  <a:gd name="T22" fmla="*/ 10 w 128"/>
                  <a:gd name="T23" fmla="*/ 80 h 128"/>
                  <a:gd name="T24" fmla="*/ 8 w 128"/>
                  <a:gd name="T25" fmla="*/ 64 h 128"/>
                  <a:gd name="T26" fmla="*/ 10 w 128"/>
                  <a:gd name="T27" fmla="*/ 48 h 128"/>
                  <a:gd name="T28" fmla="*/ 38 w 128"/>
                  <a:gd name="T29" fmla="*/ 48 h 128"/>
                  <a:gd name="T30" fmla="*/ 37 w 128"/>
                  <a:gd name="T31" fmla="*/ 54 h 128"/>
                  <a:gd name="T32" fmla="*/ 40 w 128"/>
                  <a:gd name="T33" fmla="*/ 55 h 128"/>
                  <a:gd name="T34" fmla="*/ 44 w 128"/>
                  <a:gd name="T35" fmla="*/ 50 h 128"/>
                  <a:gd name="T36" fmla="*/ 42 w 128"/>
                  <a:gd name="T37" fmla="*/ 46 h 128"/>
                  <a:gd name="T38" fmla="*/ 56 w 128"/>
                  <a:gd name="T39" fmla="*/ 41 h 128"/>
                  <a:gd name="T40" fmla="*/ 57 w 128"/>
                  <a:gd name="T41" fmla="*/ 45 h 128"/>
                  <a:gd name="T42" fmla="*/ 64 w 128"/>
                  <a:gd name="T43" fmla="*/ 45 h 128"/>
                  <a:gd name="T44" fmla="*/ 66 w 128"/>
                  <a:gd name="T45" fmla="*/ 41 h 128"/>
                  <a:gd name="T46" fmla="*/ 78 w 128"/>
                  <a:gd name="T47" fmla="*/ 46 h 128"/>
                  <a:gd name="T48" fmla="*/ 78 w 128"/>
                  <a:gd name="T49" fmla="*/ 48 h 128"/>
                  <a:gd name="T50" fmla="*/ 82 w 128"/>
                  <a:gd name="T51" fmla="*/ 48 h 128"/>
                  <a:gd name="T52" fmla="*/ 83 w 128"/>
                  <a:gd name="T53" fmla="*/ 55 h 128"/>
                  <a:gd name="T54" fmla="*/ 87 w 128"/>
                  <a:gd name="T55" fmla="*/ 53 h 128"/>
                  <a:gd name="T56" fmla="*/ 91 w 128"/>
                  <a:gd name="T57" fmla="*/ 66 h 128"/>
                  <a:gd name="T58" fmla="*/ 91 w 128"/>
                  <a:gd name="T59" fmla="*/ 64 h 128"/>
                  <a:gd name="T60" fmla="*/ 90 w 128"/>
                  <a:gd name="T61" fmla="*/ 48 h 128"/>
                  <a:gd name="T62" fmla="*/ 118 w 128"/>
                  <a:gd name="T63" fmla="*/ 48 h 128"/>
                  <a:gd name="T64" fmla="*/ 120 w 128"/>
                  <a:gd name="T65" fmla="*/ 64 h 128"/>
                  <a:gd name="T66" fmla="*/ 118 w 128"/>
                  <a:gd name="T67" fmla="*/ 80 h 128"/>
                  <a:gd name="T68" fmla="*/ 91 w 128"/>
                  <a:gd name="T69" fmla="*/ 80 h 128"/>
                  <a:gd name="T70" fmla="*/ 88 w 128"/>
                  <a:gd name="T71" fmla="*/ 88 h 128"/>
                  <a:gd name="T72" fmla="*/ 93 w 128"/>
                  <a:gd name="T73" fmla="*/ 86 h 128"/>
                  <a:gd name="T74" fmla="*/ 94 w 128"/>
                  <a:gd name="T75" fmla="*/ 81 h 128"/>
                  <a:gd name="T76" fmla="*/ 109 w 128"/>
                  <a:gd name="T77" fmla="*/ 81 h 128"/>
                  <a:gd name="T78" fmla="*/ 109 w 128"/>
                  <a:gd name="T79" fmla="*/ 85 h 128"/>
                  <a:gd name="T80" fmla="*/ 115 w 128"/>
                  <a:gd name="T81" fmla="*/ 88 h 128"/>
                  <a:gd name="T82" fmla="*/ 117 w 128"/>
                  <a:gd name="T83" fmla="*/ 84 h 128"/>
                  <a:gd name="T84" fmla="*/ 123 w 128"/>
                  <a:gd name="T85" fmla="*/ 88 h 128"/>
                  <a:gd name="T86" fmla="*/ 128 w 128"/>
                  <a:gd name="T87" fmla="*/ 64 h 128"/>
                  <a:gd name="T88" fmla="*/ 64 w 128"/>
                  <a:gd name="T89" fmla="*/ 0 h 128"/>
                  <a:gd name="T90" fmla="*/ 0 w 128"/>
                  <a:gd name="T91" fmla="*/ 64 h 128"/>
                  <a:gd name="T92" fmla="*/ 64 w 128"/>
                  <a:gd name="T93" fmla="*/ 128 h 128"/>
                  <a:gd name="T94" fmla="*/ 77 w 128"/>
                  <a:gd name="T95" fmla="*/ 127 h 128"/>
                  <a:gd name="T96" fmla="*/ 74 w 128"/>
                  <a:gd name="T97" fmla="*/ 120 h 128"/>
                  <a:gd name="T98" fmla="*/ 69 w 128"/>
                  <a:gd name="T99" fmla="*/ 120 h 128"/>
                  <a:gd name="T100" fmla="*/ 115 w 128"/>
                  <a:gd name="T101" fmla="*/ 40 h 128"/>
                  <a:gd name="T102" fmla="*/ 89 w 128"/>
                  <a:gd name="T103" fmla="*/ 40 h 128"/>
                  <a:gd name="T104" fmla="*/ 79 w 128"/>
                  <a:gd name="T105" fmla="*/ 10 h 128"/>
                  <a:gd name="T106" fmla="*/ 115 w 128"/>
                  <a:gd name="T107" fmla="*/ 40 h 128"/>
                  <a:gd name="T108" fmla="*/ 64 w 128"/>
                  <a:gd name="T109" fmla="*/ 8 h 128"/>
                  <a:gd name="T110" fmla="*/ 81 w 128"/>
                  <a:gd name="T111" fmla="*/ 40 h 128"/>
                  <a:gd name="T112" fmla="*/ 47 w 128"/>
                  <a:gd name="T113" fmla="*/ 40 h 128"/>
                  <a:gd name="T114" fmla="*/ 64 w 128"/>
                  <a:gd name="T115" fmla="*/ 8 h 128"/>
                  <a:gd name="T116" fmla="*/ 49 w 128"/>
                  <a:gd name="T117" fmla="*/ 10 h 128"/>
                  <a:gd name="T118" fmla="*/ 39 w 128"/>
                  <a:gd name="T119" fmla="*/ 40 h 128"/>
                  <a:gd name="T120" fmla="*/ 13 w 128"/>
                  <a:gd name="T121" fmla="*/ 40 h 128"/>
                  <a:gd name="T122" fmla="*/ 49 w 128"/>
                  <a:gd name="T123" fmla="*/ 1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 h="128">
                    <a:moveTo>
                      <a:pt x="69" y="120"/>
                    </a:moveTo>
                    <a:cubicBezTo>
                      <a:pt x="69" y="116"/>
                      <a:pt x="69" y="116"/>
                      <a:pt x="69" y="116"/>
                    </a:cubicBezTo>
                    <a:cubicBezTo>
                      <a:pt x="69" y="118"/>
                      <a:pt x="67" y="120"/>
                      <a:pt x="64" y="120"/>
                    </a:cubicBezTo>
                    <a:cubicBezTo>
                      <a:pt x="59" y="120"/>
                      <a:pt x="54" y="115"/>
                      <a:pt x="50" y="101"/>
                    </a:cubicBezTo>
                    <a:cubicBezTo>
                      <a:pt x="43" y="98"/>
                      <a:pt x="43" y="98"/>
                      <a:pt x="43" y="98"/>
                    </a:cubicBezTo>
                    <a:cubicBezTo>
                      <a:pt x="44" y="94"/>
                      <a:pt x="44" y="94"/>
                      <a:pt x="44" y="94"/>
                    </a:cubicBezTo>
                    <a:cubicBezTo>
                      <a:pt x="39" y="91"/>
                      <a:pt x="39" y="91"/>
                      <a:pt x="39" y="91"/>
                    </a:cubicBezTo>
                    <a:cubicBezTo>
                      <a:pt x="41" y="102"/>
                      <a:pt x="44" y="111"/>
                      <a:pt x="49" y="118"/>
                    </a:cubicBezTo>
                    <a:cubicBezTo>
                      <a:pt x="33" y="114"/>
                      <a:pt x="20" y="102"/>
                      <a:pt x="13" y="88"/>
                    </a:cubicBezTo>
                    <a:cubicBezTo>
                      <a:pt x="33" y="88"/>
                      <a:pt x="33" y="88"/>
                      <a:pt x="33" y="88"/>
                    </a:cubicBezTo>
                    <a:cubicBezTo>
                      <a:pt x="30" y="80"/>
                      <a:pt x="30" y="80"/>
                      <a:pt x="30" y="80"/>
                    </a:cubicBezTo>
                    <a:cubicBezTo>
                      <a:pt x="10" y="80"/>
                      <a:pt x="10" y="80"/>
                      <a:pt x="10" y="80"/>
                    </a:cubicBezTo>
                    <a:cubicBezTo>
                      <a:pt x="9" y="75"/>
                      <a:pt x="8" y="70"/>
                      <a:pt x="8" y="64"/>
                    </a:cubicBezTo>
                    <a:cubicBezTo>
                      <a:pt x="8" y="58"/>
                      <a:pt x="9" y="53"/>
                      <a:pt x="10" y="48"/>
                    </a:cubicBezTo>
                    <a:cubicBezTo>
                      <a:pt x="38" y="48"/>
                      <a:pt x="38" y="48"/>
                      <a:pt x="38" y="48"/>
                    </a:cubicBezTo>
                    <a:cubicBezTo>
                      <a:pt x="37" y="51"/>
                      <a:pt x="37" y="51"/>
                      <a:pt x="37" y="54"/>
                    </a:cubicBezTo>
                    <a:cubicBezTo>
                      <a:pt x="40" y="55"/>
                      <a:pt x="40" y="55"/>
                      <a:pt x="40" y="55"/>
                    </a:cubicBezTo>
                    <a:cubicBezTo>
                      <a:pt x="40" y="54"/>
                      <a:pt x="44" y="50"/>
                      <a:pt x="44" y="50"/>
                    </a:cubicBezTo>
                    <a:cubicBezTo>
                      <a:pt x="42" y="46"/>
                      <a:pt x="42" y="46"/>
                      <a:pt x="42" y="46"/>
                    </a:cubicBezTo>
                    <a:cubicBezTo>
                      <a:pt x="56" y="41"/>
                      <a:pt x="56" y="41"/>
                      <a:pt x="56" y="41"/>
                    </a:cubicBezTo>
                    <a:cubicBezTo>
                      <a:pt x="57" y="45"/>
                      <a:pt x="57" y="45"/>
                      <a:pt x="57" y="45"/>
                    </a:cubicBezTo>
                    <a:cubicBezTo>
                      <a:pt x="57" y="45"/>
                      <a:pt x="62" y="45"/>
                      <a:pt x="64" y="45"/>
                    </a:cubicBezTo>
                    <a:cubicBezTo>
                      <a:pt x="66" y="41"/>
                      <a:pt x="66" y="41"/>
                      <a:pt x="66" y="41"/>
                    </a:cubicBezTo>
                    <a:cubicBezTo>
                      <a:pt x="78" y="46"/>
                      <a:pt x="78" y="46"/>
                      <a:pt x="78" y="46"/>
                    </a:cubicBezTo>
                    <a:cubicBezTo>
                      <a:pt x="78" y="48"/>
                      <a:pt x="78" y="48"/>
                      <a:pt x="78" y="48"/>
                    </a:cubicBezTo>
                    <a:cubicBezTo>
                      <a:pt x="82" y="48"/>
                      <a:pt x="82" y="48"/>
                      <a:pt x="82" y="48"/>
                    </a:cubicBezTo>
                    <a:cubicBezTo>
                      <a:pt x="83" y="51"/>
                      <a:pt x="83" y="51"/>
                      <a:pt x="83" y="55"/>
                    </a:cubicBezTo>
                    <a:cubicBezTo>
                      <a:pt x="87" y="53"/>
                      <a:pt x="87" y="53"/>
                      <a:pt x="87" y="53"/>
                    </a:cubicBezTo>
                    <a:cubicBezTo>
                      <a:pt x="91" y="66"/>
                      <a:pt x="91" y="66"/>
                      <a:pt x="91" y="66"/>
                    </a:cubicBezTo>
                    <a:cubicBezTo>
                      <a:pt x="91" y="66"/>
                      <a:pt x="91" y="65"/>
                      <a:pt x="91" y="64"/>
                    </a:cubicBezTo>
                    <a:cubicBezTo>
                      <a:pt x="91" y="59"/>
                      <a:pt x="91" y="53"/>
                      <a:pt x="90" y="48"/>
                    </a:cubicBezTo>
                    <a:cubicBezTo>
                      <a:pt x="118" y="48"/>
                      <a:pt x="118" y="48"/>
                      <a:pt x="118" y="48"/>
                    </a:cubicBezTo>
                    <a:cubicBezTo>
                      <a:pt x="119" y="53"/>
                      <a:pt x="120" y="58"/>
                      <a:pt x="120" y="64"/>
                    </a:cubicBezTo>
                    <a:cubicBezTo>
                      <a:pt x="120" y="70"/>
                      <a:pt x="119" y="75"/>
                      <a:pt x="118" y="80"/>
                    </a:cubicBezTo>
                    <a:cubicBezTo>
                      <a:pt x="91" y="80"/>
                      <a:pt x="91" y="80"/>
                      <a:pt x="91" y="80"/>
                    </a:cubicBezTo>
                    <a:cubicBezTo>
                      <a:pt x="88" y="88"/>
                      <a:pt x="88" y="88"/>
                      <a:pt x="88" y="88"/>
                    </a:cubicBezTo>
                    <a:cubicBezTo>
                      <a:pt x="88" y="88"/>
                      <a:pt x="89" y="87"/>
                      <a:pt x="93" y="86"/>
                    </a:cubicBezTo>
                    <a:cubicBezTo>
                      <a:pt x="94" y="81"/>
                      <a:pt x="94" y="81"/>
                      <a:pt x="94" y="81"/>
                    </a:cubicBezTo>
                    <a:cubicBezTo>
                      <a:pt x="109" y="81"/>
                      <a:pt x="109" y="81"/>
                      <a:pt x="109" y="81"/>
                    </a:cubicBezTo>
                    <a:cubicBezTo>
                      <a:pt x="109" y="85"/>
                      <a:pt x="109" y="85"/>
                      <a:pt x="109" y="85"/>
                    </a:cubicBezTo>
                    <a:cubicBezTo>
                      <a:pt x="113" y="86"/>
                      <a:pt x="115" y="88"/>
                      <a:pt x="115" y="88"/>
                    </a:cubicBezTo>
                    <a:cubicBezTo>
                      <a:pt x="117" y="84"/>
                      <a:pt x="117" y="84"/>
                      <a:pt x="117" y="84"/>
                    </a:cubicBezTo>
                    <a:cubicBezTo>
                      <a:pt x="123" y="88"/>
                      <a:pt x="123" y="88"/>
                      <a:pt x="123" y="88"/>
                    </a:cubicBezTo>
                    <a:cubicBezTo>
                      <a:pt x="127" y="79"/>
                      <a:pt x="128" y="74"/>
                      <a:pt x="128" y="64"/>
                    </a:cubicBezTo>
                    <a:cubicBezTo>
                      <a:pt x="128" y="29"/>
                      <a:pt x="99" y="0"/>
                      <a:pt x="64" y="0"/>
                    </a:cubicBezTo>
                    <a:cubicBezTo>
                      <a:pt x="29" y="0"/>
                      <a:pt x="0" y="29"/>
                      <a:pt x="0" y="64"/>
                    </a:cubicBezTo>
                    <a:cubicBezTo>
                      <a:pt x="0" y="99"/>
                      <a:pt x="29" y="128"/>
                      <a:pt x="64" y="128"/>
                    </a:cubicBezTo>
                    <a:cubicBezTo>
                      <a:pt x="70" y="128"/>
                      <a:pt x="71" y="128"/>
                      <a:pt x="77" y="127"/>
                    </a:cubicBezTo>
                    <a:cubicBezTo>
                      <a:pt x="75" y="124"/>
                      <a:pt x="74" y="123"/>
                      <a:pt x="74" y="120"/>
                    </a:cubicBezTo>
                    <a:lnTo>
                      <a:pt x="69" y="120"/>
                    </a:lnTo>
                    <a:close/>
                    <a:moveTo>
                      <a:pt x="115" y="40"/>
                    </a:moveTo>
                    <a:cubicBezTo>
                      <a:pt x="89" y="40"/>
                      <a:pt x="89" y="40"/>
                      <a:pt x="89" y="40"/>
                    </a:cubicBezTo>
                    <a:cubicBezTo>
                      <a:pt x="87" y="28"/>
                      <a:pt x="84" y="17"/>
                      <a:pt x="79" y="10"/>
                    </a:cubicBezTo>
                    <a:cubicBezTo>
                      <a:pt x="95" y="14"/>
                      <a:pt x="108" y="26"/>
                      <a:pt x="115" y="40"/>
                    </a:cubicBezTo>
                    <a:close/>
                    <a:moveTo>
                      <a:pt x="64" y="8"/>
                    </a:moveTo>
                    <a:cubicBezTo>
                      <a:pt x="71" y="8"/>
                      <a:pt x="78" y="21"/>
                      <a:pt x="81" y="40"/>
                    </a:cubicBezTo>
                    <a:cubicBezTo>
                      <a:pt x="47" y="40"/>
                      <a:pt x="47" y="40"/>
                      <a:pt x="47" y="40"/>
                    </a:cubicBezTo>
                    <a:cubicBezTo>
                      <a:pt x="50" y="21"/>
                      <a:pt x="57" y="8"/>
                      <a:pt x="64" y="8"/>
                    </a:cubicBezTo>
                    <a:close/>
                    <a:moveTo>
                      <a:pt x="49" y="10"/>
                    </a:moveTo>
                    <a:cubicBezTo>
                      <a:pt x="44" y="17"/>
                      <a:pt x="41" y="28"/>
                      <a:pt x="39" y="40"/>
                    </a:cubicBezTo>
                    <a:cubicBezTo>
                      <a:pt x="13" y="40"/>
                      <a:pt x="13" y="40"/>
                      <a:pt x="13" y="40"/>
                    </a:cubicBezTo>
                    <a:cubicBezTo>
                      <a:pt x="20" y="26"/>
                      <a:pt x="33" y="14"/>
                      <a:pt x="4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42" name="Straight Arrow Connector 41"/>
          <p:cNvCxnSpPr/>
          <p:nvPr/>
        </p:nvCxnSpPr>
        <p:spPr>
          <a:xfrm flipV="1">
            <a:off x="7447270" y="2402647"/>
            <a:ext cx="0" cy="1985975"/>
          </a:xfrm>
          <a:prstGeom prst="straightConnector1">
            <a:avLst/>
          </a:prstGeom>
          <a:ln w="1905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7423267" y="2402647"/>
            <a:ext cx="1336609" cy="0"/>
          </a:xfrm>
          <a:prstGeom prst="straightConnector1">
            <a:avLst/>
          </a:prstGeom>
          <a:ln w="1905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3449" y="1623997"/>
            <a:ext cx="3281067" cy="1710509"/>
          </a:xfrm>
          <a:prstGeom prst="rect">
            <a:avLst/>
          </a:prstGeom>
        </p:spPr>
      </p:pic>
      <p:pic>
        <p:nvPicPr>
          <p:cNvPr id="40" name="Picture 39"/>
          <p:cNvPicPr>
            <a:picLocks noChangeAspect="1"/>
          </p:cNvPicPr>
          <p:nvPr/>
        </p:nvPicPr>
        <p:blipFill>
          <a:blip r:embed="rId4"/>
          <a:stretch>
            <a:fillRect/>
          </a:stretch>
        </p:blipFill>
        <p:spPr>
          <a:xfrm>
            <a:off x="8304922" y="3562819"/>
            <a:ext cx="2814243" cy="2847520"/>
          </a:xfrm>
          <a:prstGeom prst="rect">
            <a:avLst/>
          </a:prstGeom>
        </p:spPr>
      </p:pic>
      <p:grpSp>
        <p:nvGrpSpPr>
          <p:cNvPr id="41" name="Group 40"/>
          <p:cNvGrpSpPr/>
          <p:nvPr/>
        </p:nvGrpSpPr>
        <p:grpSpPr>
          <a:xfrm>
            <a:off x="5265427" y="4175947"/>
            <a:ext cx="1621264" cy="1621264"/>
            <a:chOff x="3883807" y="4741372"/>
            <a:chExt cx="1621264" cy="1621264"/>
          </a:xfrm>
        </p:grpSpPr>
        <p:sp>
          <p:nvSpPr>
            <p:cNvPr id="43" name="Oval 42"/>
            <p:cNvSpPr/>
            <p:nvPr/>
          </p:nvSpPr>
          <p:spPr bwMode="auto">
            <a:xfrm>
              <a:off x="3883807" y="4741372"/>
              <a:ext cx="1621264" cy="1621264"/>
            </a:xfrm>
            <a:prstGeom prst="ellipse">
              <a:avLst/>
            </a:prstGeom>
            <a:solidFill>
              <a:schemeClr val="accent6"/>
            </a:solidFill>
            <a:ln w="539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5" name="Group 4"/>
            <p:cNvGrpSpPr>
              <a:grpSpLocks noChangeAspect="1"/>
            </p:cNvGrpSpPr>
            <p:nvPr/>
          </p:nvGrpSpPr>
          <p:grpSpPr bwMode="auto">
            <a:xfrm>
              <a:off x="4135180" y="4991683"/>
              <a:ext cx="1034438" cy="1120642"/>
              <a:chOff x="3783" y="2060"/>
              <a:chExt cx="264" cy="286"/>
            </a:xfrm>
            <a:solidFill>
              <a:srgbClr val="00BCF2"/>
            </a:solidFill>
          </p:grpSpPr>
          <p:sp>
            <p:nvSpPr>
              <p:cNvPr id="46" name="Freeform 5"/>
              <p:cNvSpPr>
                <a:spLocks/>
              </p:cNvSpPr>
              <p:nvPr/>
            </p:nvSpPr>
            <p:spPr bwMode="auto">
              <a:xfrm>
                <a:off x="3885" y="2223"/>
                <a:ext cx="43" cy="13"/>
              </a:xfrm>
              <a:custGeom>
                <a:avLst/>
                <a:gdLst>
                  <a:gd name="T0" fmla="*/ 11 w 21"/>
                  <a:gd name="T1" fmla="*/ 6 h 6"/>
                  <a:gd name="T2" fmla="*/ 11 w 21"/>
                  <a:gd name="T3" fmla="*/ 6 h 6"/>
                  <a:gd name="T4" fmla="*/ 15 w 21"/>
                  <a:gd name="T5" fmla="*/ 5 h 6"/>
                  <a:gd name="T6" fmla="*/ 21 w 21"/>
                  <a:gd name="T7" fmla="*/ 0 h 6"/>
                  <a:gd name="T8" fmla="*/ 0 w 21"/>
                  <a:gd name="T9" fmla="*/ 0 h 6"/>
                  <a:gd name="T10" fmla="*/ 11 w 21"/>
                  <a:gd name="T11" fmla="*/ 6 h 6"/>
                </a:gdLst>
                <a:ahLst/>
                <a:cxnLst>
                  <a:cxn ang="0">
                    <a:pos x="T0" y="T1"/>
                  </a:cxn>
                  <a:cxn ang="0">
                    <a:pos x="T2" y="T3"/>
                  </a:cxn>
                  <a:cxn ang="0">
                    <a:pos x="T4" y="T5"/>
                  </a:cxn>
                  <a:cxn ang="0">
                    <a:pos x="T6" y="T7"/>
                  </a:cxn>
                  <a:cxn ang="0">
                    <a:pos x="T8" y="T9"/>
                  </a:cxn>
                  <a:cxn ang="0">
                    <a:pos x="T10" y="T11"/>
                  </a:cxn>
                </a:cxnLst>
                <a:rect l="0" t="0" r="r" b="b"/>
                <a:pathLst>
                  <a:path w="21" h="6">
                    <a:moveTo>
                      <a:pt x="11" y="6"/>
                    </a:moveTo>
                    <a:cubicBezTo>
                      <a:pt x="11" y="6"/>
                      <a:pt x="11" y="6"/>
                      <a:pt x="11" y="6"/>
                    </a:cubicBezTo>
                    <a:cubicBezTo>
                      <a:pt x="12" y="6"/>
                      <a:pt x="14" y="6"/>
                      <a:pt x="15" y="5"/>
                    </a:cubicBezTo>
                    <a:cubicBezTo>
                      <a:pt x="18" y="4"/>
                      <a:pt x="20" y="2"/>
                      <a:pt x="21" y="0"/>
                    </a:cubicBezTo>
                    <a:cubicBezTo>
                      <a:pt x="0" y="0"/>
                      <a:pt x="0" y="0"/>
                      <a:pt x="0" y="0"/>
                    </a:cubicBezTo>
                    <a:cubicBezTo>
                      <a:pt x="3" y="4"/>
                      <a:pt x="6" y="6"/>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48" name="Freeform 6"/>
              <p:cNvSpPr>
                <a:spLocks/>
              </p:cNvSpPr>
              <p:nvPr/>
            </p:nvSpPr>
            <p:spPr bwMode="auto">
              <a:xfrm>
                <a:off x="3965" y="2268"/>
                <a:ext cx="45" cy="39"/>
              </a:xfrm>
              <a:custGeom>
                <a:avLst/>
                <a:gdLst>
                  <a:gd name="T0" fmla="*/ 16 w 22"/>
                  <a:gd name="T1" fmla="*/ 0 h 19"/>
                  <a:gd name="T2" fmla="*/ 0 w 22"/>
                  <a:gd name="T3" fmla="*/ 12 h 19"/>
                  <a:gd name="T4" fmla="*/ 4 w 22"/>
                  <a:gd name="T5" fmla="*/ 19 h 19"/>
                  <a:gd name="T6" fmla="*/ 22 w 22"/>
                  <a:gd name="T7" fmla="*/ 5 h 19"/>
                  <a:gd name="T8" fmla="*/ 16 w 22"/>
                  <a:gd name="T9" fmla="*/ 0 h 19"/>
                </a:gdLst>
                <a:ahLst/>
                <a:cxnLst>
                  <a:cxn ang="0">
                    <a:pos x="T0" y="T1"/>
                  </a:cxn>
                  <a:cxn ang="0">
                    <a:pos x="T2" y="T3"/>
                  </a:cxn>
                  <a:cxn ang="0">
                    <a:pos x="T4" y="T5"/>
                  </a:cxn>
                  <a:cxn ang="0">
                    <a:pos x="T6" y="T7"/>
                  </a:cxn>
                  <a:cxn ang="0">
                    <a:pos x="T8" y="T9"/>
                  </a:cxn>
                </a:cxnLst>
                <a:rect l="0" t="0" r="r" b="b"/>
                <a:pathLst>
                  <a:path w="22" h="19">
                    <a:moveTo>
                      <a:pt x="16" y="0"/>
                    </a:moveTo>
                    <a:cubicBezTo>
                      <a:pt x="11" y="6"/>
                      <a:pt x="8" y="9"/>
                      <a:pt x="0" y="12"/>
                    </a:cubicBezTo>
                    <a:cubicBezTo>
                      <a:pt x="0" y="15"/>
                      <a:pt x="2" y="17"/>
                      <a:pt x="4" y="19"/>
                    </a:cubicBezTo>
                    <a:cubicBezTo>
                      <a:pt x="12" y="16"/>
                      <a:pt x="16" y="12"/>
                      <a:pt x="22" y="5"/>
                    </a:cubicBezTo>
                    <a:cubicBezTo>
                      <a:pt x="21" y="3"/>
                      <a:pt x="19" y="1"/>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49" name="Freeform 7"/>
              <p:cNvSpPr>
                <a:spLocks noEditPoints="1"/>
              </p:cNvSpPr>
              <p:nvPr/>
            </p:nvSpPr>
            <p:spPr bwMode="auto">
              <a:xfrm>
                <a:off x="3932" y="2232"/>
                <a:ext cx="115" cy="114"/>
              </a:xfrm>
              <a:custGeom>
                <a:avLst/>
                <a:gdLst>
                  <a:gd name="T0" fmla="*/ 51 w 56"/>
                  <a:gd name="T1" fmla="*/ 24 h 56"/>
                  <a:gd name="T2" fmla="*/ 47 w 56"/>
                  <a:gd name="T3" fmla="*/ 14 h 56"/>
                  <a:gd name="T4" fmla="*/ 50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0 w 56"/>
                  <a:gd name="T55" fmla="*/ 45 h 56"/>
                  <a:gd name="T56" fmla="*/ 47 w 56"/>
                  <a:gd name="T57" fmla="*/ 42 h 56"/>
                  <a:gd name="T58" fmla="*/ 51 w 56"/>
                  <a:gd name="T59" fmla="*/ 32 h 56"/>
                  <a:gd name="T60" fmla="*/ 56 w 56"/>
                  <a:gd name="T61" fmla="*/ 32 h 56"/>
                  <a:gd name="T62" fmla="*/ 56 w 56"/>
                  <a:gd name="T63" fmla="*/ 24 h 56"/>
                  <a:gd name="T64" fmla="*/ 51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1" y="24"/>
                    </a:moveTo>
                    <a:cubicBezTo>
                      <a:pt x="51" y="20"/>
                      <a:pt x="49" y="17"/>
                      <a:pt x="47" y="14"/>
                    </a:cubicBezTo>
                    <a:cubicBezTo>
                      <a:pt x="50" y="11"/>
                      <a:pt x="50" y="11"/>
                      <a:pt x="50" y="11"/>
                    </a:cubicBezTo>
                    <a:cubicBezTo>
                      <a:pt x="45" y="5"/>
                      <a:pt x="45" y="5"/>
                      <a:pt x="45" y="5"/>
                    </a:cubicBezTo>
                    <a:cubicBezTo>
                      <a:pt x="42" y="8"/>
                      <a:pt x="42" y="8"/>
                      <a:pt x="42" y="8"/>
                    </a:cubicBezTo>
                    <a:cubicBezTo>
                      <a:pt x="39" y="6"/>
                      <a:pt x="35"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5" y="51"/>
                      <a:pt x="39" y="50"/>
                      <a:pt x="42" y="48"/>
                    </a:cubicBezTo>
                    <a:cubicBezTo>
                      <a:pt x="45" y="51"/>
                      <a:pt x="45" y="51"/>
                      <a:pt x="45" y="51"/>
                    </a:cubicBezTo>
                    <a:cubicBezTo>
                      <a:pt x="50" y="45"/>
                      <a:pt x="50" y="45"/>
                      <a:pt x="50" y="45"/>
                    </a:cubicBezTo>
                    <a:cubicBezTo>
                      <a:pt x="47" y="42"/>
                      <a:pt x="47" y="42"/>
                      <a:pt x="47" y="42"/>
                    </a:cubicBezTo>
                    <a:cubicBezTo>
                      <a:pt x="49" y="39"/>
                      <a:pt x="51" y="36"/>
                      <a:pt x="51" y="32"/>
                    </a:cubicBezTo>
                    <a:cubicBezTo>
                      <a:pt x="56" y="32"/>
                      <a:pt x="56" y="32"/>
                      <a:pt x="56" y="32"/>
                    </a:cubicBezTo>
                    <a:cubicBezTo>
                      <a:pt x="56" y="24"/>
                      <a:pt x="56" y="24"/>
                      <a:pt x="56" y="24"/>
                    </a:cubicBezTo>
                    <a:lnTo>
                      <a:pt x="51"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8"/>
              <p:cNvSpPr>
                <a:spLocks noEditPoints="1"/>
              </p:cNvSpPr>
              <p:nvPr/>
            </p:nvSpPr>
            <p:spPr bwMode="auto">
              <a:xfrm>
                <a:off x="3850" y="2152"/>
                <a:ext cx="113" cy="110"/>
              </a:xfrm>
              <a:custGeom>
                <a:avLst/>
                <a:gdLst>
                  <a:gd name="T0" fmla="*/ 48 w 55"/>
                  <a:gd name="T1" fmla="*/ 40 h 54"/>
                  <a:gd name="T2" fmla="*/ 52 w 55"/>
                  <a:gd name="T3" fmla="*/ 41 h 54"/>
                  <a:gd name="T4" fmla="*/ 55 w 55"/>
                  <a:gd name="T5" fmla="*/ 34 h 54"/>
                  <a:gd name="T6" fmla="*/ 51 w 55"/>
                  <a:gd name="T7" fmla="*/ 32 h 54"/>
                  <a:gd name="T8" fmla="*/ 51 w 55"/>
                  <a:gd name="T9" fmla="*/ 22 h 54"/>
                  <a:gd name="T10" fmla="*/ 55 w 55"/>
                  <a:gd name="T11" fmla="*/ 20 h 54"/>
                  <a:gd name="T12" fmla="*/ 52 w 55"/>
                  <a:gd name="T13" fmla="*/ 13 h 54"/>
                  <a:gd name="T14" fmla="*/ 48 w 55"/>
                  <a:gd name="T15" fmla="*/ 14 h 54"/>
                  <a:gd name="T16" fmla="*/ 40 w 55"/>
                  <a:gd name="T17" fmla="*/ 7 h 54"/>
                  <a:gd name="T18" fmla="*/ 42 w 55"/>
                  <a:gd name="T19" fmla="*/ 3 h 54"/>
                  <a:gd name="T20" fmla="*/ 35 w 55"/>
                  <a:gd name="T21" fmla="*/ 0 h 54"/>
                  <a:gd name="T22" fmla="*/ 33 w 55"/>
                  <a:gd name="T23" fmla="*/ 4 h 54"/>
                  <a:gd name="T24" fmla="*/ 22 w 55"/>
                  <a:gd name="T25" fmla="*/ 4 h 54"/>
                  <a:gd name="T26" fmla="*/ 21 w 55"/>
                  <a:gd name="T27" fmla="*/ 0 h 54"/>
                  <a:gd name="T28" fmla="*/ 13 w 55"/>
                  <a:gd name="T29" fmla="*/ 3 h 54"/>
                  <a:gd name="T30" fmla="*/ 15 w 55"/>
                  <a:gd name="T31" fmla="*/ 7 h 54"/>
                  <a:gd name="T32" fmla="*/ 7 w 55"/>
                  <a:gd name="T33" fmla="*/ 14 h 54"/>
                  <a:gd name="T34" fmla="*/ 3 w 55"/>
                  <a:gd name="T35" fmla="*/ 13 h 54"/>
                  <a:gd name="T36" fmla="*/ 0 w 55"/>
                  <a:gd name="T37" fmla="*/ 20 h 54"/>
                  <a:gd name="T38" fmla="*/ 4 w 55"/>
                  <a:gd name="T39" fmla="*/ 22 h 54"/>
                  <a:gd name="T40" fmla="*/ 4 w 55"/>
                  <a:gd name="T41" fmla="*/ 32 h 54"/>
                  <a:gd name="T42" fmla="*/ 0 w 55"/>
                  <a:gd name="T43" fmla="*/ 34 h 54"/>
                  <a:gd name="T44" fmla="*/ 3 w 55"/>
                  <a:gd name="T45" fmla="*/ 41 h 54"/>
                  <a:gd name="T46" fmla="*/ 7 w 55"/>
                  <a:gd name="T47" fmla="*/ 40 h 54"/>
                  <a:gd name="T48" fmla="*/ 15 w 55"/>
                  <a:gd name="T49" fmla="*/ 47 h 54"/>
                  <a:gd name="T50" fmla="*/ 13 w 55"/>
                  <a:gd name="T51" fmla="*/ 51 h 54"/>
                  <a:gd name="T52" fmla="*/ 21 w 55"/>
                  <a:gd name="T53" fmla="*/ 54 h 54"/>
                  <a:gd name="T54" fmla="*/ 22 w 55"/>
                  <a:gd name="T55" fmla="*/ 50 h 54"/>
                  <a:gd name="T56" fmla="*/ 33 w 55"/>
                  <a:gd name="T57" fmla="*/ 50 h 54"/>
                  <a:gd name="T58" fmla="*/ 35 w 55"/>
                  <a:gd name="T59" fmla="*/ 54 h 54"/>
                  <a:gd name="T60" fmla="*/ 42 w 55"/>
                  <a:gd name="T61" fmla="*/ 51 h 54"/>
                  <a:gd name="T62" fmla="*/ 40 w 55"/>
                  <a:gd name="T63" fmla="*/ 47 h 54"/>
                  <a:gd name="T64" fmla="*/ 48 w 55"/>
                  <a:gd name="T65" fmla="*/ 40 h 54"/>
                  <a:gd name="T66" fmla="*/ 34 w 55"/>
                  <a:gd name="T67" fmla="*/ 42 h 54"/>
                  <a:gd name="T68" fmla="*/ 13 w 55"/>
                  <a:gd name="T69" fmla="*/ 33 h 54"/>
                  <a:gd name="T70" fmla="*/ 22 w 55"/>
                  <a:gd name="T71" fmla="*/ 12 h 54"/>
                  <a:gd name="T72" fmla="*/ 43 w 55"/>
                  <a:gd name="T73" fmla="*/ 21 h 54"/>
                  <a:gd name="T74" fmla="*/ 34 w 55"/>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 h="54">
                    <a:moveTo>
                      <a:pt x="48" y="40"/>
                    </a:moveTo>
                    <a:cubicBezTo>
                      <a:pt x="52" y="41"/>
                      <a:pt x="52" y="41"/>
                      <a:pt x="52" y="41"/>
                    </a:cubicBezTo>
                    <a:cubicBezTo>
                      <a:pt x="55" y="34"/>
                      <a:pt x="55" y="34"/>
                      <a:pt x="55" y="34"/>
                    </a:cubicBezTo>
                    <a:cubicBezTo>
                      <a:pt x="51" y="32"/>
                      <a:pt x="51" y="32"/>
                      <a:pt x="51" y="32"/>
                    </a:cubicBezTo>
                    <a:cubicBezTo>
                      <a:pt x="52" y="29"/>
                      <a:pt x="52" y="25"/>
                      <a:pt x="51" y="22"/>
                    </a:cubicBezTo>
                    <a:cubicBezTo>
                      <a:pt x="55" y="20"/>
                      <a:pt x="55" y="20"/>
                      <a:pt x="55" y="20"/>
                    </a:cubicBezTo>
                    <a:cubicBezTo>
                      <a:pt x="52" y="13"/>
                      <a:pt x="52" y="13"/>
                      <a:pt x="52" y="13"/>
                    </a:cubicBezTo>
                    <a:cubicBezTo>
                      <a:pt x="48" y="14"/>
                      <a:pt x="48" y="14"/>
                      <a:pt x="48" y="14"/>
                    </a:cubicBezTo>
                    <a:cubicBezTo>
                      <a:pt x="46" y="11"/>
                      <a:pt x="43" y="9"/>
                      <a:pt x="40" y="7"/>
                    </a:cubicBezTo>
                    <a:cubicBezTo>
                      <a:pt x="42" y="3"/>
                      <a:pt x="42" y="3"/>
                      <a:pt x="42" y="3"/>
                    </a:cubicBezTo>
                    <a:cubicBezTo>
                      <a:pt x="35" y="0"/>
                      <a:pt x="35" y="0"/>
                      <a:pt x="35" y="0"/>
                    </a:cubicBezTo>
                    <a:cubicBezTo>
                      <a:pt x="33" y="4"/>
                      <a:pt x="33" y="4"/>
                      <a:pt x="33" y="4"/>
                    </a:cubicBezTo>
                    <a:cubicBezTo>
                      <a:pt x="30" y="3"/>
                      <a:pt x="26" y="3"/>
                      <a:pt x="22" y="4"/>
                    </a:cubicBezTo>
                    <a:cubicBezTo>
                      <a:pt x="21" y="0"/>
                      <a:pt x="21" y="0"/>
                      <a:pt x="21" y="0"/>
                    </a:cubicBezTo>
                    <a:cubicBezTo>
                      <a:pt x="13" y="3"/>
                      <a:pt x="13" y="3"/>
                      <a:pt x="13" y="3"/>
                    </a:cubicBezTo>
                    <a:cubicBezTo>
                      <a:pt x="15" y="7"/>
                      <a:pt x="15" y="7"/>
                      <a:pt x="15" y="7"/>
                    </a:cubicBezTo>
                    <a:cubicBezTo>
                      <a:pt x="12" y="9"/>
                      <a:pt x="9" y="11"/>
                      <a:pt x="7" y="14"/>
                    </a:cubicBezTo>
                    <a:cubicBezTo>
                      <a:pt x="3" y="13"/>
                      <a:pt x="3" y="13"/>
                      <a:pt x="3" y="13"/>
                    </a:cubicBezTo>
                    <a:cubicBezTo>
                      <a:pt x="0" y="20"/>
                      <a:pt x="0" y="20"/>
                      <a:pt x="0" y="20"/>
                    </a:cubicBezTo>
                    <a:cubicBezTo>
                      <a:pt x="4" y="22"/>
                      <a:pt x="4" y="22"/>
                      <a:pt x="4" y="22"/>
                    </a:cubicBezTo>
                    <a:cubicBezTo>
                      <a:pt x="4" y="25"/>
                      <a:pt x="4" y="29"/>
                      <a:pt x="4" y="32"/>
                    </a:cubicBezTo>
                    <a:cubicBezTo>
                      <a:pt x="0" y="34"/>
                      <a:pt x="0" y="34"/>
                      <a:pt x="0" y="34"/>
                    </a:cubicBezTo>
                    <a:cubicBezTo>
                      <a:pt x="3" y="41"/>
                      <a:pt x="3" y="41"/>
                      <a:pt x="3" y="41"/>
                    </a:cubicBezTo>
                    <a:cubicBezTo>
                      <a:pt x="7" y="40"/>
                      <a:pt x="7" y="40"/>
                      <a:pt x="7" y="40"/>
                    </a:cubicBezTo>
                    <a:cubicBezTo>
                      <a:pt x="9" y="43"/>
                      <a:pt x="12" y="45"/>
                      <a:pt x="15" y="47"/>
                    </a:cubicBezTo>
                    <a:cubicBezTo>
                      <a:pt x="13" y="51"/>
                      <a:pt x="13" y="51"/>
                      <a:pt x="13" y="51"/>
                    </a:cubicBezTo>
                    <a:cubicBezTo>
                      <a:pt x="21" y="54"/>
                      <a:pt x="21" y="54"/>
                      <a:pt x="21" y="54"/>
                    </a:cubicBezTo>
                    <a:cubicBezTo>
                      <a:pt x="22" y="50"/>
                      <a:pt x="22" y="50"/>
                      <a:pt x="22" y="50"/>
                    </a:cubicBezTo>
                    <a:cubicBezTo>
                      <a:pt x="26" y="51"/>
                      <a:pt x="29" y="51"/>
                      <a:pt x="33" y="50"/>
                    </a:cubicBezTo>
                    <a:cubicBezTo>
                      <a:pt x="35" y="54"/>
                      <a:pt x="35" y="54"/>
                      <a:pt x="35" y="54"/>
                    </a:cubicBezTo>
                    <a:cubicBezTo>
                      <a:pt x="42" y="51"/>
                      <a:pt x="42" y="51"/>
                      <a:pt x="42" y="51"/>
                    </a:cubicBezTo>
                    <a:cubicBezTo>
                      <a:pt x="40" y="47"/>
                      <a:pt x="40" y="47"/>
                      <a:pt x="40" y="47"/>
                    </a:cubicBezTo>
                    <a:cubicBezTo>
                      <a:pt x="44" y="45"/>
                      <a:pt x="46" y="43"/>
                      <a:pt x="48" y="40"/>
                    </a:cubicBezTo>
                    <a:close/>
                    <a:moveTo>
                      <a:pt x="34" y="42"/>
                    </a:moveTo>
                    <a:cubicBezTo>
                      <a:pt x="26" y="45"/>
                      <a:pt x="16" y="41"/>
                      <a:pt x="13" y="33"/>
                    </a:cubicBezTo>
                    <a:cubicBezTo>
                      <a:pt x="10" y="25"/>
                      <a:pt x="13" y="16"/>
                      <a:pt x="22" y="12"/>
                    </a:cubicBezTo>
                    <a:cubicBezTo>
                      <a:pt x="30" y="9"/>
                      <a:pt x="39" y="13"/>
                      <a:pt x="43" y="21"/>
                    </a:cubicBezTo>
                    <a:cubicBezTo>
                      <a:pt x="46" y="29"/>
                      <a:pt x="42" y="38"/>
                      <a:pt x="3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51" name="Freeform 9"/>
              <p:cNvSpPr>
                <a:spLocks/>
              </p:cNvSpPr>
              <p:nvPr/>
            </p:nvSpPr>
            <p:spPr bwMode="auto">
              <a:xfrm>
                <a:off x="3963" y="2197"/>
                <a:ext cx="6" cy="18"/>
              </a:xfrm>
              <a:custGeom>
                <a:avLst/>
                <a:gdLst>
                  <a:gd name="T0" fmla="*/ 3 w 3"/>
                  <a:gd name="T1" fmla="*/ 9 h 9"/>
                  <a:gd name="T2" fmla="*/ 3 w 3"/>
                  <a:gd name="T3" fmla="*/ 0 h 9"/>
                  <a:gd name="T4" fmla="*/ 0 w 3"/>
                  <a:gd name="T5" fmla="*/ 2 h 9"/>
                  <a:gd name="T6" fmla="*/ 0 w 3"/>
                  <a:gd name="T7" fmla="*/ 9 h 9"/>
                  <a:gd name="T8" fmla="*/ 3 w 3"/>
                  <a:gd name="T9" fmla="*/ 9 h 9"/>
                </a:gdLst>
                <a:ahLst/>
                <a:cxnLst>
                  <a:cxn ang="0">
                    <a:pos x="T0" y="T1"/>
                  </a:cxn>
                  <a:cxn ang="0">
                    <a:pos x="T2" y="T3"/>
                  </a:cxn>
                  <a:cxn ang="0">
                    <a:pos x="T4" y="T5"/>
                  </a:cxn>
                  <a:cxn ang="0">
                    <a:pos x="T6" y="T7"/>
                  </a:cxn>
                  <a:cxn ang="0">
                    <a:pos x="T8" y="T9"/>
                  </a:cxn>
                </a:cxnLst>
                <a:rect l="0" t="0" r="r" b="b"/>
                <a:pathLst>
                  <a:path w="3" h="9">
                    <a:moveTo>
                      <a:pt x="3" y="9"/>
                    </a:moveTo>
                    <a:cubicBezTo>
                      <a:pt x="3" y="6"/>
                      <a:pt x="3" y="3"/>
                      <a:pt x="3" y="0"/>
                    </a:cubicBezTo>
                    <a:cubicBezTo>
                      <a:pt x="0" y="2"/>
                      <a:pt x="0" y="2"/>
                      <a:pt x="0" y="2"/>
                    </a:cubicBezTo>
                    <a:cubicBezTo>
                      <a:pt x="0" y="5"/>
                      <a:pt x="0" y="6"/>
                      <a:pt x="0" y="9"/>
                    </a:cubicBezTo>
                    <a:lnTo>
                      <a:pt x="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52" name="Freeform 10"/>
              <p:cNvSpPr>
                <a:spLocks noEditPoints="1"/>
              </p:cNvSpPr>
              <p:nvPr/>
            </p:nvSpPr>
            <p:spPr bwMode="auto">
              <a:xfrm>
                <a:off x="3783" y="2060"/>
                <a:ext cx="262" cy="262"/>
              </a:xfrm>
              <a:custGeom>
                <a:avLst/>
                <a:gdLst>
                  <a:gd name="T0" fmla="*/ 69 w 128"/>
                  <a:gd name="T1" fmla="*/ 120 h 128"/>
                  <a:gd name="T2" fmla="*/ 69 w 128"/>
                  <a:gd name="T3" fmla="*/ 116 h 128"/>
                  <a:gd name="T4" fmla="*/ 64 w 128"/>
                  <a:gd name="T5" fmla="*/ 120 h 128"/>
                  <a:gd name="T6" fmla="*/ 50 w 128"/>
                  <a:gd name="T7" fmla="*/ 101 h 128"/>
                  <a:gd name="T8" fmla="*/ 43 w 128"/>
                  <a:gd name="T9" fmla="*/ 98 h 128"/>
                  <a:gd name="T10" fmla="*/ 44 w 128"/>
                  <a:gd name="T11" fmla="*/ 94 h 128"/>
                  <a:gd name="T12" fmla="*/ 39 w 128"/>
                  <a:gd name="T13" fmla="*/ 91 h 128"/>
                  <a:gd name="T14" fmla="*/ 49 w 128"/>
                  <a:gd name="T15" fmla="*/ 118 h 128"/>
                  <a:gd name="T16" fmla="*/ 13 w 128"/>
                  <a:gd name="T17" fmla="*/ 88 h 128"/>
                  <a:gd name="T18" fmla="*/ 33 w 128"/>
                  <a:gd name="T19" fmla="*/ 88 h 128"/>
                  <a:gd name="T20" fmla="*/ 30 w 128"/>
                  <a:gd name="T21" fmla="*/ 80 h 128"/>
                  <a:gd name="T22" fmla="*/ 10 w 128"/>
                  <a:gd name="T23" fmla="*/ 80 h 128"/>
                  <a:gd name="T24" fmla="*/ 8 w 128"/>
                  <a:gd name="T25" fmla="*/ 64 h 128"/>
                  <a:gd name="T26" fmla="*/ 10 w 128"/>
                  <a:gd name="T27" fmla="*/ 48 h 128"/>
                  <a:gd name="T28" fmla="*/ 38 w 128"/>
                  <a:gd name="T29" fmla="*/ 48 h 128"/>
                  <a:gd name="T30" fmla="*/ 37 w 128"/>
                  <a:gd name="T31" fmla="*/ 54 h 128"/>
                  <a:gd name="T32" fmla="*/ 40 w 128"/>
                  <a:gd name="T33" fmla="*/ 55 h 128"/>
                  <a:gd name="T34" fmla="*/ 44 w 128"/>
                  <a:gd name="T35" fmla="*/ 50 h 128"/>
                  <a:gd name="T36" fmla="*/ 42 w 128"/>
                  <a:gd name="T37" fmla="*/ 46 h 128"/>
                  <a:gd name="T38" fmla="*/ 56 w 128"/>
                  <a:gd name="T39" fmla="*/ 41 h 128"/>
                  <a:gd name="T40" fmla="*/ 57 w 128"/>
                  <a:gd name="T41" fmla="*/ 45 h 128"/>
                  <a:gd name="T42" fmla="*/ 64 w 128"/>
                  <a:gd name="T43" fmla="*/ 45 h 128"/>
                  <a:gd name="T44" fmla="*/ 66 w 128"/>
                  <a:gd name="T45" fmla="*/ 41 h 128"/>
                  <a:gd name="T46" fmla="*/ 78 w 128"/>
                  <a:gd name="T47" fmla="*/ 46 h 128"/>
                  <a:gd name="T48" fmla="*/ 78 w 128"/>
                  <a:gd name="T49" fmla="*/ 48 h 128"/>
                  <a:gd name="T50" fmla="*/ 82 w 128"/>
                  <a:gd name="T51" fmla="*/ 48 h 128"/>
                  <a:gd name="T52" fmla="*/ 83 w 128"/>
                  <a:gd name="T53" fmla="*/ 55 h 128"/>
                  <a:gd name="T54" fmla="*/ 87 w 128"/>
                  <a:gd name="T55" fmla="*/ 53 h 128"/>
                  <a:gd name="T56" fmla="*/ 91 w 128"/>
                  <a:gd name="T57" fmla="*/ 66 h 128"/>
                  <a:gd name="T58" fmla="*/ 91 w 128"/>
                  <a:gd name="T59" fmla="*/ 64 h 128"/>
                  <a:gd name="T60" fmla="*/ 90 w 128"/>
                  <a:gd name="T61" fmla="*/ 48 h 128"/>
                  <a:gd name="T62" fmla="*/ 118 w 128"/>
                  <a:gd name="T63" fmla="*/ 48 h 128"/>
                  <a:gd name="T64" fmla="*/ 120 w 128"/>
                  <a:gd name="T65" fmla="*/ 64 h 128"/>
                  <a:gd name="T66" fmla="*/ 118 w 128"/>
                  <a:gd name="T67" fmla="*/ 80 h 128"/>
                  <a:gd name="T68" fmla="*/ 91 w 128"/>
                  <a:gd name="T69" fmla="*/ 80 h 128"/>
                  <a:gd name="T70" fmla="*/ 88 w 128"/>
                  <a:gd name="T71" fmla="*/ 88 h 128"/>
                  <a:gd name="T72" fmla="*/ 93 w 128"/>
                  <a:gd name="T73" fmla="*/ 86 h 128"/>
                  <a:gd name="T74" fmla="*/ 94 w 128"/>
                  <a:gd name="T75" fmla="*/ 81 h 128"/>
                  <a:gd name="T76" fmla="*/ 109 w 128"/>
                  <a:gd name="T77" fmla="*/ 81 h 128"/>
                  <a:gd name="T78" fmla="*/ 109 w 128"/>
                  <a:gd name="T79" fmla="*/ 85 h 128"/>
                  <a:gd name="T80" fmla="*/ 115 w 128"/>
                  <a:gd name="T81" fmla="*/ 88 h 128"/>
                  <a:gd name="T82" fmla="*/ 117 w 128"/>
                  <a:gd name="T83" fmla="*/ 84 h 128"/>
                  <a:gd name="T84" fmla="*/ 123 w 128"/>
                  <a:gd name="T85" fmla="*/ 88 h 128"/>
                  <a:gd name="T86" fmla="*/ 128 w 128"/>
                  <a:gd name="T87" fmla="*/ 64 h 128"/>
                  <a:gd name="T88" fmla="*/ 64 w 128"/>
                  <a:gd name="T89" fmla="*/ 0 h 128"/>
                  <a:gd name="T90" fmla="*/ 0 w 128"/>
                  <a:gd name="T91" fmla="*/ 64 h 128"/>
                  <a:gd name="T92" fmla="*/ 64 w 128"/>
                  <a:gd name="T93" fmla="*/ 128 h 128"/>
                  <a:gd name="T94" fmla="*/ 77 w 128"/>
                  <a:gd name="T95" fmla="*/ 127 h 128"/>
                  <a:gd name="T96" fmla="*/ 74 w 128"/>
                  <a:gd name="T97" fmla="*/ 120 h 128"/>
                  <a:gd name="T98" fmla="*/ 69 w 128"/>
                  <a:gd name="T99" fmla="*/ 120 h 128"/>
                  <a:gd name="T100" fmla="*/ 115 w 128"/>
                  <a:gd name="T101" fmla="*/ 40 h 128"/>
                  <a:gd name="T102" fmla="*/ 89 w 128"/>
                  <a:gd name="T103" fmla="*/ 40 h 128"/>
                  <a:gd name="T104" fmla="*/ 79 w 128"/>
                  <a:gd name="T105" fmla="*/ 10 h 128"/>
                  <a:gd name="T106" fmla="*/ 115 w 128"/>
                  <a:gd name="T107" fmla="*/ 40 h 128"/>
                  <a:gd name="T108" fmla="*/ 64 w 128"/>
                  <a:gd name="T109" fmla="*/ 8 h 128"/>
                  <a:gd name="T110" fmla="*/ 81 w 128"/>
                  <a:gd name="T111" fmla="*/ 40 h 128"/>
                  <a:gd name="T112" fmla="*/ 47 w 128"/>
                  <a:gd name="T113" fmla="*/ 40 h 128"/>
                  <a:gd name="T114" fmla="*/ 64 w 128"/>
                  <a:gd name="T115" fmla="*/ 8 h 128"/>
                  <a:gd name="T116" fmla="*/ 49 w 128"/>
                  <a:gd name="T117" fmla="*/ 10 h 128"/>
                  <a:gd name="T118" fmla="*/ 39 w 128"/>
                  <a:gd name="T119" fmla="*/ 40 h 128"/>
                  <a:gd name="T120" fmla="*/ 13 w 128"/>
                  <a:gd name="T121" fmla="*/ 40 h 128"/>
                  <a:gd name="T122" fmla="*/ 49 w 128"/>
                  <a:gd name="T123" fmla="*/ 1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 h="128">
                    <a:moveTo>
                      <a:pt x="69" y="120"/>
                    </a:moveTo>
                    <a:cubicBezTo>
                      <a:pt x="69" y="116"/>
                      <a:pt x="69" y="116"/>
                      <a:pt x="69" y="116"/>
                    </a:cubicBezTo>
                    <a:cubicBezTo>
                      <a:pt x="69" y="118"/>
                      <a:pt x="67" y="120"/>
                      <a:pt x="64" y="120"/>
                    </a:cubicBezTo>
                    <a:cubicBezTo>
                      <a:pt x="59" y="120"/>
                      <a:pt x="54" y="115"/>
                      <a:pt x="50" y="101"/>
                    </a:cubicBezTo>
                    <a:cubicBezTo>
                      <a:pt x="43" y="98"/>
                      <a:pt x="43" y="98"/>
                      <a:pt x="43" y="98"/>
                    </a:cubicBezTo>
                    <a:cubicBezTo>
                      <a:pt x="44" y="94"/>
                      <a:pt x="44" y="94"/>
                      <a:pt x="44" y="94"/>
                    </a:cubicBezTo>
                    <a:cubicBezTo>
                      <a:pt x="39" y="91"/>
                      <a:pt x="39" y="91"/>
                      <a:pt x="39" y="91"/>
                    </a:cubicBezTo>
                    <a:cubicBezTo>
                      <a:pt x="41" y="102"/>
                      <a:pt x="44" y="111"/>
                      <a:pt x="49" y="118"/>
                    </a:cubicBezTo>
                    <a:cubicBezTo>
                      <a:pt x="33" y="114"/>
                      <a:pt x="20" y="102"/>
                      <a:pt x="13" y="88"/>
                    </a:cubicBezTo>
                    <a:cubicBezTo>
                      <a:pt x="33" y="88"/>
                      <a:pt x="33" y="88"/>
                      <a:pt x="33" y="88"/>
                    </a:cubicBezTo>
                    <a:cubicBezTo>
                      <a:pt x="30" y="80"/>
                      <a:pt x="30" y="80"/>
                      <a:pt x="30" y="80"/>
                    </a:cubicBezTo>
                    <a:cubicBezTo>
                      <a:pt x="10" y="80"/>
                      <a:pt x="10" y="80"/>
                      <a:pt x="10" y="80"/>
                    </a:cubicBezTo>
                    <a:cubicBezTo>
                      <a:pt x="9" y="75"/>
                      <a:pt x="8" y="70"/>
                      <a:pt x="8" y="64"/>
                    </a:cubicBezTo>
                    <a:cubicBezTo>
                      <a:pt x="8" y="58"/>
                      <a:pt x="9" y="53"/>
                      <a:pt x="10" y="48"/>
                    </a:cubicBezTo>
                    <a:cubicBezTo>
                      <a:pt x="38" y="48"/>
                      <a:pt x="38" y="48"/>
                      <a:pt x="38" y="48"/>
                    </a:cubicBezTo>
                    <a:cubicBezTo>
                      <a:pt x="37" y="51"/>
                      <a:pt x="37" y="51"/>
                      <a:pt x="37" y="54"/>
                    </a:cubicBezTo>
                    <a:cubicBezTo>
                      <a:pt x="40" y="55"/>
                      <a:pt x="40" y="55"/>
                      <a:pt x="40" y="55"/>
                    </a:cubicBezTo>
                    <a:cubicBezTo>
                      <a:pt x="40" y="54"/>
                      <a:pt x="44" y="50"/>
                      <a:pt x="44" y="50"/>
                    </a:cubicBezTo>
                    <a:cubicBezTo>
                      <a:pt x="42" y="46"/>
                      <a:pt x="42" y="46"/>
                      <a:pt x="42" y="46"/>
                    </a:cubicBezTo>
                    <a:cubicBezTo>
                      <a:pt x="56" y="41"/>
                      <a:pt x="56" y="41"/>
                      <a:pt x="56" y="41"/>
                    </a:cubicBezTo>
                    <a:cubicBezTo>
                      <a:pt x="57" y="45"/>
                      <a:pt x="57" y="45"/>
                      <a:pt x="57" y="45"/>
                    </a:cubicBezTo>
                    <a:cubicBezTo>
                      <a:pt x="57" y="45"/>
                      <a:pt x="62" y="45"/>
                      <a:pt x="64" y="45"/>
                    </a:cubicBezTo>
                    <a:cubicBezTo>
                      <a:pt x="66" y="41"/>
                      <a:pt x="66" y="41"/>
                      <a:pt x="66" y="41"/>
                    </a:cubicBezTo>
                    <a:cubicBezTo>
                      <a:pt x="78" y="46"/>
                      <a:pt x="78" y="46"/>
                      <a:pt x="78" y="46"/>
                    </a:cubicBezTo>
                    <a:cubicBezTo>
                      <a:pt x="78" y="48"/>
                      <a:pt x="78" y="48"/>
                      <a:pt x="78" y="48"/>
                    </a:cubicBezTo>
                    <a:cubicBezTo>
                      <a:pt x="82" y="48"/>
                      <a:pt x="82" y="48"/>
                      <a:pt x="82" y="48"/>
                    </a:cubicBezTo>
                    <a:cubicBezTo>
                      <a:pt x="83" y="51"/>
                      <a:pt x="83" y="51"/>
                      <a:pt x="83" y="55"/>
                    </a:cubicBezTo>
                    <a:cubicBezTo>
                      <a:pt x="87" y="53"/>
                      <a:pt x="87" y="53"/>
                      <a:pt x="87" y="53"/>
                    </a:cubicBezTo>
                    <a:cubicBezTo>
                      <a:pt x="91" y="66"/>
                      <a:pt x="91" y="66"/>
                      <a:pt x="91" y="66"/>
                    </a:cubicBezTo>
                    <a:cubicBezTo>
                      <a:pt x="91" y="66"/>
                      <a:pt x="91" y="65"/>
                      <a:pt x="91" y="64"/>
                    </a:cubicBezTo>
                    <a:cubicBezTo>
                      <a:pt x="91" y="59"/>
                      <a:pt x="91" y="53"/>
                      <a:pt x="90" y="48"/>
                    </a:cubicBezTo>
                    <a:cubicBezTo>
                      <a:pt x="118" y="48"/>
                      <a:pt x="118" y="48"/>
                      <a:pt x="118" y="48"/>
                    </a:cubicBezTo>
                    <a:cubicBezTo>
                      <a:pt x="119" y="53"/>
                      <a:pt x="120" y="58"/>
                      <a:pt x="120" y="64"/>
                    </a:cubicBezTo>
                    <a:cubicBezTo>
                      <a:pt x="120" y="70"/>
                      <a:pt x="119" y="75"/>
                      <a:pt x="118" y="80"/>
                    </a:cubicBezTo>
                    <a:cubicBezTo>
                      <a:pt x="91" y="80"/>
                      <a:pt x="91" y="80"/>
                      <a:pt x="91" y="80"/>
                    </a:cubicBezTo>
                    <a:cubicBezTo>
                      <a:pt x="88" y="88"/>
                      <a:pt x="88" y="88"/>
                      <a:pt x="88" y="88"/>
                    </a:cubicBezTo>
                    <a:cubicBezTo>
                      <a:pt x="88" y="88"/>
                      <a:pt x="89" y="87"/>
                      <a:pt x="93" y="86"/>
                    </a:cubicBezTo>
                    <a:cubicBezTo>
                      <a:pt x="94" y="81"/>
                      <a:pt x="94" y="81"/>
                      <a:pt x="94" y="81"/>
                    </a:cubicBezTo>
                    <a:cubicBezTo>
                      <a:pt x="109" y="81"/>
                      <a:pt x="109" y="81"/>
                      <a:pt x="109" y="81"/>
                    </a:cubicBezTo>
                    <a:cubicBezTo>
                      <a:pt x="109" y="85"/>
                      <a:pt x="109" y="85"/>
                      <a:pt x="109" y="85"/>
                    </a:cubicBezTo>
                    <a:cubicBezTo>
                      <a:pt x="113" y="86"/>
                      <a:pt x="115" y="88"/>
                      <a:pt x="115" y="88"/>
                    </a:cubicBezTo>
                    <a:cubicBezTo>
                      <a:pt x="117" y="84"/>
                      <a:pt x="117" y="84"/>
                      <a:pt x="117" y="84"/>
                    </a:cubicBezTo>
                    <a:cubicBezTo>
                      <a:pt x="123" y="88"/>
                      <a:pt x="123" y="88"/>
                      <a:pt x="123" y="88"/>
                    </a:cubicBezTo>
                    <a:cubicBezTo>
                      <a:pt x="127" y="79"/>
                      <a:pt x="128" y="74"/>
                      <a:pt x="128" y="64"/>
                    </a:cubicBezTo>
                    <a:cubicBezTo>
                      <a:pt x="128" y="29"/>
                      <a:pt x="99" y="0"/>
                      <a:pt x="64" y="0"/>
                    </a:cubicBezTo>
                    <a:cubicBezTo>
                      <a:pt x="29" y="0"/>
                      <a:pt x="0" y="29"/>
                      <a:pt x="0" y="64"/>
                    </a:cubicBezTo>
                    <a:cubicBezTo>
                      <a:pt x="0" y="99"/>
                      <a:pt x="29" y="128"/>
                      <a:pt x="64" y="128"/>
                    </a:cubicBezTo>
                    <a:cubicBezTo>
                      <a:pt x="70" y="128"/>
                      <a:pt x="71" y="128"/>
                      <a:pt x="77" y="127"/>
                    </a:cubicBezTo>
                    <a:cubicBezTo>
                      <a:pt x="75" y="124"/>
                      <a:pt x="74" y="123"/>
                      <a:pt x="74" y="120"/>
                    </a:cubicBezTo>
                    <a:lnTo>
                      <a:pt x="69" y="120"/>
                    </a:lnTo>
                    <a:close/>
                    <a:moveTo>
                      <a:pt x="115" y="40"/>
                    </a:moveTo>
                    <a:cubicBezTo>
                      <a:pt x="89" y="40"/>
                      <a:pt x="89" y="40"/>
                      <a:pt x="89" y="40"/>
                    </a:cubicBezTo>
                    <a:cubicBezTo>
                      <a:pt x="87" y="28"/>
                      <a:pt x="84" y="17"/>
                      <a:pt x="79" y="10"/>
                    </a:cubicBezTo>
                    <a:cubicBezTo>
                      <a:pt x="95" y="14"/>
                      <a:pt x="108" y="26"/>
                      <a:pt x="115" y="40"/>
                    </a:cubicBezTo>
                    <a:close/>
                    <a:moveTo>
                      <a:pt x="64" y="8"/>
                    </a:moveTo>
                    <a:cubicBezTo>
                      <a:pt x="71" y="8"/>
                      <a:pt x="78" y="21"/>
                      <a:pt x="81" y="40"/>
                    </a:cubicBezTo>
                    <a:cubicBezTo>
                      <a:pt x="47" y="40"/>
                      <a:pt x="47" y="40"/>
                      <a:pt x="47" y="40"/>
                    </a:cubicBezTo>
                    <a:cubicBezTo>
                      <a:pt x="50" y="21"/>
                      <a:pt x="57" y="8"/>
                      <a:pt x="64" y="8"/>
                    </a:cubicBezTo>
                    <a:close/>
                    <a:moveTo>
                      <a:pt x="49" y="10"/>
                    </a:moveTo>
                    <a:cubicBezTo>
                      <a:pt x="44" y="17"/>
                      <a:pt x="41" y="28"/>
                      <a:pt x="39" y="40"/>
                    </a:cubicBezTo>
                    <a:cubicBezTo>
                      <a:pt x="13" y="40"/>
                      <a:pt x="13" y="40"/>
                      <a:pt x="13" y="40"/>
                    </a:cubicBezTo>
                    <a:cubicBezTo>
                      <a:pt x="20" y="26"/>
                      <a:pt x="33" y="14"/>
                      <a:pt x="4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pic>
        <p:nvPicPr>
          <p:cNvPr id="2" name="Picture 1"/>
          <p:cNvPicPr>
            <a:picLocks noChangeAspect="1"/>
          </p:cNvPicPr>
          <p:nvPr/>
        </p:nvPicPr>
        <p:blipFill>
          <a:blip r:embed="rId5"/>
          <a:stretch>
            <a:fillRect/>
          </a:stretch>
        </p:blipFill>
        <p:spPr>
          <a:xfrm>
            <a:off x="5165947" y="781999"/>
            <a:ext cx="768389" cy="1314518"/>
          </a:xfrm>
          <a:prstGeom prst="rect">
            <a:avLst/>
          </a:prstGeom>
        </p:spPr>
      </p:pic>
      <p:pic>
        <p:nvPicPr>
          <p:cNvPr id="3" name="Picture 2"/>
          <p:cNvPicPr>
            <a:picLocks noChangeAspect="1"/>
          </p:cNvPicPr>
          <p:nvPr/>
        </p:nvPicPr>
        <p:blipFill>
          <a:blip r:embed="rId6"/>
          <a:stretch>
            <a:fillRect/>
          </a:stretch>
        </p:blipFill>
        <p:spPr>
          <a:xfrm>
            <a:off x="5966765" y="811558"/>
            <a:ext cx="702663" cy="1255184"/>
          </a:xfrm>
          <a:prstGeom prst="rect">
            <a:avLst/>
          </a:prstGeom>
        </p:spPr>
      </p:pic>
    </p:spTree>
    <p:extLst>
      <p:ext uri="{BB962C8B-B14F-4D97-AF65-F5344CB8AC3E}">
        <p14:creationId xmlns:p14="http://schemas.microsoft.com/office/powerpoint/2010/main" val="28801363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txBox="1">
            <a:spLocks/>
          </p:cNvSpPr>
          <p:nvPr/>
        </p:nvSpPr>
        <p:spPr>
          <a:xfrm>
            <a:off x="4816475" y="2231717"/>
            <a:ext cx="8275638" cy="2862322"/>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4400" b="0" i="0" u="none" strike="noStrike" kern="1200" cap="none" spc="0" normalizeH="0" baseline="0" noProof="0" dirty="0">
                <a:ln>
                  <a:noFill/>
                </a:ln>
                <a:solidFill>
                  <a:schemeClr val="tx1"/>
                </a:solidFill>
                <a:effectLst/>
                <a:uLnTx/>
                <a:uFillTx/>
                <a:latin typeface="+mj-lt"/>
                <a:ea typeface="+mn-ea"/>
                <a:cs typeface="+mn-cs"/>
              </a:rPr>
              <a:t>Face APIs</a:t>
            </a:r>
            <a:br>
              <a:rPr kumimoji="0" lang="en-US" sz="4000" b="0" i="0" u="none" strike="noStrike" kern="0" cap="none" spc="0" normalizeH="0" baseline="0" noProof="0" dirty="0">
                <a:ln>
                  <a:noFill/>
                </a:ln>
                <a:solidFill>
                  <a:schemeClr val="tx1"/>
                </a:solidFill>
                <a:effectLst/>
                <a:uLnTx/>
                <a:uFillTx/>
                <a:latin typeface="+mj-lt"/>
                <a:ea typeface="+mn-ea"/>
                <a:cs typeface="+mn-cs"/>
              </a:rPr>
            </a:br>
            <a:r>
              <a:rPr kumimoji="0" lang="en-US" sz="3200" b="0" i="0" u="none" strike="noStrike" kern="1200" cap="none" spc="0" normalizeH="0" baseline="0" noProof="0" dirty="0">
                <a:ln>
                  <a:noFill/>
                </a:ln>
                <a:solidFill>
                  <a:schemeClr val="tx1"/>
                </a:solidFill>
                <a:effectLst/>
                <a:uLnTx/>
                <a:uFillTx/>
                <a:latin typeface="Segoe UI"/>
                <a:ea typeface="+mn-ea"/>
                <a:cs typeface="+mn-cs"/>
              </a:rPr>
              <a:t>Detection</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solidFill>
                  <a:schemeClr val="tx1"/>
                </a:solidFill>
                <a:effectLst/>
                <a:uLnTx/>
                <a:uFillTx/>
                <a:latin typeface="Segoe UI"/>
                <a:ea typeface="+mn-ea"/>
                <a:cs typeface="+mn-cs"/>
              </a:rPr>
              <a:t>Verification</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solidFill>
                  <a:schemeClr val="tx1"/>
                </a:solidFill>
                <a:effectLst/>
                <a:uLnTx/>
                <a:uFillTx/>
                <a:latin typeface="Segoe UI"/>
                <a:ea typeface="+mn-ea"/>
                <a:cs typeface="+mn-cs"/>
              </a:rPr>
              <a:t>Grouping</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solidFill>
                  <a:schemeClr val="tx1"/>
                </a:solidFill>
                <a:effectLst/>
                <a:uLnTx/>
                <a:uFillTx/>
                <a:latin typeface="Segoe UI"/>
                <a:ea typeface="+mn-ea"/>
                <a:cs typeface="+mn-cs"/>
              </a:rPr>
              <a:t>Identification</a:t>
            </a:r>
          </a:p>
        </p:txBody>
      </p:sp>
      <p:sp>
        <p:nvSpPr>
          <p:cNvPr id="12" name="Parallelogram 11"/>
          <p:cNvSpPr/>
          <p:nvPr/>
        </p:nvSpPr>
        <p:spPr bwMode="auto">
          <a:xfrm>
            <a:off x="2260420" y="1916112"/>
            <a:ext cx="2484374" cy="3124200"/>
          </a:xfrm>
          <a:prstGeom prst="parallelogram">
            <a:avLst>
              <a:gd name="adj" fmla="val 55592"/>
            </a:avLst>
          </a:prstGeom>
          <a:solidFill>
            <a:srgbClr val="D7D7D7"/>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ndParaRPr>
          </a:p>
        </p:txBody>
      </p:sp>
      <p:grpSp>
        <p:nvGrpSpPr>
          <p:cNvPr id="2" name="Group 1"/>
          <p:cNvGrpSpPr/>
          <p:nvPr/>
        </p:nvGrpSpPr>
        <p:grpSpPr>
          <a:xfrm>
            <a:off x="-17463" y="1916112"/>
            <a:ext cx="3664152" cy="3124200"/>
            <a:chOff x="-17463" y="1916112"/>
            <a:chExt cx="3664152" cy="3124200"/>
          </a:xfrm>
        </p:grpSpPr>
        <p:sp>
          <p:nvSpPr>
            <p:cNvPr id="14" name="Flowchart: Process 8"/>
            <p:cNvSpPr/>
            <p:nvPr/>
          </p:nvSpPr>
          <p:spPr bwMode="auto">
            <a:xfrm flipH="1" flipV="1">
              <a:off x="-17463" y="191611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1" name="Picture 10"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458" y="2535072"/>
              <a:ext cx="1861579" cy="1876590"/>
            </a:xfrm>
            <a:prstGeom prst="rect">
              <a:avLst/>
            </a:prstGeom>
          </p:spPr>
        </p:pic>
      </p:grpSp>
    </p:spTree>
    <p:extLst>
      <p:ext uri="{BB962C8B-B14F-4D97-AF65-F5344CB8AC3E}">
        <p14:creationId xmlns:p14="http://schemas.microsoft.com/office/powerpoint/2010/main" val="30644909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42" presetClass="path" presetSubtype="0" decel="100000" fill="hold" grpId="1" nodeType="withEffect">
                                  <p:stCondLst>
                                    <p:cond delay="250"/>
                                  </p:stCondLst>
                                  <p:childTnLst>
                                    <p:animMotion origin="layout" path="M -0.01864 0.00023 L 1.27138E-6 -4.17612E-6 " pathEditMode="relative" rAng="0" ptsTypes="AA">
                                      <p:cBhvr>
                                        <p:cTn id="17" dur="500" fill="hold"/>
                                        <p:tgtEl>
                                          <p:spTgt spid="7"/>
                                        </p:tgtEl>
                                        <p:attrNameLst>
                                          <p:attrName>ppt_x</p:attrName>
                                          <p:attrName>ppt_y</p:attrName>
                                        </p:attrNameLst>
                                      </p:cBhvr>
                                      <p:rCtr x="932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FFFFFF"/>
                </a:solidFill>
                <a:effectLst/>
                <a:uLnTx/>
                <a:uFillTx/>
                <a:latin typeface="+mj-lt"/>
                <a:ea typeface="+mn-ea"/>
                <a:cs typeface="Segoe UI" pitchFamily="34" charset="0"/>
              </a:rPr>
              <a:t>Face API – Detection</a:t>
            </a:r>
          </a:p>
        </p:txBody>
      </p:sp>
      <p:grpSp>
        <p:nvGrpSpPr>
          <p:cNvPr id="14" name="Group 13"/>
          <p:cNvGrpSpPr/>
          <p:nvPr/>
        </p:nvGrpSpPr>
        <p:grpSpPr>
          <a:xfrm>
            <a:off x="0" y="1453734"/>
            <a:ext cx="13201460" cy="5289965"/>
            <a:chOff x="0" y="1453734"/>
            <a:chExt cx="13201460" cy="5289965"/>
          </a:xfrm>
        </p:grpSpPr>
        <p:sp>
          <p:nvSpPr>
            <p:cNvPr id="29" name="Rectangle 28"/>
            <p:cNvSpPr/>
            <p:nvPr/>
          </p:nvSpPr>
          <p:spPr bwMode="auto">
            <a:xfrm>
              <a:off x="0" y="1476374"/>
              <a:ext cx="12436475" cy="5267325"/>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endParaRPr>
            </a:p>
          </p:txBody>
        </p:sp>
        <p:sp>
          <p:nvSpPr>
            <p:cNvPr id="54" name="Rectangle 1"/>
            <p:cNvSpPr/>
            <p:nvPr/>
          </p:nvSpPr>
          <p:spPr>
            <a:xfrm>
              <a:off x="9293416" y="1453734"/>
              <a:ext cx="3908044" cy="5262979"/>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Detection Result: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JSON: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    "</a:t>
              </a:r>
              <a:r>
                <a:rPr kumimoji="0" lang="en-US" sz="1200" b="0" i="0" u="none" strike="noStrike" kern="0" cap="none" spc="0" normalizeH="0" baseline="0" noProof="0" dirty="0" err="1">
                  <a:ln>
                    <a:noFill/>
                  </a:ln>
                  <a:solidFill>
                    <a:srgbClr val="404040"/>
                  </a:solidFill>
                  <a:effectLst/>
                  <a:uLnTx/>
                  <a:uFillTx/>
                  <a:latin typeface="Consolas" panose="020B0609020204030204" pitchFamily="49" charset="0"/>
                  <a:cs typeface="Consolas" panose="020B0609020204030204" pitchFamily="49" charset="0"/>
                </a:rPr>
                <a:t>faceRectangle</a:t>
              </a: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      "width": 109,</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      "height": 109,</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      "left": 62,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      "top": 62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    "attributes":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      "age": 31,</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      "gender": "male",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      "</a:t>
              </a:r>
              <a:r>
                <a:rPr kumimoji="0" lang="en-US" sz="1200" b="0" i="0" u="none" strike="noStrike" kern="0" cap="none" spc="0" normalizeH="0" baseline="0" noProof="0" dirty="0" err="1">
                  <a:ln>
                    <a:noFill/>
                  </a:ln>
                  <a:solidFill>
                    <a:srgbClr val="404040"/>
                  </a:solidFill>
                  <a:effectLst/>
                  <a:uLnTx/>
                  <a:uFillTx/>
                  <a:latin typeface="Consolas" panose="020B0609020204030204" pitchFamily="49" charset="0"/>
                  <a:cs typeface="Consolas" panose="020B0609020204030204" pitchFamily="49" charset="0"/>
                </a:rPr>
                <a:t>headPose</a:t>
              </a: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        "roll": "2.9",</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        "yaw": "-1.3",</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        "pitch": "0.0"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    "</a:t>
              </a:r>
              <a:r>
                <a:rPr kumimoji="0" lang="en-US" sz="1200" b="0" i="0" u="none" strike="noStrike" kern="0" cap="none" spc="0" normalizeH="0" baseline="0" noProof="0" dirty="0" err="1">
                  <a:ln>
                    <a:noFill/>
                  </a:ln>
                  <a:solidFill>
                    <a:srgbClr val="404040"/>
                  </a:solidFill>
                  <a:effectLst/>
                  <a:uLnTx/>
                  <a:uFillTx/>
                  <a:latin typeface="Consolas" panose="020B0609020204030204" pitchFamily="49" charset="0"/>
                  <a:cs typeface="Consolas" panose="020B0609020204030204" pitchFamily="49" charset="0"/>
                </a:rPr>
                <a:t>faceLandmarks</a:t>
              </a: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      "</a:t>
              </a:r>
              <a:r>
                <a:rPr kumimoji="0" lang="en-US" sz="1200" b="0" i="0" u="none" strike="noStrike" kern="0" cap="none" spc="0" normalizeH="0" baseline="0" noProof="0" dirty="0" err="1">
                  <a:ln>
                    <a:noFill/>
                  </a:ln>
                  <a:solidFill>
                    <a:srgbClr val="404040"/>
                  </a:solidFill>
                  <a:effectLst/>
                  <a:uLnTx/>
                  <a:uFillTx/>
                  <a:latin typeface="Consolas" panose="020B0609020204030204" pitchFamily="49" charset="0"/>
                  <a:cs typeface="Consolas" panose="020B0609020204030204" pitchFamily="49" charset="0"/>
                </a:rPr>
                <a:t>pupilLeft</a:t>
              </a: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        "x": "93.6",</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        "y": "88.2"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      "</a:t>
              </a:r>
              <a:r>
                <a:rPr kumimoji="0" lang="en-US" sz="1200" b="0" i="0" u="none" strike="noStrike" kern="0" cap="none" spc="0" normalizeH="0" baseline="0" noProof="0" dirty="0" err="1">
                  <a:ln>
                    <a:noFill/>
                  </a:ln>
                  <a:solidFill>
                    <a:srgbClr val="404040"/>
                  </a:solidFill>
                  <a:effectLst/>
                  <a:uLnTx/>
                  <a:uFillTx/>
                  <a:latin typeface="Consolas" panose="020B0609020204030204" pitchFamily="49" charset="0"/>
                  <a:cs typeface="Consolas" panose="020B0609020204030204" pitchFamily="49" charset="0"/>
                </a:rPr>
                <a:t>pupilRight</a:t>
              </a: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        "x": "138.4",</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        "y": "91.7"</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     ...</a:t>
              </a:r>
            </a:p>
          </p:txBody>
        </p:sp>
      </p:grpSp>
      <p:sp>
        <p:nvSpPr>
          <p:cNvPr id="57" name="Chevron 56"/>
          <p:cNvSpPr/>
          <p:nvPr/>
        </p:nvSpPr>
        <p:spPr bwMode="auto">
          <a:xfrm>
            <a:off x="6355557" y="1483404"/>
            <a:ext cx="2743200" cy="5257801"/>
          </a:xfrm>
          <a:prstGeom prst="chevron">
            <a:avLst>
              <a:gd name="adj" fmla="val 42593"/>
            </a:avLst>
          </a:prstGeom>
          <a:solidFill>
            <a:srgbClr val="D7D7D7"/>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ndParaRPr>
          </a:p>
        </p:txBody>
      </p:sp>
      <p:grpSp>
        <p:nvGrpSpPr>
          <p:cNvPr id="18" name="Group 17"/>
          <p:cNvGrpSpPr/>
          <p:nvPr/>
        </p:nvGrpSpPr>
        <p:grpSpPr>
          <a:xfrm>
            <a:off x="0" y="1483403"/>
            <a:ext cx="7955757" cy="5260297"/>
            <a:chOff x="0" y="1483403"/>
            <a:chExt cx="7955757" cy="5260297"/>
          </a:xfrm>
        </p:grpSpPr>
        <p:sp>
          <p:nvSpPr>
            <p:cNvPr id="72" name="Freeform 71"/>
            <p:cNvSpPr/>
            <p:nvPr/>
          </p:nvSpPr>
          <p:spPr bwMode="auto">
            <a:xfrm>
              <a:off x="0" y="1483403"/>
              <a:ext cx="7955757" cy="5260297"/>
            </a:xfrm>
            <a:custGeom>
              <a:avLst/>
              <a:gdLst>
                <a:gd name="connsiteX0" fmla="*/ 0 w 7955757"/>
                <a:gd name="connsiteY0" fmla="*/ 0 h 5260297"/>
                <a:gd name="connsiteX1" fmla="*/ 2103438 w 7955757"/>
                <a:gd name="connsiteY1" fmla="*/ 0 h 5260297"/>
                <a:gd name="connsiteX2" fmla="*/ 2103438 w 7955757"/>
                <a:gd name="connsiteY2" fmla="*/ 1 h 5260297"/>
                <a:gd name="connsiteX3" fmla="*/ 6778641 w 7955757"/>
                <a:gd name="connsiteY3" fmla="*/ 1 h 5260297"/>
                <a:gd name="connsiteX4" fmla="*/ 7955757 w 7955757"/>
                <a:gd name="connsiteY4" fmla="*/ 2628902 h 5260297"/>
                <a:gd name="connsiteX5" fmla="*/ 6778641 w 7955757"/>
                <a:gd name="connsiteY5" fmla="*/ 5257802 h 5260297"/>
                <a:gd name="connsiteX6" fmla="*/ 2103438 w 7955757"/>
                <a:gd name="connsiteY6" fmla="*/ 5257802 h 5260297"/>
                <a:gd name="connsiteX7" fmla="*/ 2103438 w 7955757"/>
                <a:gd name="connsiteY7" fmla="*/ 5260297 h 5260297"/>
                <a:gd name="connsiteX8" fmla="*/ 0 w 7955757"/>
                <a:gd name="connsiteY8" fmla="*/ 5260297 h 5260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5757" h="5260297">
                  <a:moveTo>
                    <a:pt x="0" y="0"/>
                  </a:moveTo>
                  <a:lnTo>
                    <a:pt x="2103438" y="0"/>
                  </a:lnTo>
                  <a:lnTo>
                    <a:pt x="2103438" y="1"/>
                  </a:lnTo>
                  <a:lnTo>
                    <a:pt x="6778641" y="1"/>
                  </a:lnTo>
                  <a:lnTo>
                    <a:pt x="7955757" y="2628902"/>
                  </a:lnTo>
                  <a:lnTo>
                    <a:pt x="6778641" y="5257802"/>
                  </a:lnTo>
                  <a:lnTo>
                    <a:pt x="2103438" y="5257802"/>
                  </a:lnTo>
                  <a:lnTo>
                    <a:pt x="2103438" y="5260297"/>
                  </a:lnTo>
                  <a:lnTo>
                    <a:pt x="0" y="5260297"/>
                  </a:lnTo>
                  <a:close/>
                </a:path>
              </a:pathLst>
            </a:cu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 name="Group 3"/>
            <p:cNvGrpSpPr/>
            <p:nvPr/>
          </p:nvGrpSpPr>
          <p:grpSpPr>
            <a:xfrm>
              <a:off x="684570" y="3230562"/>
              <a:ext cx="1418868" cy="1936758"/>
              <a:chOff x="523159" y="9672904"/>
              <a:chExt cx="1418868" cy="1936758"/>
            </a:xfrm>
          </p:grpSpPr>
          <p:sp>
            <p:nvSpPr>
              <p:cNvPr id="16" name="TextBox 15"/>
              <p:cNvSpPr txBox="1"/>
              <p:nvPr/>
            </p:nvSpPr>
            <p:spPr>
              <a:xfrm>
                <a:off x="871340" y="11086442"/>
                <a:ext cx="722505"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gradFill>
                      <a:gsLst>
                        <a:gs pos="97345">
                          <a:srgbClr val="FFFFFF"/>
                        </a:gs>
                        <a:gs pos="79646">
                          <a:srgbClr val="FFFFFF"/>
                        </a:gs>
                      </a:gsLst>
                      <a:lin ang="5400000" scaled="0"/>
                    </a:gradFill>
                    <a:effectLst/>
                    <a:uLnTx/>
                    <a:uFillTx/>
                  </a:rPr>
                  <a:t>INPUT</a:t>
                </a:r>
                <a:br>
                  <a:rPr kumimoji="0" lang="en-US" altLang="zh-CN" sz="1400" b="0" i="0" u="none" strike="noStrike" kern="0" cap="none" spc="0" normalizeH="0" baseline="0" noProof="0" dirty="0">
                    <a:ln>
                      <a:noFill/>
                    </a:ln>
                    <a:gradFill>
                      <a:gsLst>
                        <a:gs pos="97345">
                          <a:srgbClr val="FFFFFF"/>
                        </a:gs>
                        <a:gs pos="79646">
                          <a:srgbClr val="FFFFFF"/>
                        </a:gs>
                      </a:gsLst>
                      <a:lin ang="5400000" scaled="0"/>
                    </a:gradFill>
                    <a:effectLst/>
                    <a:uLnTx/>
                    <a:uFillTx/>
                  </a:rPr>
                </a:br>
                <a:r>
                  <a:rPr kumimoji="0" lang="en-US" altLang="zh-CN" sz="1400" b="0" i="0" u="none" strike="noStrike" kern="0" cap="none" spc="0" normalizeH="0" baseline="0" noProof="0" dirty="0">
                    <a:ln>
                      <a:noFill/>
                    </a:ln>
                    <a:gradFill>
                      <a:gsLst>
                        <a:gs pos="97345">
                          <a:srgbClr val="FFFFFF"/>
                        </a:gs>
                        <a:gs pos="79646">
                          <a:srgbClr val="FFFFFF"/>
                        </a:gs>
                      </a:gsLst>
                      <a:lin ang="5400000" scaled="0"/>
                    </a:gradFill>
                    <a:effectLst/>
                    <a:uLnTx/>
                    <a:uFillTx/>
                  </a:rPr>
                  <a:t>IMAGE</a:t>
                </a:r>
                <a:endParaRPr kumimoji="0" lang="zh-CN" altLang="en-US" sz="1400" b="0" i="0" u="none" strike="noStrike" kern="0" cap="none" spc="0" normalizeH="0" baseline="0" noProof="0" dirty="0">
                  <a:ln>
                    <a:noFill/>
                  </a:ln>
                  <a:gradFill>
                    <a:gsLst>
                      <a:gs pos="97345">
                        <a:srgbClr val="FFFFFF"/>
                      </a:gs>
                      <a:gs pos="79646">
                        <a:srgbClr val="FFFFFF"/>
                      </a:gs>
                    </a:gsLst>
                    <a:lin ang="5400000" scaled="0"/>
                  </a:gradFill>
                  <a:effectLst/>
                  <a:uLnTx/>
                  <a:uFillTx/>
                </a:endParaRPr>
              </a:p>
            </p:txBody>
          </p:sp>
          <p:grpSp>
            <p:nvGrpSpPr>
              <p:cNvPr id="40" name="Group 39"/>
              <p:cNvGrpSpPr/>
              <p:nvPr/>
            </p:nvGrpSpPr>
            <p:grpSpPr>
              <a:xfrm>
                <a:off x="523159" y="9672904"/>
                <a:ext cx="1418868" cy="1418868"/>
                <a:chOff x="523159" y="2801257"/>
                <a:chExt cx="1418868" cy="1418868"/>
              </a:xfrm>
            </p:grpSpPr>
            <p:pic>
              <p:nvPicPr>
                <p:cNvPr id="6" name="Picture 5"/>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Lst>
                </a:blip>
                <a:srcRect l="3052" r="3052"/>
                <a:stretch/>
              </p:blipFill>
              <p:spPr>
                <a:xfrm>
                  <a:off x="661093" y="2939191"/>
                  <a:ext cx="1143000" cy="1143000"/>
                </a:xfrm>
                <a:prstGeom prst="rect">
                  <a:avLst/>
                </a:prstGeom>
                <a:ln w="25400">
                  <a:solidFill>
                    <a:srgbClr val="FFFFFF"/>
                  </a:solidFill>
                </a:ln>
              </p:spPr>
            </p:pic>
            <p:grpSp>
              <p:nvGrpSpPr>
                <p:cNvPr id="13" name="Group 12"/>
                <p:cNvGrpSpPr/>
                <p:nvPr/>
              </p:nvGrpSpPr>
              <p:grpSpPr>
                <a:xfrm>
                  <a:off x="523159" y="2801257"/>
                  <a:ext cx="1418868" cy="1418868"/>
                  <a:chOff x="-1249363" y="2430462"/>
                  <a:chExt cx="1143000" cy="1143000"/>
                </a:xfrm>
                <a:solidFill>
                  <a:srgbClr val="FFFFFF"/>
                </a:solidFill>
              </p:grpSpPr>
              <p:sp>
                <p:nvSpPr>
                  <p:cNvPr id="11" name="Half Frame 10"/>
                  <p:cNvSpPr/>
                  <p:nvPr/>
                </p:nvSpPr>
                <p:spPr bwMode="auto">
                  <a:xfrm>
                    <a:off x="-1249363" y="24304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5" name="Half Frame 24"/>
                  <p:cNvSpPr/>
                  <p:nvPr/>
                </p:nvSpPr>
                <p:spPr bwMode="auto">
                  <a:xfrm flipH="1">
                    <a:off x="-334963" y="24304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 name="Half Frame 25"/>
                  <p:cNvSpPr/>
                  <p:nvPr/>
                </p:nvSpPr>
                <p:spPr bwMode="auto">
                  <a:xfrm flipV="1">
                    <a:off x="-1249363" y="33448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 name="Half Frame 26"/>
                  <p:cNvSpPr/>
                  <p:nvPr/>
                </p:nvSpPr>
                <p:spPr bwMode="auto">
                  <a:xfrm flipH="1" flipV="1">
                    <a:off x="-334963" y="33448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grpSp>
          <p:nvGrpSpPr>
            <p:cNvPr id="5" name="Group 4"/>
            <p:cNvGrpSpPr/>
            <p:nvPr/>
          </p:nvGrpSpPr>
          <p:grpSpPr>
            <a:xfrm>
              <a:off x="3017838" y="3230562"/>
              <a:ext cx="3585078" cy="1936758"/>
              <a:chOff x="3322638" y="9650819"/>
              <a:chExt cx="3585078" cy="1936758"/>
            </a:xfrm>
          </p:grpSpPr>
          <p:grpSp>
            <p:nvGrpSpPr>
              <p:cNvPr id="15" name="Group 14"/>
              <p:cNvGrpSpPr/>
              <p:nvPr/>
            </p:nvGrpSpPr>
            <p:grpSpPr>
              <a:xfrm>
                <a:off x="4405741" y="9650819"/>
                <a:ext cx="1418868" cy="1418868"/>
                <a:chOff x="5260168" y="2801257"/>
                <a:chExt cx="1418868" cy="1418868"/>
              </a:xfrm>
            </p:grpSpPr>
            <p:pic>
              <p:nvPicPr>
                <p:cNvPr id="9" name="Picture 8"/>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a14:imgEffect>
                        </a14:imgLayer>
                      </a14:imgProps>
                    </a:ext>
                  </a:extLst>
                </a:blip>
                <a:srcRect l="2568" r="2568"/>
                <a:stretch/>
              </p:blipFill>
              <p:spPr>
                <a:xfrm>
                  <a:off x="5398102" y="2939191"/>
                  <a:ext cx="1143000" cy="1143000"/>
                </a:xfrm>
                <a:prstGeom prst="rect">
                  <a:avLst/>
                </a:prstGeom>
                <a:ln w="25400">
                  <a:solidFill>
                    <a:srgbClr val="FFFFFF"/>
                  </a:solidFill>
                </a:ln>
              </p:spPr>
            </p:pic>
            <p:grpSp>
              <p:nvGrpSpPr>
                <p:cNvPr id="33" name="Group 32"/>
                <p:cNvGrpSpPr/>
                <p:nvPr/>
              </p:nvGrpSpPr>
              <p:grpSpPr>
                <a:xfrm>
                  <a:off x="5260168" y="2801257"/>
                  <a:ext cx="1418868" cy="1418868"/>
                  <a:chOff x="-1249363" y="2430462"/>
                  <a:chExt cx="1143000" cy="1143000"/>
                </a:xfrm>
                <a:solidFill>
                  <a:srgbClr val="FFFFFF"/>
                </a:solidFill>
              </p:grpSpPr>
              <p:sp>
                <p:nvSpPr>
                  <p:cNvPr id="34" name="Half Frame 33"/>
                  <p:cNvSpPr/>
                  <p:nvPr/>
                </p:nvSpPr>
                <p:spPr bwMode="auto">
                  <a:xfrm>
                    <a:off x="-1249363" y="24304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5" name="Half Frame 34"/>
                  <p:cNvSpPr/>
                  <p:nvPr/>
                </p:nvSpPr>
                <p:spPr bwMode="auto">
                  <a:xfrm flipH="1">
                    <a:off x="-334963" y="24304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6" name="Half Frame 35"/>
                  <p:cNvSpPr/>
                  <p:nvPr/>
                </p:nvSpPr>
                <p:spPr bwMode="auto">
                  <a:xfrm flipV="1">
                    <a:off x="-1249363" y="33448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7" name="Half Frame 36"/>
                  <p:cNvSpPr/>
                  <p:nvPr/>
                </p:nvSpPr>
                <p:spPr bwMode="auto">
                  <a:xfrm flipH="1" flipV="1">
                    <a:off x="-334963" y="33448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49" name="TextBox 48"/>
              <p:cNvSpPr txBox="1"/>
              <p:nvPr/>
            </p:nvSpPr>
            <p:spPr>
              <a:xfrm>
                <a:off x="3322638" y="11064357"/>
                <a:ext cx="3585078"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gradFill>
                      <a:gsLst>
                        <a:gs pos="97345">
                          <a:srgbClr val="FFFFFF"/>
                        </a:gs>
                        <a:gs pos="79646">
                          <a:srgbClr val="FFFFFF"/>
                        </a:gs>
                      </a:gsLst>
                      <a:lin ang="5400000" scaled="0"/>
                    </a:gradFill>
                    <a:effectLst/>
                    <a:uLnTx/>
                    <a:uFillTx/>
                  </a:rPr>
                  <a:t>FACIAL</a:t>
                </a:r>
                <a:br>
                  <a:rPr kumimoji="0" lang="en-US" altLang="zh-CN" sz="1400" b="0" i="0" u="none" strike="noStrike" kern="0" cap="none" spc="0" normalizeH="0" baseline="0" noProof="0" dirty="0">
                    <a:ln>
                      <a:noFill/>
                    </a:ln>
                    <a:gradFill>
                      <a:gsLst>
                        <a:gs pos="97345">
                          <a:srgbClr val="FFFFFF"/>
                        </a:gs>
                        <a:gs pos="79646">
                          <a:srgbClr val="FFFFFF"/>
                        </a:gs>
                      </a:gsLst>
                      <a:lin ang="5400000" scaled="0"/>
                    </a:gradFill>
                    <a:effectLst/>
                    <a:uLnTx/>
                    <a:uFillTx/>
                  </a:rPr>
                </a:br>
                <a:r>
                  <a:rPr kumimoji="0" lang="en-US" altLang="zh-CN" sz="1400" b="0" i="0" u="none" strike="noStrike" kern="0" cap="none" spc="0" normalizeH="0" baseline="0" noProof="0" dirty="0">
                    <a:ln>
                      <a:noFill/>
                    </a:ln>
                    <a:gradFill>
                      <a:gsLst>
                        <a:gs pos="97345">
                          <a:srgbClr val="FFFFFF"/>
                        </a:gs>
                        <a:gs pos="79646">
                          <a:srgbClr val="FFFFFF"/>
                        </a:gs>
                      </a:gsLst>
                      <a:lin ang="5400000" scaled="0"/>
                    </a:gradFill>
                    <a:effectLst/>
                    <a:uLnTx/>
                    <a:uFillTx/>
                  </a:rPr>
                  <a:t>RECTANGLE + LANDMARKS</a:t>
                </a:r>
              </a:p>
            </p:txBody>
          </p:sp>
        </p:grpSp>
        <p:grpSp>
          <p:nvGrpSpPr>
            <p:cNvPr id="12" name="Group 11"/>
            <p:cNvGrpSpPr/>
            <p:nvPr/>
          </p:nvGrpSpPr>
          <p:grpSpPr>
            <a:xfrm>
              <a:off x="2255836" y="3653531"/>
              <a:ext cx="1676401" cy="623315"/>
              <a:chOff x="2255836" y="3653531"/>
              <a:chExt cx="1676401" cy="623315"/>
            </a:xfrm>
          </p:grpSpPr>
          <p:sp>
            <p:nvSpPr>
              <p:cNvPr id="10" name="Right Arrow 9"/>
              <p:cNvSpPr/>
              <p:nvPr/>
            </p:nvSpPr>
            <p:spPr bwMode="auto">
              <a:xfrm>
                <a:off x="2255836" y="3653531"/>
                <a:ext cx="1676401" cy="623315"/>
              </a:xfrm>
              <a:prstGeom prst="rightArrow">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 name="TextBox 16"/>
              <p:cNvSpPr txBox="1"/>
              <p:nvPr/>
            </p:nvSpPr>
            <p:spPr>
              <a:xfrm>
                <a:off x="2284476" y="3769797"/>
                <a:ext cx="1372940" cy="369332"/>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gradFill>
                      <a:gsLst>
                        <a:gs pos="79646">
                          <a:srgbClr val="FFFFFF"/>
                        </a:gs>
                        <a:gs pos="45000">
                          <a:srgbClr val="FFFFFF"/>
                        </a:gs>
                      </a:gsLst>
                      <a:lin ang="5400000" scaled="0"/>
                    </a:gradFill>
                    <a:effectLst/>
                    <a:uLnTx/>
                    <a:uFillTx/>
                  </a:rPr>
                  <a:t>DETECTION</a:t>
                </a:r>
                <a:endParaRPr kumimoji="0" lang="zh-CN" altLang="en-US" sz="1800" b="0" i="0" u="none" strike="noStrike" kern="0" cap="none" spc="0" normalizeH="0" baseline="0" noProof="0" dirty="0">
                  <a:ln>
                    <a:noFill/>
                  </a:ln>
                  <a:gradFill>
                    <a:gsLst>
                      <a:gs pos="79646">
                        <a:srgbClr val="FFFFFF"/>
                      </a:gs>
                      <a:gs pos="45000">
                        <a:srgbClr val="FFFFFF"/>
                      </a:gs>
                    </a:gsLst>
                    <a:lin ang="5400000" scaled="0"/>
                  </a:gradFill>
                  <a:effectLst/>
                  <a:uLnTx/>
                  <a:uFillTx/>
                </a:endParaRPr>
              </a:p>
            </p:txBody>
          </p:sp>
        </p:grpSp>
        <p:grpSp>
          <p:nvGrpSpPr>
            <p:cNvPr id="73" name="Group 72"/>
            <p:cNvGrpSpPr/>
            <p:nvPr/>
          </p:nvGrpSpPr>
          <p:grpSpPr>
            <a:xfrm>
              <a:off x="5761038" y="3653531"/>
              <a:ext cx="1676401" cy="623315"/>
              <a:chOff x="2255836" y="3653531"/>
              <a:chExt cx="1676401" cy="623315"/>
            </a:xfrm>
          </p:grpSpPr>
          <p:sp>
            <p:nvSpPr>
              <p:cNvPr id="74" name="Right Arrow 73"/>
              <p:cNvSpPr/>
              <p:nvPr/>
            </p:nvSpPr>
            <p:spPr bwMode="auto">
              <a:xfrm>
                <a:off x="2255836" y="3653531"/>
                <a:ext cx="1676401" cy="623315"/>
              </a:xfrm>
              <a:prstGeom prst="rightArrow">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5" name="TextBox 74"/>
              <p:cNvSpPr txBox="1"/>
              <p:nvPr/>
            </p:nvSpPr>
            <p:spPr>
              <a:xfrm>
                <a:off x="2264310" y="3781520"/>
                <a:ext cx="1413272" cy="369332"/>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gradFill>
                      <a:gsLst>
                        <a:gs pos="79646">
                          <a:srgbClr val="FFFFFF"/>
                        </a:gs>
                        <a:gs pos="45000">
                          <a:srgbClr val="FFFFFF"/>
                        </a:gs>
                      </a:gsLst>
                      <a:lin ang="5400000" scaled="0"/>
                    </a:gradFill>
                    <a:effectLst/>
                    <a:uLnTx/>
                    <a:uFillTx/>
                  </a:rPr>
                  <a:t>ATTRIBUTES</a:t>
                </a:r>
              </a:p>
            </p:txBody>
          </p:sp>
        </p:grpSp>
      </p:grpSp>
      <p:grpSp>
        <p:nvGrpSpPr>
          <p:cNvPr id="20" name="Group 19"/>
          <p:cNvGrpSpPr/>
          <p:nvPr/>
        </p:nvGrpSpPr>
        <p:grpSpPr>
          <a:xfrm>
            <a:off x="-355601" y="301625"/>
            <a:ext cx="1849438" cy="917575"/>
            <a:chOff x="-355601" y="301625"/>
            <a:chExt cx="1849438" cy="917575"/>
          </a:xfrm>
        </p:grpSpPr>
        <p:sp>
          <p:nvSpPr>
            <p:cNvPr id="78"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pic>
          <p:nvPicPr>
            <p:cNvPr id="83" name="Picture 82"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spTree>
    <p:extLst>
      <p:ext uri="{BB962C8B-B14F-4D97-AF65-F5344CB8AC3E}">
        <p14:creationId xmlns:p14="http://schemas.microsoft.com/office/powerpoint/2010/main" val="10055506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76"/>
                                        </p:tgtEl>
                                        <p:attrNameLst>
                                          <p:attrName>ppt_x</p:attrName>
                                          <p:attrName>ppt_y</p:attrName>
                                        </p:attrNameLst>
                                      </p:cBhvr>
                                      <p:rCtr x="-76600" y="-2300"/>
                                    </p:animMotion>
                                  </p:childTnLst>
                                </p:cTn>
                              </p:par>
                            </p:childTnLst>
                          </p:cTn>
                        </p:par>
                        <p:par>
                          <p:cTn id="14" fill="hold">
                            <p:stCondLst>
                              <p:cond delay="750"/>
                            </p:stCondLst>
                            <p:childTnLst>
                              <p:par>
                                <p:cTn id="15" presetID="2" presetClass="entr" presetSubtype="8" decel="100000"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0-#ppt_w/2"/>
                                          </p:val>
                                        </p:tav>
                                        <p:tav tm="100000">
                                          <p:val>
                                            <p:strVal val="#ppt_x"/>
                                          </p:val>
                                        </p:tav>
                                      </p:tavLst>
                                    </p:anim>
                                    <p:anim calcmode="lin" valueType="num">
                                      <p:cBhvr additive="base">
                                        <p:cTn id="18" dur="500" fill="hold"/>
                                        <p:tgtEl>
                                          <p:spTgt spid="18"/>
                                        </p:tgtEl>
                                        <p:attrNameLst>
                                          <p:attrName>ppt_y</p:attrName>
                                        </p:attrNameLst>
                                      </p:cBhvr>
                                      <p:tavLst>
                                        <p:tav tm="0">
                                          <p:val>
                                            <p:strVal val="#ppt_y"/>
                                          </p:val>
                                        </p:tav>
                                        <p:tav tm="100000">
                                          <p:val>
                                            <p:strVal val="#ppt_y"/>
                                          </p:val>
                                        </p:tav>
                                      </p:tavLst>
                                    </p:anim>
                                  </p:childTnLst>
                                </p:cTn>
                              </p:par>
                              <p:par>
                                <p:cTn id="19" presetID="2" presetClass="entr" presetSubtype="8" decel="100000" fill="hold" grpId="0" nodeType="withEffect">
                                  <p:stCondLst>
                                    <p:cond delay="250"/>
                                  </p:stCondLst>
                                  <p:childTnLst>
                                    <p:set>
                                      <p:cBhvr>
                                        <p:cTn id="20" dur="1" fill="hold">
                                          <p:stCondLst>
                                            <p:cond delay="0"/>
                                          </p:stCondLst>
                                        </p:cTn>
                                        <p:tgtEl>
                                          <p:spTgt spid="57"/>
                                        </p:tgtEl>
                                        <p:attrNameLst>
                                          <p:attrName>style.visibility</p:attrName>
                                        </p:attrNameLst>
                                      </p:cBhvr>
                                      <p:to>
                                        <p:strVal val="visible"/>
                                      </p:to>
                                    </p:set>
                                    <p:anim calcmode="lin" valueType="num">
                                      <p:cBhvr additive="base">
                                        <p:cTn id="21" dur="500" fill="hold"/>
                                        <p:tgtEl>
                                          <p:spTgt spid="57"/>
                                        </p:tgtEl>
                                        <p:attrNameLst>
                                          <p:attrName>ppt_x</p:attrName>
                                        </p:attrNameLst>
                                      </p:cBhvr>
                                      <p:tavLst>
                                        <p:tav tm="0">
                                          <p:val>
                                            <p:strVal val="0-#ppt_w/2"/>
                                          </p:val>
                                        </p:tav>
                                        <p:tav tm="100000">
                                          <p:val>
                                            <p:strVal val="#ppt_x"/>
                                          </p:val>
                                        </p:tav>
                                      </p:tavLst>
                                    </p:anim>
                                    <p:anim calcmode="lin" valueType="num">
                                      <p:cBhvr additive="base">
                                        <p:cTn id="22" dur="500" fill="hold"/>
                                        <p:tgtEl>
                                          <p:spTgt spid="57"/>
                                        </p:tgtEl>
                                        <p:attrNameLst>
                                          <p:attrName>ppt_y</p:attrName>
                                        </p:attrNameLst>
                                      </p:cBhvr>
                                      <p:tavLst>
                                        <p:tav tm="0">
                                          <p:val>
                                            <p:strVal val="#ppt_y"/>
                                          </p:val>
                                        </p:tav>
                                        <p:tav tm="100000">
                                          <p:val>
                                            <p:strVal val="#ppt_y"/>
                                          </p:val>
                                        </p:tav>
                                      </p:tavLst>
                                    </p:anim>
                                  </p:childTnLst>
                                </p:cTn>
                              </p:par>
                              <p:par>
                                <p:cTn id="23" presetID="2" presetClass="entr" presetSubtype="2" decel="100000" fill="hold" nodeType="withEffect">
                                  <p:stCondLst>
                                    <p:cond delay="25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1+#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6" grpId="1"/>
      <p:bldP spid="5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1476374"/>
            <a:ext cx="12436475" cy="5267325"/>
            <a:chOff x="0" y="1476374"/>
            <a:chExt cx="12436475" cy="5267325"/>
          </a:xfrm>
        </p:grpSpPr>
        <p:sp>
          <p:nvSpPr>
            <p:cNvPr id="17" name="Rectangle 16"/>
            <p:cNvSpPr/>
            <p:nvPr/>
          </p:nvSpPr>
          <p:spPr bwMode="auto">
            <a:xfrm>
              <a:off x="0" y="1476374"/>
              <a:ext cx="12436475" cy="5267325"/>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endParaRPr>
            </a:p>
          </p:txBody>
        </p:sp>
        <p:sp>
          <p:nvSpPr>
            <p:cNvPr id="13" name="Rectangle 12"/>
            <p:cNvSpPr/>
            <p:nvPr/>
          </p:nvSpPr>
          <p:spPr>
            <a:xfrm>
              <a:off x="8819922" y="3076349"/>
              <a:ext cx="3429001" cy="212365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Verification Result: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JSON: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a:t>
              </a:r>
            </a:p>
            <a:p>
              <a:pPr marL="0" marR="0" lvl="1"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a:t>
              </a:r>
            </a:p>
            <a:p>
              <a:pPr marL="0" marR="0" lvl="2" indent="-9171"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a:t>
              </a:r>
              <a:r>
                <a:rPr kumimoji="0" lang="en-US" sz="1600" b="0" i="0" u="none" strike="noStrike" kern="0" cap="none" spc="0" normalizeH="0" baseline="0" noProof="0" dirty="0" err="1">
                  <a:ln>
                    <a:noFill/>
                  </a:ln>
                  <a:solidFill>
                    <a:srgbClr val="404040"/>
                  </a:solidFill>
                  <a:effectLst/>
                  <a:uLnTx/>
                  <a:uFillTx/>
                  <a:latin typeface="Consolas" panose="020B0609020204030204" pitchFamily="49" charset="0"/>
                  <a:cs typeface="Consolas" panose="020B0609020204030204" pitchFamily="49" charset="0"/>
                </a:rPr>
                <a:t>isIdentical</a:t>
              </a:r>
              <a:r>
                <a:rPr kumimoji="0" lang="en-US" sz="16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":false,</a:t>
              </a:r>
            </a:p>
            <a:p>
              <a:pPr marL="0" marR="0" lvl="2" indent="-9171"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"confidence":0.01 </a:t>
              </a:r>
            </a:p>
            <a:p>
              <a:pPr marL="0" marR="0" lvl="1" indent="-9171"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a:t>
              </a:r>
            </a:p>
            <a:p>
              <a:pPr marL="0" marR="0" lvl="0" indent="-9171"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a:t>
              </a:r>
            </a:p>
          </p:txBody>
        </p:sp>
      </p:grpSp>
      <p:sp>
        <p:nvSpPr>
          <p:cNvPr id="10"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Face API – Verification</a:t>
            </a:r>
          </a:p>
        </p:txBody>
      </p:sp>
      <p:grpSp>
        <p:nvGrpSpPr>
          <p:cNvPr id="11" name="Group 10"/>
          <p:cNvGrpSpPr/>
          <p:nvPr/>
        </p:nvGrpSpPr>
        <p:grpSpPr>
          <a:xfrm>
            <a:off x="-355601" y="301625"/>
            <a:ext cx="1849438" cy="917575"/>
            <a:chOff x="-355601" y="301625"/>
            <a:chExt cx="1849438" cy="917575"/>
          </a:xfrm>
        </p:grpSpPr>
        <p:sp>
          <p:nvSpPr>
            <p:cNvPr id="14"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pic>
          <p:nvPicPr>
            <p:cNvPr id="15" name="Picture 1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sp>
        <p:nvSpPr>
          <p:cNvPr id="19" name="Chevron 18"/>
          <p:cNvSpPr/>
          <p:nvPr/>
        </p:nvSpPr>
        <p:spPr bwMode="auto">
          <a:xfrm>
            <a:off x="5989637" y="1483404"/>
            <a:ext cx="2743200" cy="5257801"/>
          </a:xfrm>
          <a:prstGeom prst="chevron">
            <a:avLst>
              <a:gd name="adj" fmla="val 42593"/>
            </a:avLst>
          </a:prstGeom>
          <a:solidFill>
            <a:srgbClr val="D7D7D7"/>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ndParaRPr>
          </a:p>
        </p:txBody>
      </p:sp>
      <p:grpSp>
        <p:nvGrpSpPr>
          <p:cNvPr id="7" name="Group 6"/>
          <p:cNvGrpSpPr/>
          <p:nvPr/>
        </p:nvGrpSpPr>
        <p:grpSpPr>
          <a:xfrm>
            <a:off x="0" y="1483403"/>
            <a:ext cx="7955757" cy="5260297"/>
            <a:chOff x="0" y="1483403"/>
            <a:chExt cx="7955757" cy="5260297"/>
          </a:xfrm>
        </p:grpSpPr>
        <p:sp>
          <p:nvSpPr>
            <p:cNvPr id="21" name="Freeform 20"/>
            <p:cNvSpPr/>
            <p:nvPr/>
          </p:nvSpPr>
          <p:spPr bwMode="auto">
            <a:xfrm>
              <a:off x="0" y="1483403"/>
              <a:ext cx="7955757" cy="5260297"/>
            </a:xfrm>
            <a:custGeom>
              <a:avLst/>
              <a:gdLst>
                <a:gd name="connsiteX0" fmla="*/ 0 w 7955757"/>
                <a:gd name="connsiteY0" fmla="*/ 0 h 5260297"/>
                <a:gd name="connsiteX1" fmla="*/ 2103438 w 7955757"/>
                <a:gd name="connsiteY1" fmla="*/ 0 h 5260297"/>
                <a:gd name="connsiteX2" fmla="*/ 2103438 w 7955757"/>
                <a:gd name="connsiteY2" fmla="*/ 1 h 5260297"/>
                <a:gd name="connsiteX3" fmla="*/ 6778641 w 7955757"/>
                <a:gd name="connsiteY3" fmla="*/ 1 h 5260297"/>
                <a:gd name="connsiteX4" fmla="*/ 7955757 w 7955757"/>
                <a:gd name="connsiteY4" fmla="*/ 2628902 h 5260297"/>
                <a:gd name="connsiteX5" fmla="*/ 6778641 w 7955757"/>
                <a:gd name="connsiteY5" fmla="*/ 5257802 h 5260297"/>
                <a:gd name="connsiteX6" fmla="*/ 2103438 w 7955757"/>
                <a:gd name="connsiteY6" fmla="*/ 5257802 h 5260297"/>
                <a:gd name="connsiteX7" fmla="*/ 2103438 w 7955757"/>
                <a:gd name="connsiteY7" fmla="*/ 5260297 h 5260297"/>
                <a:gd name="connsiteX8" fmla="*/ 0 w 7955757"/>
                <a:gd name="connsiteY8" fmla="*/ 5260297 h 5260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5757" h="5260297">
                  <a:moveTo>
                    <a:pt x="0" y="0"/>
                  </a:moveTo>
                  <a:lnTo>
                    <a:pt x="2103438" y="0"/>
                  </a:lnTo>
                  <a:lnTo>
                    <a:pt x="2103438" y="1"/>
                  </a:lnTo>
                  <a:lnTo>
                    <a:pt x="6778641" y="1"/>
                  </a:lnTo>
                  <a:lnTo>
                    <a:pt x="7955757" y="2628902"/>
                  </a:lnTo>
                  <a:lnTo>
                    <a:pt x="6778641" y="5257802"/>
                  </a:lnTo>
                  <a:lnTo>
                    <a:pt x="2103438" y="5257802"/>
                  </a:lnTo>
                  <a:lnTo>
                    <a:pt x="2103438" y="5260297"/>
                  </a:lnTo>
                  <a:lnTo>
                    <a:pt x="0" y="5260297"/>
                  </a:lnTo>
                  <a:close/>
                </a:path>
              </a:pathLst>
            </a:cu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Rectangle 1"/>
            <p:cNvSpPr/>
            <p:nvPr/>
          </p:nvSpPr>
          <p:spPr>
            <a:xfrm>
              <a:off x="401638" y="2209066"/>
              <a:ext cx="5181600" cy="8309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79646">
                        <a:srgbClr val="FFFFFF"/>
                      </a:gs>
                      <a:gs pos="45000">
                        <a:srgbClr val="FFFFFF"/>
                      </a:gs>
                    </a:gsLst>
                    <a:lin ang="5400000" scaled="0"/>
                  </a:gradFill>
                  <a:effectLst/>
                  <a:uLnTx/>
                  <a:uFillTx/>
                </a:rPr>
                <a:t>Given two faces, determine whether they are the same person</a:t>
              </a:r>
            </a:p>
          </p:txBody>
        </p:sp>
        <p:pic>
          <p:nvPicPr>
            <p:cNvPr id="8" name="Picture 7"/>
            <p:cNvPicPr>
              <a:picLocks noChangeAspect="1"/>
            </p:cNvPicPr>
            <p:nvPr/>
          </p:nvPicPr>
          <p:blipFill rotWithShape="1">
            <a:blip r:embed="rId4"/>
            <a:srcRect l="11316" r="11316"/>
            <a:stretch/>
          </p:blipFill>
          <p:spPr>
            <a:xfrm>
              <a:off x="594891" y="3536122"/>
              <a:ext cx="2048535" cy="2048535"/>
            </a:xfrm>
            <a:prstGeom prst="rect">
              <a:avLst/>
            </a:prstGeom>
            <a:ln w="25400">
              <a:solidFill>
                <a:srgbClr val="FFFFFF"/>
              </a:solidFill>
            </a:ln>
          </p:spPr>
        </p:pic>
        <p:pic>
          <p:nvPicPr>
            <p:cNvPr id="9" name="Picture 8"/>
            <p:cNvPicPr>
              <a:picLocks noChangeAspect="1"/>
            </p:cNvPicPr>
            <p:nvPr/>
          </p:nvPicPr>
          <p:blipFill rotWithShape="1">
            <a:blip r:embed="rId5"/>
            <a:srcRect l="11442" r="11442"/>
            <a:stretch/>
          </p:blipFill>
          <p:spPr>
            <a:xfrm>
              <a:off x="4538395" y="3544832"/>
              <a:ext cx="2031115" cy="2031115"/>
            </a:xfrm>
            <a:prstGeom prst="rect">
              <a:avLst/>
            </a:prstGeom>
            <a:ln w="25400">
              <a:solidFill>
                <a:srgbClr val="FFFFFF"/>
              </a:solidFill>
            </a:ln>
          </p:spPr>
        </p:pic>
        <p:sp>
          <p:nvSpPr>
            <p:cNvPr id="12" name="Left-Right Arrow 11"/>
            <p:cNvSpPr/>
            <p:nvPr/>
          </p:nvSpPr>
          <p:spPr bwMode="auto">
            <a:xfrm>
              <a:off x="3170237" y="4331789"/>
              <a:ext cx="916593" cy="457200"/>
            </a:xfrm>
            <a:prstGeom prst="leftRightArrow">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6" name="Half Frame 45"/>
            <p:cNvSpPr/>
            <p:nvPr/>
          </p:nvSpPr>
          <p:spPr bwMode="auto">
            <a:xfrm>
              <a:off x="449897" y="3396337"/>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7" name="Half Frame 46"/>
            <p:cNvSpPr/>
            <p:nvPr/>
          </p:nvSpPr>
          <p:spPr bwMode="auto">
            <a:xfrm flipH="1">
              <a:off x="2499677" y="3396337"/>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 name="Half Frame 47"/>
            <p:cNvSpPr/>
            <p:nvPr/>
          </p:nvSpPr>
          <p:spPr bwMode="auto">
            <a:xfrm flipV="1">
              <a:off x="449897" y="5438528"/>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 name="Half Frame 48"/>
            <p:cNvSpPr/>
            <p:nvPr/>
          </p:nvSpPr>
          <p:spPr bwMode="auto">
            <a:xfrm flipH="1" flipV="1">
              <a:off x="2499677" y="5438528"/>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0" name="Half Frame 49"/>
            <p:cNvSpPr/>
            <p:nvPr/>
          </p:nvSpPr>
          <p:spPr bwMode="auto">
            <a:xfrm>
              <a:off x="4389437" y="3396337"/>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1" name="Half Frame 50"/>
            <p:cNvSpPr/>
            <p:nvPr/>
          </p:nvSpPr>
          <p:spPr bwMode="auto">
            <a:xfrm flipH="1">
              <a:off x="6439217" y="3396337"/>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2" name="Half Frame 51"/>
            <p:cNvSpPr/>
            <p:nvPr/>
          </p:nvSpPr>
          <p:spPr bwMode="auto">
            <a:xfrm flipV="1">
              <a:off x="4389437" y="5438528"/>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3" name="Half Frame 52"/>
            <p:cNvSpPr/>
            <p:nvPr/>
          </p:nvSpPr>
          <p:spPr bwMode="auto">
            <a:xfrm flipH="1" flipV="1">
              <a:off x="6439217" y="5438528"/>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Tree>
    <p:extLst>
      <p:ext uri="{BB962C8B-B14F-4D97-AF65-F5344CB8AC3E}">
        <p14:creationId xmlns:p14="http://schemas.microsoft.com/office/powerpoint/2010/main" val="1270881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10"/>
                                        </p:tgtEl>
                                        <p:attrNameLst>
                                          <p:attrName>ppt_x</p:attrName>
                                          <p:attrName>ppt_y</p:attrName>
                                        </p:attrNameLst>
                                      </p:cBhvr>
                                      <p:rCtr x="-76600" y="-2300"/>
                                    </p:animMotion>
                                  </p:childTnLst>
                                </p:cTn>
                              </p:par>
                            </p:childTnLst>
                          </p:cTn>
                        </p:par>
                        <p:par>
                          <p:cTn id="14" fill="hold">
                            <p:stCondLst>
                              <p:cond delay="750"/>
                            </p:stCondLst>
                            <p:childTnLst>
                              <p:par>
                                <p:cTn id="15" presetID="2" presetClass="entr" presetSubtype="8" decel="10000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0-#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par>
                                <p:cTn id="19" presetID="2" presetClass="entr" presetSubtype="8" decel="100000" fill="hold" grpId="0" nodeType="withEffect">
                                  <p:stCondLst>
                                    <p:cond delay="25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0-#ppt_w/2"/>
                                          </p:val>
                                        </p:tav>
                                        <p:tav tm="100000">
                                          <p:val>
                                            <p:strVal val="#ppt_x"/>
                                          </p:val>
                                        </p:tav>
                                      </p:tavLst>
                                    </p:anim>
                                    <p:anim calcmode="lin" valueType="num">
                                      <p:cBhvr additive="base">
                                        <p:cTn id="22" dur="500" fill="hold"/>
                                        <p:tgtEl>
                                          <p:spTgt spid="19"/>
                                        </p:tgtEl>
                                        <p:attrNameLst>
                                          <p:attrName>ppt_y</p:attrName>
                                        </p:attrNameLst>
                                      </p:cBhvr>
                                      <p:tavLst>
                                        <p:tav tm="0">
                                          <p:val>
                                            <p:strVal val="#ppt_y"/>
                                          </p:val>
                                        </p:tav>
                                        <p:tav tm="100000">
                                          <p:val>
                                            <p:strVal val="#ppt_y"/>
                                          </p:val>
                                        </p:tav>
                                      </p:tavLst>
                                    </p:anim>
                                  </p:childTnLst>
                                </p:cTn>
                              </p:par>
                              <p:par>
                                <p:cTn id="23" presetID="2" presetClass="entr" presetSubtype="2" decel="100000" fill="hold" nodeType="withEffect">
                                  <p:stCondLst>
                                    <p:cond delay="25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1+#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Group 82"/>
          <p:cNvGrpSpPr/>
          <p:nvPr/>
        </p:nvGrpSpPr>
        <p:grpSpPr>
          <a:xfrm>
            <a:off x="0" y="1476374"/>
            <a:ext cx="12436475" cy="5275545"/>
            <a:chOff x="0" y="1476374"/>
            <a:chExt cx="12436475" cy="5275545"/>
          </a:xfrm>
        </p:grpSpPr>
        <p:sp>
          <p:nvSpPr>
            <p:cNvPr id="49" name="Rectangle 48"/>
            <p:cNvSpPr/>
            <p:nvPr/>
          </p:nvSpPr>
          <p:spPr bwMode="auto">
            <a:xfrm>
              <a:off x="0" y="1476374"/>
              <a:ext cx="12436475" cy="5267325"/>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endParaRPr>
            </a:p>
          </p:txBody>
        </p:sp>
        <p:sp>
          <p:nvSpPr>
            <p:cNvPr id="8" name="TextBox 7"/>
            <p:cNvSpPr txBox="1"/>
            <p:nvPr/>
          </p:nvSpPr>
          <p:spPr>
            <a:xfrm>
              <a:off x="7693126" y="5920922"/>
              <a:ext cx="4329888" cy="83099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gradFill>
                    <a:gsLst>
                      <a:gs pos="97345">
                        <a:srgbClr val="404040"/>
                      </a:gs>
                      <a:gs pos="79646">
                        <a:srgbClr val="404040"/>
                      </a:gs>
                    </a:gsLst>
                    <a:lin ang="5400000" scaled="0"/>
                  </a:gradFill>
                  <a:effectLst/>
                  <a:uLnTx/>
                  <a:uFillTx/>
                </a:rPr>
                <a:t>CLUSTERED BY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gradFill>
                    <a:gsLst>
                      <a:gs pos="97345">
                        <a:srgbClr val="404040"/>
                      </a:gs>
                      <a:gs pos="79646">
                        <a:srgbClr val="404040"/>
                      </a:gs>
                    </a:gsLst>
                    <a:lin ang="5400000" scaled="0"/>
                  </a:gradFill>
                  <a:effectLst/>
                  <a:uLnTx/>
                  <a:uFillTx/>
                </a:rPr>
                <a:t>DETECTED PEOPLE</a:t>
              </a:r>
            </a:p>
          </p:txBody>
        </p:sp>
        <p:pic>
          <p:nvPicPr>
            <p:cNvPr id="76" name="Picture 75"/>
            <p:cNvPicPr>
              <a:picLocks noChangeAspect="1"/>
            </p:cNvPicPr>
            <p:nvPr/>
          </p:nvPicPr>
          <p:blipFill rotWithShape="1">
            <a:blip r:embed="rId3">
              <a:extLst>
                <a:ext uri="{28A0092B-C50C-407E-A947-70E740481C1C}">
                  <a14:useLocalDpi xmlns:a14="http://schemas.microsoft.com/office/drawing/2010/main" val="0"/>
                </a:ext>
              </a:extLst>
            </a:blip>
            <a:srcRect t="410" b="410"/>
            <a:stretch/>
          </p:blipFill>
          <p:spPr>
            <a:xfrm>
              <a:off x="8047037" y="3966762"/>
              <a:ext cx="939763" cy="1409645"/>
            </a:xfrm>
            <a:prstGeom prst="rect">
              <a:avLst/>
            </a:prstGeom>
            <a:ln w="25400">
              <a:solidFill>
                <a:srgbClr val="FFFFFF"/>
              </a:solidFill>
            </a:ln>
          </p:spPr>
        </p:pic>
        <p:pic>
          <p:nvPicPr>
            <p:cNvPr id="78" name="Picture 77"/>
            <p:cNvPicPr>
              <a:picLocks noChangeAspect="1"/>
            </p:cNvPicPr>
            <p:nvPr/>
          </p:nvPicPr>
          <p:blipFill rotWithShape="1">
            <a:blip r:embed="rId4">
              <a:extLst>
                <a:ext uri="{28A0092B-C50C-407E-A947-70E740481C1C}">
                  <a14:useLocalDpi xmlns:a14="http://schemas.microsoft.com/office/drawing/2010/main" val="0"/>
                </a:ext>
              </a:extLst>
            </a:blip>
            <a:srcRect l="20390" r="20390"/>
            <a:stretch/>
          </p:blipFill>
          <p:spPr>
            <a:xfrm>
              <a:off x="8274205" y="4097813"/>
              <a:ext cx="939763" cy="1409645"/>
            </a:xfrm>
            <a:prstGeom prst="rect">
              <a:avLst/>
            </a:prstGeom>
            <a:ln w="25400">
              <a:solidFill>
                <a:srgbClr val="FFFFFF"/>
              </a:solidFill>
            </a:ln>
          </p:spPr>
        </p:pic>
        <p:pic>
          <p:nvPicPr>
            <p:cNvPr id="70" name="Picture 69"/>
            <p:cNvPicPr>
              <a:picLocks noChangeAspect="1"/>
            </p:cNvPicPr>
            <p:nvPr/>
          </p:nvPicPr>
          <p:blipFill rotWithShape="1">
            <a:blip r:embed="rId5">
              <a:extLst>
                <a:ext uri="{28A0092B-C50C-407E-A947-70E740481C1C}">
                  <a14:useLocalDpi xmlns:a14="http://schemas.microsoft.com/office/drawing/2010/main" val="0"/>
                </a:ext>
              </a:extLst>
            </a:blip>
            <a:srcRect l="8703" r="8703"/>
            <a:stretch/>
          </p:blipFill>
          <p:spPr>
            <a:xfrm>
              <a:off x="8047037" y="1778929"/>
              <a:ext cx="939763" cy="1409644"/>
            </a:xfrm>
            <a:prstGeom prst="rect">
              <a:avLst/>
            </a:prstGeom>
            <a:ln w="25400">
              <a:solidFill>
                <a:srgbClr val="FFFFFF"/>
              </a:solidFill>
            </a:ln>
          </p:spPr>
        </p:pic>
        <p:pic>
          <p:nvPicPr>
            <p:cNvPr id="69" name="Picture 68"/>
            <p:cNvPicPr>
              <a:picLocks noChangeAspect="1"/>
            </p:cNvPicPr>
            <p:nvPr/>
          </p:nvPicPr>
          <p:blipFill rotWithShape="1">
            <a:blip r:embed="rId6">
              <a:extLst>
                <a:ext uri="{28A0092B-C50C-407E-A947-70E740481C1C}">
                  <a14:useLocalDpi xmlns:a14="http://schemas.microsoft.com/office/drawing/2010/main" val="0"/>
                </a:ext>
              </a:extLst>
            </a:blip>
            <a:srcRect l="3299" r="3299"/>
            <a:stretch/>
          </p:blipFill>
          <p:spPr>
            <a:xfrm>
              <a:off x="8274205" y="1934989"/>
              <a:ext cx="939763" cy="1409644"/>
            </a:xfrm>
            <a:prstGeom prst="rect">
              <a:avLst/>
            </a:prstGeom>
            <a:ln w="25400">
              <a:solidFill>
                <a:srgbClr val="FFFFFF"/>
              </a:solidFill>
            </a:ln>
          </p:spPr>
        </p:pic>
        <p:pic>
          <p:nvPicPr>
            <p:cNvPr id="68" name="Picture 67"/>
            <p:cNvPicPr>
              <a:picLocks noChangeAspect="1"/>
            </p:cNvPicPr>
            <p:nvPr/>
          </p:nvPicPr>
          <p:blipFill rotWithShape="1">
            <a:blip r:embed="rId7">
              <a:extLst>
                <a:ext uri="{28A0092B-C50C-407E-A947-70E740481C1C}">
                  <a14:useLocalDpi xmlns:a14="http://schemas.microsoft.com/office/drawing/2010/main" val="0"/>
                </a:ext>
              </a:extLst>
            </a:blip>
            <a:srcRect l="13136" t="479" r="13136" b="-479"/>
            <a:stretch/>
          </p:blipFill>
          <p:spPr>
            <a:xfrm>
              <a:off x="8501371" y="2091049"/>
              <a:ext cx="942877" cy="1414314"/>
            </a:xfrm>
            <a:prstGeom prst="rect">
              <a:avLst/>
            </a:prstGeom>
            <a:ln w="25400">
              <a:solidFill>
                <a:srgbClr val="FFFFFF"/>
              </a:solidFill>
            </a:ln>
          </p:spPr>
        </p:pic>
        <p:pic>
          <p:nvPicPr>
            <p:cNvPr id="74" name="Picture 73"/>
            <p:cNvPicPr>
              <a:picLocks noChangeAspect="1"/>
            </p:cNvPicPr>
            <p:nvPr/>
          </p:nvPicPr>
          <p:blipFill rotWithShape="1">
            <a:blip r:embed="rId8">
              <a:extLst>
                <a:ext uri="{28A0092B-C50C-407E-A947-70E740481C1C}">
                  <a14:useLocalDpi xmlns:a14="http://schemas.microsoft.com/office/drawing/2010/main" val="0"/>
                </a:ext>
              </a:extLst>
            </a:blip>
            <a:srcRect l="5894" r="5894"/>
            <a:stretch/>
          </p:blipFill>
          <p:spPr>
            <a:xfrm>
              <a:off x="9940067" y="1778928"/>
              <a:ext cx="939763" cy="1409645"/>
            </a:xfrm>
            <a:prstGeom prst="rect">
              <a:avLst/>
            </a:prstGeom>
            <a:ln w="25400">
              <a:solidFill>
                <a:srgbClr val="FFFFFF"/>
              </a:solidFill>
            </a:ln>
          </p:spPr>
        </p:pic>
        <p:pic>
          <p:nvPicPr>
            <p:cNvPr id="73" name="Picture 72"/>
            <p:cNvPicPr>
              <a:picLocks noChangeAspect="1"/>
            </p:cNvPicPr>
            <p:nvPr/>
          </p:nvPicPr>
          <p:blipFill rotWithShape="1">
            <a:blip r:embed="rId9">
              <a:extLst>
                <a:ext uri="{28A0092B-C50C-407E-A947-70E740481C1C}">
                  <a14:useLocalDpi xmlns:a14="http://schemas.microsoft.com/office/drawing/2010/main" val="0"/>
                </a:ext>
              </a:extLst>
            </a:blip>
            <a:srcRect l="6000" r="6000"/>
            <a:stretch/>
          </p:blipFill>
          <p:spPr>
            <a:xfrm>
              <a:off x="10182973" y="1937324"/>
              <a:ext cx="939763" cy="1409645"/>
            </a:xfrm>
            <a:prstGeom prst="rect">
              <a:avLst/>
            </a:prstGeom>
            <a:ln w="25400">
              <a:solidFill>
                <a:srgbClr val="FFFFFF"/>
              </a:solidFill>
            </a:ln>
          </p:spPr>
        </p:pic>
        <p:pic>
          <p:nvPicPr>
            <p:cNvPr id="75" name="Picture 74"/>
            <p:cNvPicPr>
              <a:picLocks noChangeAspect="1"/>
            </p:cNvPicPr>
            <p:nvPr/>
          </p:nvPicPr>
          <p:blipFill rotWithShape="1">
            <a:blip r:embed="rId10">
              <a:extLst>
                <a:ext uri="{28A0092B-C50C-407E-A947-70E740481C1C}">
                  <a14:useLocalDpi xmlns:a14="http://schemas.microsoft.com/office/drawing/2010/main" val="0"/>
                </a:ext>
              </a:extLst>
            </a:blip>
            <a:srcRect l="9583" r="9583"/>
            <a:stretch/>
          </p:blipFill>
          <p:spPr>
            <a:xfrm>
              <a:off x="10425880" y="2095718"/>
              <a:ext cx="937446" cy="1409645"/>
            </a:xfrm>
            <a:prstGeom prst="rect">
              <a:avLst/>
            </a:prstGeom>
            <a:ln w="25400">
              <a:solidFill>
                <a:srgbClr val="FFFFFF"/>
              </a:solidFill>
            </a:ln>
          </p:spPr>
        </p:pic>
        <p:pic>
          <p:nvPicPr>
            <p:cNvPr id="77" name="Picture 76"/>
            <p:cNvPicPr>
              <a:picLocks noChangeAspect="1"/>
            </p:cNvPicPr>
            <p:nvPr/>
          </p:nvPicPr>
          <p:blipFill rotWithShape="1">
            <a:blip r:embed="rId11">
              <a:extLst>
                <a:ext uri="{28A0092B-C50C-407E-A947-70E740481C1C}">
                  <a14:useLocalDpi xmlns:a14="http://schemas.microsoft.com/office/drawing/2010/main" val="0"/>
                </a:ext>
              </a:extLst>
            </a:blip>
            <a:srcRect l="8102" r="8102"/>
            <a:stretch/>
          </p:blipFill>
          <p:spPr>
            <a:xfrm>
              <a:off x="8501371" y="4244911"/>
              <a:ext cx="939763" cy="1409645"/>
            </a:xfrm>
            <a:prstGeom prst="rect">
              <a:avLst/>
            </a:prstGeom>
            <a:ln w="25400">
              <a:solidFill>
                <a:srgbClr val="FFFFFF"/>
              </a:solidFill>
            </a:ln>
          </p:spPr>
        </p:pic>
        <p:pic>
          <p:nvPicPr>
            <p:cNvPr id="79" name="Picture 78"/>
            <p:cNvPicPr>
              <a:picLocks noChangeAspect="1"/>
            </p:cNvPicPr>
            <p:nvPr/>
          </p:nvPicPr>
          <p:blipFill rotWithShape="1">
            <a:blip r:embed="rId12">
              <a:extLst>
                <a:ext uri="{28A0092B-C50C-407E-A947-70E740481C1C}">
                  <a14:useLocalDpi xmlns:a14="http://schemas.microsoft.com/office/drawing/2010/main" val="0"/>
                </a:ext>
              </a:extLst>
            </a:blip>
            <a:srcRect l="3086" r="3086"/>
            <a:stretch/>
          </p:blipFill>
          <p:spPr>
            <a:xfrm>
              <a:off x="9940067" y="3966762"/>
              <a:ext cx="939763" cy="1409645"/>
            </a:xfrm>
            <a:prstGeom prst="rect">
              <a:avLst/>
            </a:prstGeom>
            <a:ln w="25400">
              <a:solidFill>
                <a:srgbClr val="FFFFFF"/>
              </a:solidFill>
            </a:ln>
          </p:spPr>
        </p:pic>
        <p:pic>
          <p:nvPicPr>
            <p:cNvPr id="80" name="Picture 79"/>
            <p:cNvPicPr>
              <a:picLocks noChangeAspect="1"/>
            </p:cNvPicPr>
            <p:nvPr/>
          </p:nvPicPr>
          <p:blipFill rotWithShape="1">
            <a:blip r:embed="rId13">
              <a:extLst>
                <a:ext uri="{28A0092B-C50C-407E-A947-70E740481C1C}">
                  <a14:useLocalDpi xmlns:a14="http://schemas.microsoft.com/office/drawing/2010/main" val="0"/>
                </a:ext>
              </a:extLst>
            </a:blip>
            <a:srcRect t="1818" b="1818"/>
            <a:stretch/>
          </p:blipFill>
          <p:spPr>
            <a:xfrm>
              <a:off x="10182973" y="4097813"/>
              <a:ext cx="939763" cy="1409645"/>
            </a:xfrm>
            <a:prstGeom prst="rect">
              <a:avLst/>
            </a:prstGeom>
            <a:ln w="25400">
              <a:solidFill>
                <a:srgbClr val="FFFFFF"/>
              </a:solidFill>
            </a:ln>
          </p:spPr>
        </p:pic>
        <p:pic>
          <p:nvPicPr>
            <p:cNvPr id="81" name="Picture 80"/>
            <p:cNvPicPr>
              <a:picLocks noChangeAspect="1"/>
            </p:cNvPicPr>
            <p:nvPr/>
          </p:nvPicPr>
          <p:blipFill rotWithShape="1">
            <a:blip r:embed="rId14">
              <a:extLst>
                <a:ext uri="{28A0092B-C50C-407E-A947-70E740481C1C}">
                  <a14:useLocalDpi xmlns:a14="http://schemas.microsoft.com/office/drawing/2010/main" val="0"/>
                </a:ext>
              </a:extLst>
            </a:blip>
            <a:srcRect l="5107" r="5107"/>
            <a:stretch/>
          </p:blipFill>
          <p:spPr>
            <a:xfrm>
              <a:off x="10425879" y="4244911"/>
              <a:ext cx="939763" cy="1409645"/>
            </a:xfrm>
            <a:prstGeom prst="rect">
              <a:avLst/>
            </a:prstGeom>
            <a:ln w="25400">
              <a:solidFill>
                <a:srgbClr val="FFFFFF"/>
              </a:solidFill>
            </a:ln>
          </p:spPr>
        </p:pic>
      </p:grpSp>
      <p:sp>
        <p:nvSpPr>
          <p:cNvPr id="51" name="Chevron 50"/>
          <p:cNvSpPr/>
          <p:nvPr/>
        </p:nvSpPr>
        <p:spPr bwMode="auto">
          <a:xfrm>
            <a:off x="4541837" y="1483404"/>
            <a:ext cx="2743200" cy="5257801"/>
          </a:xfrm>
          <a:prstGeom prst="chevron">
            <a:avLst>
              <a:gd name="adj" fmla="val 42593"/>
            </a:avLst>
          </a:prstGeom>
          <a:solidFill>
            <a:srgbClr val="D7D7D7"/>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ndParaRPr>
          </a:p>
        </p:txBody>
      </p:sp>
      <p:sp>
        <p:nvSpPr>
          <p:cNvPr id="85"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Face API – Grouping</a:t>
            </a:r>
          </a:p>
        </p:txBody>
      </p:sp>
      <p:grpSp>
        <p:nvGrpSpPr>
          <p:cNvPr id="86" name="Group 85"/>
          <p:cNvGrpSpPr/>
          <p:nvPr/>
        </p:nvGrpSpPr>
        <p:grpSpPr>
          <a:xfrm>
            <a:off x="-355601" y="301625"/>
            <a:ext cx="1849438" cy="917575"/>
            <a:chOff x="-355601" y="301625"/>
            <a:chExt cx="1849438" cy="917575"/>
          </a:xfrm>
        </p:grpSpPr>
        <p:sp>
          <p:nvSpPr>
            <p:cNvPr id="87"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pic>
          <p:nvPicPr>
            <p:cNvPr id="88" name="Picture 87" descr="Screen Clippi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grpSp>
        <p:nvGrpSpPr>
          <p:cNvPr id="108" name="Group 107"/>
          <p:cNvGrpSpPr/>
          <p:nvPr/>
        </p:nvGrpSpPr>
        <p:grpSpPr>
          <a:xfrm>
            <a:off x="-1" y="1483404"/>
            <a:ext cx="6218238" cy="5257801"/>
            <a:chOff x="-1" y="1483404"/>
            <a:chExt cx="6218238" cy="5257801"/>
          </a:xfrm>
        </p:grpSpPr>
        <p:grpSp>
          <p:nvGrpSpPr>
            <p:cNvPr id="84" name="Group 83"/>
            <p:cNvGrpSpPr/>
            <p:nvPr/>
          </p:nvGrpSpPr>
          <p:grpSpPr>
            <a:xfrm>
              <a:off x="-1" y="1483404"/>
              <a:ext cx="6218238" cy="5257801"/>
              <a:chOff x="-1" y="1483404"/>
              <a:chExt cx="6218238" cy="5257801"/>
            </a:xfrm>
          </p:grpSpPr>
          <p:sp>
            <p:nvSpPr>
              <p:cNvPr id="55" name="Pentagon 54"/>
              <p:cNvSpPr/>
              <p:nvPr/>
            </p:nvSpPr>
            <p:spPr bwMode="auto">
              <a:xfrm>
                <a:off x="-1" y="1483404"/>
                <a:ext cx="6218238" cy="5257801"/>
              </a:xfrm>
              <a:prstGeom prst="homePlate">
                <a:avLst>
                  <a:gd name="adj" fmla="val 22388"/>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0237" y="3192462"/>
                <a:ext cx="587740" cy="888897"/>
              </a:xfrm>
              <a:prstGeom prst="rect">
                <a:avLst/>
              </a:prstGeom>
            </p:spPr>
          </p:pic>
          <p:pic>
            <p:nvPicPr>
              <p:cNvPr id="5" name="Pictur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2886" y="3884663"/>
                <a:ext cx="554471" cy="731902"/>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84547" y="5021262"/>
                <a:ext cx="833291" cy="1102605"/>
              </a:xfrm>
              <a:prstGeom prst="rect">
                <a:avLst/>
              </a:prstGeom>
            </p:spPr>
          </p:pic>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72123" y="1714635"/>
                <a:ext cx="1290417" cy="1564631"/>
              </a:xfrm>
              <a:prstGeom prst="rect">
                <a:avLst/>
              </a:prstGeom>
              <a:ln w="25400">
                <a:solidFill>
                  <a:srgbClr val="FFFFFF"/>
                </a:solidFill>
              </a:ln>
            </p:spPr>
          </p:pic>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1837" y="3954154"/>
                <a:ext cx="1029732" cy="914709"/>
              </a:xfrm>
              <a:prstGeom prst="rect">
                <a:avLst/>
              </a:prstGeom>
            </p:spPr>
          </p:pic>
          <p:pic>
            <p:nvPicPr>
              <p:cNvPr id="36" name="Picture 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17421" y="1602547"/>
                <a:ext cx="738405" cy="1039236"/>
              </a:xfrm>
              <a:prstGeom prst="rect">
                <a:avLst/>
              </a:prstGeom>
            </p:spPr>
          </p:pic>
          <p:pic>
            <p:nvPicPr>
              <p:cNvPr id="37" name="Picture 3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33748" y="2347944"/>
                <a:ext cx="712890" cy="1109687"/>
              </a:xfrm>
              <a:prstGeom prst="rect">
                <a:avLst/>
              </a:prstGeom>
            </p:spPr>
          </p:pic>
          <p:pic>
            <p:nvPicPr>
              <p:cNvPr id="46" name="Picture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13037" y="4030662"/>
                <a:ext cx="871312" cy="1220721"/>
              </a:xfrm>
              <a:prstGeom prst="rect">
                <a:avLst/>
              </a:prstGeom>
            </p:spPr>
          </p:pic>
          <p:pic>
            <p:nvPicPr>
              <p:cNvPr id="47" name="Picture 4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2125663"/>
                <a:ext cx="928343" cy="1150131"/>
              </a:xfrm>
              <a:prstGeom prst="rect">
                <a:avLst/>
              </a:prstGeom>
            </p:spPr>
          </p:pic>
          <p:pic>
            <p:nvPicPr>
              <p:cNvPr id="38" name="Picture 3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224189" y="2811462"/>
                <a:ext cx="1267362" cy="1706851"/>
              </a:xfrm>
              <a:prstGeom prst="rect">
                <a:avLst/>
              </a:prstGeom>
              <a:ln w="25400">
                <a:solidFill>
                  <a:srgbClr val="FFFFFF"/>
                </a:solidFill>
              </a:ln>
            </p:spPr>
          </p:pic>
          <p:pic>
            <p:nvPicPr>
              <p:cNvPr id="45" name="Picture 4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200" y="4812044"/>
                <a:ext cx="1493837" cy="1652064"/>
              </a:xfrm>
              <a:prstGeom prst="rect">
                <a:avLst/>
              </a:prstGeom>
              <a:ln w="25400">
                <a:solidFill>
                  <a:srgbClr val="FFFFFF"/>
                </a:solidFill>
              </a:ln>
            </p:spPr>
          </p:pic>
          <p:pic>
            <p:nvPicPr>
              <p:cNvPr id="34" name="Picture 3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63221" y="4564062"/>
                <a:ext cx="1309712" cy="1646237"/>
              </a:xfrm>
              <a:prstGeom prst="rect">
                <a:avLst/>
              </a:prstGeom>
              <a:ln w="25400">
                <a:solidFill>
                  <a:srgbClr val="FFFFFF"/>
                </a:solidFill>
              </a:ln>
            </p:spPr>
          </p:pic>
        </p:grpSp>
        <p:sp>
          <p:nvSpPr>
            <p:cNvPr id="89" name="Half Frame 88"/>
            <p:cNvSpPr/>
            <p:nvPr/>
          </p:nvSpPr>
          <p:spPr bwMode="auto">
            <a:xfrm>
              <a:off x="1092199" y="2675317"/>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0" name="Half Frame 89"/>
            <p:cNvSpPr/>
            <p:nvPr/>
          </p:nvSpPr>
          <p:spPr bwMode="auto">
            <a:xfrm flipH="1">
              <a:off x="2341879" y="2684843"/>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1" name="Half Frame 90"/>
            <p:cNvSpPr/>
            <p:nvPr/>
          </p:nvSpPr>
          <p:spPr bwMode="auto">
            <a:xfrm flipV="1">
              <a:off x="1092199" y="4370386"/>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2" name="Half Frame 91"/>
            <p:cNvSpPr/>
            <p:nvPr/>
          </p:nvSpPr>
          <p:spPr bwMode="auto">
            <a:xfrm flipH="1" flipV="1">
              <a:off x="2346642" y="4370386"/>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6" name="Half Frame 95"/>
            <p:cNvSpPr/>
            <p:nvPr/>
          </p:nvSpPr>
          <p:spPr bwMode="auto">
            <a:xfrm>
              <a:off x="2634931" y="1582736"/>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7" name="Half Frame 96"/>
            <p:cNvSpPr/>
            <p:nvPr/>
          </p:nvSpPr>
          <p:spPr bwMode="auto">
            <a:xfrm flipH="1">
              <a:off x="3906837" y="158591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8" name="Half Frame 97"/>
            <p:cNvSpPr/>
            <p:nvPr/>
          </p:nvSpPr>
          <p:spPr bwMode="auto">
            <a:xfrm flipV="1">
              <a:off x="2641281" y="3124588"/>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9" name="Half Frame 98"/>
            <p:cNvSpPr/>
            <p:nvPr/>
          </p:nvSpPr>
          <p:spPr bwMode="auto">
            <a:xfrm flipH="1" flipV="1">
              <a:off x="3914774" y="3124588"/>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0" name="Half Frame 99"/>
            <p:cNvSpPr/>
            <p:nvPr/>
          </p:nvSpPr>
          <p:spPr bwMode="auto">
            <a:xfrm>
              <a:off x="3327471" y="4432299"/>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1" name="Half Frame 100"/>
            <p:cNvSpPr/>
            <p:nvPr/>
          </p:nvSpPr>
          <p:spPr bwMode="auto">
            <a:xfrm flipH="1">
              <a:off x="4620014" y="443706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2" name="Half Frame 101"/>
            <p:cNvSpPr/>
            <p:nvPr/>
          </p:nvSpPr>
          <p:spPr bwMode="auto">
            <a:xfrm flipV="1">
              <a:off x="3329058" y="6061351"/>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3" name="Half Frame 102"/>
            <p:cNvSpPr/>
            <p:nvPr/>
          </p:nvSpPr>
          <p:spPr bwMode="auto">
            <a:xfrm flipH="1" flipV="1">
              <a:off x="4621601" y="6061351"/>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4" name="Half Frame 103"/>
            <p:cNvSpPr/>
            <p:nvPr/>
          </p:nvSpPr>
          <p:spPr bwMode="auto">
            <a:xfrm>
              <a:off x="322262" y="467201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5" name="Half Frame 104"/>
            <p:cNvSpPr/>
            <p:nvPr/>
          </p:nvSpPr>
          <p:spPr bwMode="auto">
            <a:xfrm flipH="1">
              <a:off x="1806964" y="4668837"/>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6" name="Half Frame 105"/>
            <p:cNvSpPr/>
            <p:nvPr/>
          </p:nvSpPr>
          <p:spPr bwMode="auto">
            <a:xfrm flipV="1">
              <a:off x="322262" y="631666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7" name="Half Frame 106"/>
            <p:cNvSpPr/>
            <p:nvPr/>
          </p:nvSpPr>
          <p:spPr bwMode="auto">
            <a:xfrm flipH="1" flipV="1">
              <a:off x="1802201" y="631666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Tree>
    <p:extLst>
      <p:ext uri="{BB962C8B-B14F-4D97-AF65-F5344CB8AC3E}">
        <p14:creationId xmlns:p14="http://schemas.microsoft.com/office/powerpoint/2010/main" val="151591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additive="base">
                                        <p:cTn id="7" dur="500" fill="hold"/>
                                        <p:tgtEl>
                                          <p:spTgt spid="86"/>
                                        </p:tgtEl>
                                        <p:attrNameLst>
                                          <p:attrName>ppt_x</p:attrName>
                                        </p:attrNameLst>
                                      </p:cBhvr>
                                      <p:tavLst>
                                        <p:tav tm="0">
                                          <p:val>
                                            <p:strVal val="0-#ppt_w/2"/>
                                          </p:val>
                                        </p:tav>
                                        <p:tav tm="100000">
                                          <p:val>
                                            <p:strVal val="#ppt_x"/>
                                          </p:val>
                                        </p:tav>
                                      </p:tavLst>
                                    </p:anim>
                                    <p:anim calcmode="lin" valueType="num">
                                      <p:cBhvr additive="base">
                                        <p:cTn id="8" dur="500" fill="hold"/>
                                        <p:tgtEl>
                                          <p:spTgt spid="86"/>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85"/>
                                        </p:tgtEl>
                                        <p:attrNameLst>
                                          <p:attrName>style.visibility</p:attrName>
                                        </p:attrNameLst>
                                      </p:cBhvr>
                                      <p:to>
                                        <p:strVal val="visible"/>
                                      </p:to>
                                    </p:set>
                                    <p:animEffect transition="in" filter="fade">
                                      <p:cBhvr>
                                        <p:cTn id="11" dur="500"/>
                                        <p:tgtEl>
                                          <p:spTgt spid="85"/>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85"/>
                                        </p:tgtEl>
                                        <p:attrNameLst>
                                          <p:attrName>ppt_x</p:attrName>
                                          <p:attrName>ppt_y</p:attrName>
                                        </p:attrNameLst>
                                      </p:cBhvr>
                                      <p:rCtr x="-76600" y="-2300"/>
                                    </p:animMotion>
                                  </p:childTnLst>
                                </p:cTn>
                              </p:par>
                            </p:childTnLst>
                          </p:cTn>
                        </p:par>
                        <p:par>
                          <p:cTn id="14" fill="hold">
                            <p:stCondLst>
                              <p:cond delay="750"/>
                            </p:stCondLst>
                            <p:childTnLst>
                              <p:par>
                                <p:cTn id="15" presetID="2" presetClass="entr" presetSubtype="8" decel="100000" fill="hold" nodeType="afterEffect">
                                  <p:stCondLst>
                                    <p:cond delay="0"/>
                                  </p:stCondLst>
                                  <p:childTnLst>
                                    <p:set>
                                      <p:cBhvr>
                                        <p:cTn id="16" dur="1" fill="hold">
                                          <p:stCondLst>
                                            <p:cond delay="0"/>
                                          </p:stCondLst>
                                        </p:cTn>
                                        <p:tgtEl>
                                          <p:spTgt spid="108"/>
                                        </p:tgtEl>
                                        <p:attrNameLst>
                                          <p:attrName>style.visibility</p:attrName>
                                        </p:attrNameLst>
                                      </p:cBhvr>
                                      <p:to>
                                        <p:strVal val="visible"/>
                                      </p:to>
                                    </p:set>
                                    <p:anim calcmode="lin" valueType="num">
                                      <p:cBhvr additive="base">
                                        <p:cTn id="17" dur="500" fill="hold"/>
                                        <p:tgtEl>
                                          <p:spTgt spid="108"/>
                                        </p:tgtEl>
                                        <p:attrNameLst>
                                          <p:attrName>ppt_x</p:attrName>
                                        </p:attrNameLst>
                                      </p:cBhvr>
                                      <p:tavLst>
                                        <p:tav tm="0">
                                          <p:val>
                                            <p:strVal val="0-#ppt_w/2"/>
                                          </p:val>
                                        </p:tav>
                                        <p:tav tm="100000">
                                          <p:val>
                                            <p:strVal val="#ppt_x"/>
                                          </p:val>
                                        </p:tav>
                                      </p:tavLst>
                                    </p:anim>
                                    <p:anim calcmode="lin" valueType="num">
                                      <p:cBhvr additive="base">
                                        <p:cTn id="18" dur="500" fill="hold"/>
                                        <p:tgtEl>
                                          <p:spTgt spid="108"/>
                                        </p:tgtEl>
                                        <p:attrNameLst>
                                          <p:attrName>ppt_y</p:attrName>
                                        </p:attrNameLst>
                                      </p:cBhvr>
                                      <p:tavLst>
                                        <p:tav tm="0">
                                          <p:val>
                                            <p:strVal val="#ppt_y"/>
                                          </p:val>
                                        </p:tav>
                                        <p:tav tm="100000">
                                          <p:val>
                                            <p:strVal val="#ppt_y"/>
                                          </p:val>
                                        </p:tav>
                                      </p:tavLst>
                                    </p:anim>
                                  </p:childTnLst>
                                </p:cTn>
                              </p:par>
                              <p:par>
                                <p:cTn id="19" presetID="2" presetClass="entr" presetSubtype="8" decel="100000" fill="hold" grpId="0" nodeType="withEffect">
                                  <p:stCondLst>
                                    <p:cond delay="250"/>
                                  </p:stCondLst>
                                  <p:childTnLst>
                                    <p:set>
                                      <p:cBhvr>
                                        <p:cTn id="20" dur="1" fill="hold">
                                          <p:stCondLst>
                                            <p:cond delay="0"/>
                                          </p:stCondLst>
                                        </p:cTn>
                                        <p:tgtEl>
                                          <p:spTgt spid="51"/>
                                        </p:tgtEl>
                                        <p:attrNameLst>
                                          <p:attrName>style.visibility</p:attrName>
                                        </p:attrNameLst>
                                      </p:cBhvr>
                                      <p:to>
                                        <p:strVal val="visible"/>
                                      </p:to>
                                    </p:set>
                                    <p:anim calcmode="lin" valueType="num">
                                      <p:cBhvr additive="base">
                                        <p:cTn id="21" dur="500" fill="hold"/>
                                        <p:tgtEl>
                                          <p:spTgt spid="51"/>
                                        </p:tgtEl>
                                        <p:attrNameLst>
                                          <p:attrName>ppt_x</p:attrName>
                                        </p:attrNameLst>
                                      </p:cBhvr>
                                      <p:tavLst>
                                        <p:tav tm="0">
                                          <p:val>
                                            <p:strVal val="0-#ppt_w/2"/>
                                          </p:val>
                                        </p:tav>
                                        <p:tav tm="100000">
                                          <p:val>
                                            <p:strVal val="#ppt_x"/>
                                          </p:val>
                                        </p:tav>
                                      </p:tavLst>
                                    </p:anim>
                                    <p:anim calcmode="lin" valueType="num">
                                      <p:cBhvr additive="base">
                                        <p:cTn id="22" dur="500" fill="hold"/>
                                        <p:tgtEl>
                                          <p:spTgt spid="51"/>
                                        </p:tgtEl>
                                        <p:attrNameLst>
                                          <p:attrName>ppt_y</p:attrName>
                                        </p:attrNameLst>
                                      </p:cBhvr>
                                      <p:tavLst>
                                        <p:tav tm="0">
                                          <p:val>
                                            <p:strVal val="#ppt_y"/>
                                          </p:val>
                                        </p:tav>
                                        <p:tav tm="100000">
                                          <p:val>
                                            <p:strVal val="#ppt_y"/>
                                          </p:val>
                                        </p:tav>
                                      </p:tavLst>
                                    </p:anim>
                                  </p:childTnLst>
                                </p:cTn>
                              </p:par>
                              <p:par>
                                <p:cTn id="23" presetID="2" presetClass="entr" presetSubtype="2" decel="100000" fill="hold" nodeType="withEffect">
                                  <p:stCondLst>
                                    <p:cond delay="250"/>
                                  </p:stCondLst>
                                  <p:childTnLst>
                                    <p:set>
                                      <p:cBhvr>
                                        <p:cTn id="24" dur="1" fill="hold">
                                          <p:stCondLst>
                                            <p:cond delay="0"/>
                                          </p:stCondLst>
                                        </p:cTn>
                                        <p:tgtEl>
                                          <p:spTgt spid="83"/>
                                        </p:tgtEl>
                                        <p:attrNameLst>
                                          <p:attrName>style.visibility</p:attrName>
                                        </p:attrNameLst>
                                      </p:cBhvr>
                                      <p:to>
                                        <p:strVal val="visible"/>
                                      </p:to>
                                    </p:set>
                                    <p:anim calcmode="lin" valueType="num">
                                      <p:cBhvr additive="base">
                                        <p:cTn id="25" dur="500" fill="hold"/>
                                        <p:tgtEl>
                                          <p:spTgt spid="83"/>
                                        </p:tgtEl>
                                        <p:attrNameLst>
                                          <p:attrName>ppt_x</p:attrName>
                                        </p:attrNameLst>
                                      </p:cBhvr>
                                      <p:tavLst>
                                        <p:tav tm="0">
                                          <p:val>
                                            <p:strVal val="1+#ppt_w/2"/>
                                          </p:val>
                                        </p:tav>
                                        <p:tav tm="100000">
                                          <p:val>
                                            <p:strVal val="#ppt_x"/>
                                          </p:val>
                                        </p:tav>
                                      </p:tavLst>
                                    </p:anim>
                                    <p:anim calcmode="lin" valueType="num">
                                      <p:cBhvr additive="base">
                                        <p:cTn id="26" dur="500" fill="hold"/>
                                        <p:tgtEl>
                                          <p:spTgt spid="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85" grpId="0"/>
      <p:bldP spid="85"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274639" y="3954463"/>
            <a:ext cx="10690666" cy="863185"/>
          </a:xfrm>
        </p:spPr>
        <p:txBody>
          <a:bodyPr/>
          <a:lstStyle/>
          <a:p>
            <a:r>
              <a:rPr lang="en-US" dirty="0"/>
              <a:t>Face Detection – MVC Web Application</a:t>
            </a:r>
          </a:p>
          <a:p>
            <a:pPr lvl="0"/>
            <a:r>
              <a:rPr lang="en-US" sz="900" dirty="0">
                <a:gradFill>
                  <a:gsLst>
                    <a:gs pos="6195">
                      <a:srgbClr val="FFFFFF"/>
                    </a:gs>
                    <a:gs pos="24779">
                      <a:srgbClr val="FFFFFF"/>
                    </a:gs>
                  </a:gsLst>
                  <a:lin ang="5400000" scaled="0"/>
                </a:gradFill>
              </a:rPr>
              <a:t>Walkthrough </a:t>
            </a:r>
            <a:r>
              <a:rPr lang="en-US" sz="500" dirty="0">
                <a:gradFill>
                  <a:gsLst>
                    <a:gs pos="6195">
                      <a:srgbClr val="FFFFFF"/>
                    </a:gs>
                    <a:gs pos="24779">
                      <a:srgbClr val="FFFFFF"/>
                    </a:gs>
                  </a:gsLst>
                  <a:lin ang="5400000" scaled="0"/>
                </a:gradFill>
                <a:hlinkClick r:id="rId3"/>
              </a:rPr>
              <a:t>https://blogs.msdn.microsoft.com/martinkearn/2016/03/22/introducing-howhappy-co-uk/</a:t>
            </a:r>
            <a:r>
              <a:rPr lang="en-US" sz="500" dirty="0">
                <a:gradFill>
                  <a:gsLst>
                    <a:gs pos="6195">
                      <a:srgbClr val="FFFFFF"/>
                    </a:gs>
                    <a:gs pos="24779">
                      <a:srgbClr val="FFFFFF"/>
                    </a:gs>
                  </a:gsLst>
                  <a:lin ang="5400000" scaled="0"/>
                </a:gradFill>
              </a:rPr>
              <a:t> </a:t>
            </a:r>
            <a:endParaRPr lang="en-US" sz="3200" dirty="0"/>
          </a:p>
        </p:txBody>
      </p:sp>
      <p:grpSp>
        <p:nvGrpSpPr>
          <p:cNvPr id="5" name="Group 4"/>
          <p:cNvGrpSpPr/>
          <p:nvPr/>
        </p:nvGrpSpPr>
        <p:grpSpPr>
          <a:xfrm>
            <a:off x="7513637" y="906462"/>
            <a:ext cx="4187064" cy="5029200"/>
            <a:chOff x="2103437" y="3649986"/>
            <a:chExt cx="1828800" cy="2365375"/>
          </a:xfrm>
        </p:grpSpPr>
        <p:grpSp>
          <p:nvGrpSpPr>
            <p:cNvPr id="6" name="Group 5"/>
            <p:cNvGrpSpPr/>
            <p:nvPr/>
          </p:nvGrpSpPr>
          <p:grpSpPr>
            <a:xfrm>
              <a:off x="2103437" y="3649986"/>
              <a:ext cx="1828800" cy="2365375"/>
              <a:chOff x="3322638" y="3649663"/>
              <a:chExt cx="1828800" cy="2365375"/>
            </a:xfrm>
          </p:grpSpPr>
          <p:sp>
            <p:nvSpPr>
              <p:cNvPr id="8" name="AutoShape 3"/>
              <p:cNvSpPr>
                <a:spLocks noChangeAspect="1" noChangeArrowheads="1" noTextEdit="1"/>
              </p:cNvSpPr>
              <p:nvPr/>
            </p:nvSpPr>
            <p:spPr bwMode="auto">
              <a:xfrm>
                <a:off x="3322638" y="3649663"/>
                <a:ext cx="1828800"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 name="Rectangle 5"/>
              <p:cNvSpPr>
                <a:spLocks noChangeArrowheads="1"/>
              </p:cNvSpPr>
              <p:nvPr/>
            </p:nvSpPr>
            <p:spPr bwMode="auto">
              <a:xfrm>
                <a:off x="3322638" y="3649663"/>
                <a:ext cx="1828800" cy="1495425"/>
              </a:xfrm>
              <a:prstGeom prst="rect">
                <a:avLst/>
              </a:prstGeom>
              <a:solidFill>
                <a:srgbClr val="92D05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 name="Rectangle 6"/>
              <p:cNvSpPr>
                <a:spLocks noChangeArrowheads="1"/>
              </p:cNvSpPr>
              <p:nvPr/>
            </p:nvSpPr>
            <p:spPr bwMode="auto">
              <a:xfrm>
                <a:off x="3322638" y="5145088"/>
                <a:ext cx="1828800" cy="86995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 name="Freeform 7"/>
              <p:cNvSpPr>
                <a:spLocks/>
              </p:cNvSpPr>
              <p:nvPr/>
            </p:nvSpPr>
            <p:spPr bwMode="auto">
              <a:xfrm>
                <a:off x="3468688" y="3913188"/>
                <a:ext cx="1538288" cy="1231900"/>
              </a:xfrm>
              <a:custGeom>
                <a:avLst/>
                <a:gdLst>
                  <a:gd name="T0" fmla="*/ 969 w 969"/>
                  <a:gd name="T1" fmla="*/ 615 h 776"/>
                  <a:gd name="T2" fmla="*/ 969 w 969"/>
                  <a:gd name="T3" fmla="*/ 0 h 776"/>
                  <a:gd name="T4" fmla="*/ 0 w 969"/>
                  <a:gd name="T5" fmla="*/ 0 h 776"/>
                  <a:gd name="T6" fmla="*/ 0 w 969"/>
                  <a:gd name="T7" fmla="*/ 615 h 776"/>
                  <a:gd name="T8" fmla="*/ 459 w 969"/>
                  <a:gd name="T9" fmla="*/ 650 h 776"/>
                  <a:gd name="T10" fmla="*/ 440 w 969"/>
                  <a:gd name="T11" fmla="*/ 755 h 776"/>
                  <a:gd name="T12" fmla="*/ 322 w 969"/>
                  <a:gd name="T13" fmla="*/ 755 h 776"/>
                  <a:gd name="T14" fmla="*/ 322 w 969"/>
                  <a:gd name="T15" fmla="*/ 776 h 776"/>
                  <a:gd name="T16" fmla="*/ 647 w 969"/>
                  <a:gd name="T17" fmla="*/ 776 h 776"/>
                  <a:gd name="T18" fmla="*/ 647 w 969"/>
                  <a:gd name="T19" fmla="*/ 755 h 776"/>
                  <a:gd name="T20" fmla="*/ 529 w 969"/>
                  <a:gd name="T21" fmla="*/ 755 h 776"/>
                  <a:gd name="T22" fmla="*/ 510 w 969"/>
                  <a:gd name="T23" fmla="*/ 650 h 776"/>
                  <a:gd name="T24" fmla="*/ 969 w 969"/>
                  <a:gd name="T25" fmla="*/ 615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9" h="776">
                    <a:moveTo>
                      <a:pt x="969" y="615"/>
                    </a:moveTo>
                    <a:lnTo>
                      <a:pt x="969" y="0"/>
                    </a:lnTo>
                    <a:lnTo>
                      <a:pt x="0" y="0"/>
                    </a:lnTo>
                    <a:lnTo>
                      <a:pt x="0" y="615"/>
                    </a:lnTo>
                    <a:lnTo>
                      <a:pt x="459" y="650"/>
                    </a:lnTo>
                    <a:lnTo>
                      <a:pt x="440" y="755"/>
                    </a:lnTo>
                    <a:lnTo>
                      <a:pt x="322" y="755"/>
                    </a:lnTo>
                    <a:lnTo>
                      <a:pt x="322" y="776"/>
                    </a:lnTo>
                    <a:lnTo>
                      <a:pt x="647" y="776"/>
                    </a:lnTo>
                    <a:lnTo>
                      <a:pt x="647" y="755"/>
                    </a:lnTo>
                    <a:lnTo>
                      <a:pt x="529" y="755"/>
                    </a:lnTo>
                    <a:lnTo>
                      <a:pt x="510" y="650"/>
                    </a:lnTo>
                    <a:lnTo>
                      <a:pt x="969" y="6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 name="Rectangle 15"/>
              <p:cNvSpPr>
                <a:spLocks noChangeArrowheads="1"/>
              </p:cNvSpPr>
              <p:nvPr/>
            </p:nvSpPr>
            <p:spPr bwMode="auto">
              <a:xfrm>
                <a:off x="4168776" y="4273551"/>
                <a:ext cx="30163"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 name="Rectangle 17"/>
              <p:cNvSpPr>
                <a:spLocks noChangeArrowheads="1"/>
              </p:cNvSpPr>
              <p:nvPr/>
            </p:nvSpPr>
            <p:spPr bwMode="auto">
              <a:xfrm>
                <a:off x="4168776" y="4344988"/>
                <a:ext cx="30163"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 name="Rectangle 20"/>
              <p:cNvSpPr>
                <a:spLocks noChangeArrowheads="1"/>
              </p:cNvSpPr>
              <p:nvPr/>
            </p:nvSpPr>
            <p:spPr bwMode="auto">
              <a:xfrm>
                <a:off x="4203701"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Rectangle 21"/>
              <p:cNvSpPr>
                <a:spLocks noChangeArrowheads="1"/>
              </p:cNvSpPr>
              <p:nvPr/>
            </p:nvSpPr>
            <p:spPr bwMode="auto">
              <a:xfrm>
                <a:off x="4240213"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Rectangle 25"/>
              <p:cNvSpPr>
                <a:spLocks noChangeArrowheads="1"/>
              </p:cNvSpPr>
              <p:nvPr/>
            </p:nvSpPr>
            <p:spPr bwMode="auto">
              <a:xfrm>
                <a:off x="4275138" y="4308476"/>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 name="Rectangle 27"/>
              <p:cNvSpPr>
                <a:spLocks noChangeArrowheads="1"/>
              </p:cNvSpPr>
              <p:nvPr/>
            </p:nvSpPr>
            <p:spPr bwMode="auto">
              <a:xfrm>
                <a:off x="4275138" y="4379913"/>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Rectangle 28"/>
              <p:cNvSpPr>
                <a:spLocks noChangeArrowheads="1"/>
              </p:cNvSpPr>
              <p:nvPr/>
            </p:nvSpPr>
            <p:spPr bwMode="auto">
              <a:xfrm>
                <a:off x="4275138" y="4416426"/>
                <a:ext cx="31750" cy="30163"/>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Rectangle 29"/>
              <p:cNvSpPr>
                <a:spLocks noChangeArrowheads="1"/>
              </p:cNvSpPr>
              <p:nvPr/>
            </p:nvSpPr>
            <p:spPr bwMode="auto">
              <a:xfrm>
                <a:off x="3594101" y="5226051"/>
                <a:ext cx="1287463" cy="387350"/>
              </a:xfrm>
              <a:prstGeom prst="rect">
                <a:avLst/>
              </a:prstGeom>
              <a:solidFill>
                <a:srgbClr val="008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 name="Rectangle 30"/>
              <p:cNvSpPr>
                <a:spLocks noChangeArrowheads="1"/>
              </p:cNvSpPr>
              <p:nvPr/>
            </p:nvSpPr>
            <p:spPr bwMode="auto">
              <a:xfrm>
                <a:off x="36449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Rectangle 31"/>
              <p:cNvSpPr>
                <a:spLocks noChangeArrowheads="1"/>
              </p:cNvSpPr>
              <p:nvPr/>
            </p:nvSpPr>
            <p:spPr bwMode="auto">
              <a:xfrm>
                <a:off x="37258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Rectangle 32"/>
              <p:cNvSpPr>
                <a:spLocks noChangeArrowheads="1"/>
              </p:cNvSpPr>
              <p:nvPr/>
            </p:nvSpPr>
            <p:spPr bwMode="auto">
              <a:xfrm>
                <a:off x="380682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 name="Rectangle 33"/>
              <p:cNvSpPr>
                <a:spLocks noChangeArrowheads="1"/>
              </p:cNvSpPr>
              <p:nvPr/>
            </p:nvSpPr>
            <p:spPr bwMode="auto">
              <a:xfrm>
                <a:off x="388778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 name="Rectangle 34"/>
              <p:cNvSpPr>
                <a:spLocks noChangeArrowheads="1"/>
              </p:cNvSpPr>
              <p:nvPr/>
            </p:nvSpPr>
            <p:spPr bwMode="auto">
              <a:xfrm>
                <a:off x="39687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 name="Rectangle 35"/>
              <p:cNvSpPr>
                <a:spLocks noChangeArrowheads="1"/>
              </p:cNvSpPr>
              <p:nvPr/>
            </p:nvSpPr>
            <p:spPr bwMode="auto">
              <a:xfrm>
                <a:off x="404971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 name="Rectangle 36"/>
              <p:cNvSpPr>
                <a:spLocks noChangeArrowheads="1"/>
              </p:cNvSpPr>
              <p:nvPr/>
            </p:nvSpPr>
            <p:spPr bwMode="auto">
              <a:xfrm>
                <a:off x="413067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 name="Rectangle 37"/>
              <p:cNvSpPr>
                <a:spLocks noChangeArrowheads="1"/>
              </p:cNvSpPr>
              <p:nvPr/>
            </p:nvSpPr>
            <p:spPr bwMode="auto">
              <a:xfrm>
                <a:off x="421163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 name="Rectangle 38"/>
              <p:cNvSpPr>
                <a:spLocks noChangeArrowheads="1"/>
              </p:cNvSpPr>
              <p:nvPr/>
            </p:nvSpPr>
            <p:spPr bwMode="auto">
              <a:xfrm>
                <a:off x="429260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 name="Rectangle 39"/>
              <p:cNvSpPr>
                <a:spLocks noChangeArrowheads="1"/>
              </p:cNvSpPr>
              <p:nvPr/>
            </p:nvSpPr>
            <p:spPr bwMode="auto">
              <a:xfrm>
                <a:off x="43751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 name="Rectangle 40"/>
              <p:cNvSpPr>
                <a:spLocks noChangeArrowheads="1"/>
              </p:cNvSpPr>
              <p:nvPr/>
            </p:nvSpPr>
            <p:spPr bwMode="auto">
              <a:xfrm>
                <a:off x="445452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 name="Rectangle 41"/>
              <p:cNvSpPr>
                <a:spLocks noChangeArrowheads="1"/>
              </p:cNvSpPr>
              <p:nvPr/>
            </p:nvSpPr>
            <p:spPr bwMode="auto">
              <a:xfrm>
                <a:off x="453707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 name="Rectangle 42"/>
              <p:cNvSpPr>
                <a:spLocks noChangeArrowheads="1"/>
              </p:cNvSpPr>
              <p:nvPr/>
            </p:nvSpPr>
            <p:spPr bwMode="auto">
              <a:xfrm>
                <a:off x="461645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 name="Rectangle 43"/>
              <p:cNvSpPr>
                <a:spLocks noChangeArrowheads="1"/>
              </p:cNvSpPr>
              <p:nvPr/>
            </p:nvSpPr>
            <p:spPr bwMode="auto">
              <a:xfrm>
                <a:off x="46990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 name="Rectangle 44"/>
              <p:cNvSpPr>
                <a:spLocks noChangeArrowheads="1"/>
              </p:cNvSpPr>
              <p:nvPr/>
            </p:nvSpPr>
            <p:spPr bwMode="auto">
              <a:xfrm>
                <a:off x="47799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 name="Rectangle 45"/>
              <p:cNvSpPr>
                <a:spLocks noChangeArrowheads="1"/>
              </p:cNvSpPr>
              <p:nvPr/>
            </p:nvSpPr>
            <p:spPr bwMode="auto">
              <a:xfrm>
                <a:off x="36449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 name="Rectangle 46"/>
              <p:cNvSpPr>
                <a:spLocks noChangeArrowheads="1"/>
              </p:cNvSpPr>
              <p:nvPr/>
            </p:nvSpPr>
            <p:spPr bwMode="auto">
              <a:xfrm>
                <a:off x="37258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 name="Rectangle 47"/>
              <p:cNvSpPr>
                <a:spLocks noChangeArrowheads="1"/>
              </p:cNvSpPr>
              <p:nvPr/>
            </p:nvSpPr>
            <p:spPr bwMode="auto">
              <a:xfrm>
                <a:off x="380682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 name="Rectangle 48"/>
              <p:cNvSpPr>
                <a:spLocks noChangeArrowheads="1"/>
              </p:cNvSpPr>
              <p:nvPr/>
            </p:nvSpPr>
            <p:spPr bwMode="auto">
              <a:xfrm>
                <a:off x="388778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 name="Rectangle 49"/>
              <p:cNvSpPr>
                <a:spLocks noChangeArrowheads="1"/>
              </p:cNvSpPr>
              <p:nvPr/>
            </p:nvSpPr>
            <p:spPr bwMode="auto">
              <a:xfrm>
                <a:off x="39687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 name="Rectangle 50"/>
              <p:cNvSpPr>
                <a:spLocks noChangeArrowheads="1"/>
              </p:cNvSpPr>
              <p:nvPr/>
            </p:nvSpPr>
            <p:spPr bwMode="auto">
              <a:xfrm>
                <a:off x="404971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 name="Rectangle 51"/>
              <p:cNvSpPr>
                <a:spLocks noChangeArrowheads="1"/>
              </p:cNvSpPr>
              <p:nvPr/>
            </p:nvSpPr>
            <p:spPr bwMode="auto">
              <a:xfrm>
                <a:off x="413067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 name="Rectangle 52"/>
              <p:cNvSpPr>
                <a:spLocks noChangeArrowheads="1"/>
              </p:cNvSpPr>
              <p:nvPr/>
            </p:nvSpPr>
            <p:spPr bwMode="auto">
              <a:xfrm>
                <a:off x="421163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3" name="Rectangle 53"/>
              <p:cNvSpPr>
                <a:spLocks noChangeArrowheads="1"/>
              </p:cNvSpPr>
              <p:nvPr/>
            </p:nvSpPr>
            <p:spPr bwMode="auto">
              <a:xfrm>
                <a:off x="429260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 name="Rectangle 54"/>
              <p:cNvSpPr>
                <a:spLocks noChangeArrowheads="1"/>
              </p:cNvSpPr>
              <p:nvPr/>
            </p:nvSpPr>
            <p:spPr bwMode="auto">
              <a:xfrm>
                <a:off x="43751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 name="Rectangle 55"/>
              <p:cNvSpPr>
                <a:spLocks noChangeArrowheads="1"/>
              </p:cNvSpPr>
              <p:nvPr/>
            </p:nvSpPr>
            <p:spPr bwMode="auto">
              <a:xfrm>
                <a:off x="445452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 name="Rectangle 56"/>
              <p:cNvSpPr>
                <a:spLocks noChangeArrowheads="1"/>
              </p:cNvSpPr>
              <p:nvPr/>
            </p:nvSpPr>
            <p:spPr bwMode="auto">
              <a:xfrm>
                <a:off x="453707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7" name="Rectangle 57"/>
              <p:cNvSpPr>
                <a:spLocks noChangeArrowheads="1"/>
              </p:cNvSpPr>
              <p:nvPr/>
            </p:nvSpPr>
            <p:spPr bwMode="auto">
              <a:xfrm>
                <a:off x="461645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8" name="Rectangle 58"/>
              <p:cNvSpPr>
                <a:spLocks noChangeArrowheads="1"/>
              </p:cNvSpPr>
              <p:nvPr/>
            </p:nvSpPr>
            <p:spPr bwMode="auto">
              <a:xfrm>
                <a:off x="46990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9" name="Rectangle 59"/>
              <p:cNvSpPr>
                <a:spLocks noChangeArrowheads="1"/>
              </p:cNvSpPr>
              <p:nvPr/>
            </p:nvSpPr>
            <p:spPr bwMode="auto">
              <a:xfrm>
                <a:off x="47799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0" name="Rectangle 60"/>
              <p:cNvSpPr>
                <a:spLocks noChangeArrowheads="1"/>
              </p:cNvSpPr>
              <p:nvPr/>
            </p:nvSpPr>
            <p:spPr bwMode="auto">
              <a:xfrm>
                <a:off x="36449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1" name="Rectangle 61"/>
              <p:cNvSpPr>
                <a:spLocks noChangeArrowheads="1"/>
              </p:cNvSpPr>
              <p:nvPr/>
            </p:nvSpPr>
            <p:spPr bwMode="auto">
              <a:xfrm>
                <a:off x="37258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2" name="Rectangle 62"/>
              <p:cNvSpPr>
                <a:spLocks noChangeArrowheads="1"/>
              </p:cNvSpPr>
              <p:nvPr/>
            </p:nvSpPr>
            <p:spPr bwMode="auto">
              <a:xfrm>
                <a:off x="380682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3" name="Rectangle 63"/>
              <p:cNvSpPr>
                <a:spLocks noChangeArrowheads="1"/>
              </p:cNvSpPr>
              <p:nvPr/>
            </p:nvSpPr>
            <p:spPr bwMode="auto">
              <a:xfrm>
                <a:off x="388778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 name="Rectangle 64"/>
              <p:cNvSpPr>
                <a:spLocks noChangeArrowheads="1"/>
              </p:cNvSpPr>
              <p:nvPr/>
            </p:nvSpPr>
            <p:spPr bwMode="auto">
              <a:xfrm>
                <a:off x="39687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5" name="Rectangle 65"/>
              <p:cNvSpPr>
                <a:spLocks noChangeArrowheads="1"/>
              </p:cNvSpPr>
              <p:nvPr/>
            </p:nvSpPr>
            <p:spPr bwMode="auto">
              <a:xfrm>
                <a:off x="404971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6" name="Rectangle 66"/>
              <p:cNvSpPr>
                <a:spLocks noChangeArrowheads="1"/>
              </p:cNvSpPr>
              <p:nvPr/>
            </p:nvSpPr>
            <p:spPr bwMode="auto">
              <a:xfrm>
                <a:off x="413067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7" name="Rectangle 67"/>
              <p:cNvSpPr>
                <a:spLocks noChangeArrowheads="1"/>
              </p:cNvSpPr>
              <p:nvPr/>
            </p:nvSpPr>
            <p:spPr bwMode="auto">
              <a:xfrm>
                <a:off x="421163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8" name="Rectangle 68"/>
              <p:cNvSpPr>
                <a:spLocks noChangeArrowheads="1"/>
              </p:cNvSpPr>
              <p:nvPr/>
            </p:nvSpPr>
            <p:spPr bwMode="auto">
              <a:xfrm>
                <a:off x="429260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9" name="Rectangle 69"/>
              <p:cNvSpPr>
                <a:spLocks noChangeArrowheads="1"/>
              </p:cNvSpPr>
              <p:nvPr/>
            </p:nvSpPr>
            <p:spPr bwMode="auto">
              <a:xfrm>
                <a:off x="43751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0" name="Rectangle 70"/>
              <p:cNvSpPr>
                <a:spLocks noChangeArrowheads="1"/>
              </p:cNvSpPr>
              <p:nvPr/>
            </p:nvSpPr>
            <p:spPr bwMode="auto">
              <a:xfrm>
                <a:off x="445452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1" name="Rectangle 71"/>
              <p:cNvSpPr>
                <a:spLocks noChangeArrowheads="1"/>
              </p:cNvSpPr>
              <p:nvPr/>
            </p:nvSpPr>
            <p:spPr bwMode="auto">
              <a:xfrm>
                <a:off x="453707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2" name="Rectangle 72"/>
              <p:cNvSpPr>
                <a:spLocks noChangeArrowheads="1"/>
              </p:cNvSpPr>
              <p:nvPr/>
            </p:nvSpPr>
            <p:spPr bwMode="auto">
              <a:xfrm>
                <a:off x="461645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3" name="Rectangle 73"/>
              <p:cNvSpPr>
                <a:spLocks noChangeArrowheads="1"/>
              </p:cNvSpPr>
              <p:nvPr/>
            </p:nvSpPr>
            <p:spPr bwMode="auto">
              <a:xfrm>
                <a:off x="46990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4" name="Rectangle 74"/>
              <p:cNvSpPr>
                <a:spLocks noChangeArrowheads="1"/>
              </p:cNvSpPr>
              <p:nvPr/>
            </p:nvSpPr>
            <p:spPr bwMode="auto">
              <a:xfrm>
                <a:off x="47799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5" name="Rectangle 75"/>
              <p:cNvSpPr>
                <a:spLocks noChangeArrowheads="1"/>
              </p:cNvSpPr>
              <p:nvPr/>
            </p:nvSpPr>
            <p:spPr bwMode="auto">
              <a:xfrm>
                <a:off x="36449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6" name="Rectangle 76"/>
              <p:cNvSpPr>
                <a:spLocks noChangeArrowheads="1"/>
              </p:cNvSpPr>
              <p:nvPr/>
            </p:nvSpPr>
            <p:spPr bwMode="auto">
              <a:xfrm>
                <a:off x="37258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7" name="Rectangle 77"/>
              <p:cNvSpPr>
                <a:spLocks noChangeArrowheads="1"/>
              </p:cNvSpPr>
              <p:nvPr/>
            </p:nvSpPr>
            <p:spPr bwMode="auto">
              <a:xfrm>
                <a:off x="380682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8" name="Rectangle 78"/>
              <p:cNvSpPr>
                <a:spLocks noChangeArrowheads="1"/>
              </p:cNvSpPr>
              <p:nvPr/>
            </p:nvSpPr>
            <p:spPr bwMode="auto">
              <a:xfrm>
                <a:off x="3887788"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9" name="Rectangle 79"/>
              <p:cNvSpPr>
                <a:spLocks noChangeArrowheads="1"/>
              </p:cNvSpPr>
              <p:nvPr/>
            </p:nvSpPr>
            <p:spPr bwMode="auto">
              <a:xfrm>
                <a:off x="453707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0" name="Rectangle 80"/>
              <p:cNvSpPr>
                <a:spLocks noChangeArrowheads="1"/>
              </p:cNvSpPr>
              <p:nvPr/>
            </p:nvSpPr>
            <p:spPr bwMode="auto">
              <a:xfrm>
                <a:off x="4616451" y="552291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1" name="Rectangle 81"/>
              <p:cNvSpPr>
                <a:spLocks noChangeArrowheads="1"/>
              </p:cNvSpPr>
              <p:nvPr/>
            </p:nvSpPr>
            <p:spPr bwMode="auto">
              <a:xfrm>
                <a:off x="46990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2" name="Rectangle 82"/>
              <p:cNvSpPr>
                <a:spLocks noChangeArrowheads="1"/>
              </p:cNvSpPr>
              <p:nvPr/>
            </p:nvSpPr>
            <p:spPr bwMode="auto">
              <a:xfrm>
                <a:off x="47799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3" name="Rectangle 83"/>
              <p:cNvSpPr>
                <a:spLocks noChangeArrowheads="1"/>
              </p:cNvSpPr>
              <p:nvPr/>
            </p:nvSpPr>
            <p:spPr bwMode="auto">
              <a:xfrm>
                <a:off x="3968751" y="5522913"/>
                <a:ext cx="536575"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4" name="Freeform 84"/>
              <p:cNvSpPr>
                <a:spLocks/>
              </p:cNvSpPr>
              <p:nvPr/>
            </p:nvSpPr>
            <p:spPr bwMode="auto">
              <a:xfrm>
                <a:off x="4389438" y="5435601"/>
                <a:ext cx="431800" cy="534988"/>
              </a:xfrm>
              <a:custGeom>
                <a:avLst/>
                <a:gdLst>
                  <a:gd name="T0" fmla="*/ 547 w 577"/>
                  <a:gd name="T1" fmla="*/ 182 h 717"/>
                  <a:gd name="T2" fmla="*/ 495 w 577"/>
                  <a:gd name="T3" fmla="*/ 205 h 717"/>
                  <a:gd name="T4" fmla="*/ 413 w 577"/>
                  <a:gd name="T5" fmla="*/ 412 h 717"/>
                  <a:gd name="T6" fmla="*/ 395 w 577"/>
                  <a:gd name="T7" fmla="*/ 405 h 717"/>
                  <a:gd name="T8" fmla="*/ 493 w 577"/>
                  <a:gd name="T9" fmla="*/ 157 h 717"/>
                  <a:gd name="T10" fmla="*/ 492 w 577"/>
                  <a:gd name="T11" fmla="*/ 157 h 717"/>
                  <a:gd name="T12" fmla="*/ 470 w 577"/>
                  <a:gd name="T13" fmla="*/ 106 h 717"/>
                  <a:gd name="T14" fmla="*/ 419 w 577"/>
                  <a:gd name="T15" fmla="*/ 128 h 717"/>
                  <a:gd name="T16" fmla="*/ 419 w 577"/>
                  <a:gd name="T17" fmla="*/ 128 h 717"/>
                  <a:gd name="T18" fmla="*/ 330 w 577"/>
                  <a:gd name="T19" fmla="*/ 354 h 717"/>
                  <a:gd name="T20" fmla="*/ 311 w 577"/>
                  <a:gd name="T21" fmla="*/ 347 h 717"/>
                  <a:gd name="T22" fmla="*/ 425 w 577"/>
                  <a:gd name="T23" fmla="*/ 59 h 717"/>
                  <a:gd name="T24" fmla="*/ 402 w 577"/>
                  <a:gd name="T25" fmla="*/ 8 h 717"/>
                  <a:gd name="T26" fmla="*/ 351 w 577"/>
                  <a:gd name="T27" fmla="*/ 30 h 717"/>
                  <a:gd name="T28" fmla="*/ 246 w 577"/>
                  <a:gd name="T29" fmla="*/ 296 h 717"/>
                  <a:gd name="T30" fmla="*/ 227 w 577"/>
                  <a:gd name="T31" fmla="*/ 289 h 717"/>
                  <a:gd name="T32" fmla="*/ 270 w 577"/>
                  <a:gd name="T33" fmla="*/ 182 h 717"/>
                  <a:gd name="T34" fmla="*/ 270 w 577"/>
                  <a:gd name="T35" fmla="*/ 51 h 717"/>
                  <a:gd name="T36" fmla="*/ 230 w 577"/>
                  <a:gd name="T37" fmla="*/ 11 h 717"/>
                  <a:gd name="T38" fmla="*/ 190 w 577"/>
                  <a:gd name="T39" fmla="*/ 51 h 717"/>
                  <a:gd name="T40" fmla="*/ 190 w 577"/>
                  <a:gd name="T41" fmla="*/ 167 h 717"/>
                  <a:gd name="T42" fmla="*/ 113 w 577"/>
                  <a:gd name="T43" fmla="*/ 363 h 717"/>
                  <a:gd name="T44" fmla="*/ 82 w 577"/>
                  <a:gd name="T45" fmla="*/ 202 h 717"/>
                  <a:gd name="T46" fmla="*/ 36 w 577"/>
                  <a:gd name="T47" fmla="*/ 171 h 717"/>
                  <a:gd name="T48" fmla="*/ 4 w 577"/>
                  <a:gd name="T49" fmla="*/ 217 h 717"/>
                  <a:gd name="T50" fmla="*/ 59 w 577"/>
                  <a:gd name="T51" fmla="*/ 500 h 717"/>
                  <a:gd name="T52" fmla="*/ 170 w 577"/>
                  <a:gd name="T53" fmla="*/ 649 h 717"/>
                  <a:gd name="T54" fmla="*/ 184 w 577"/>
                  <a:gd name="T55" fmla="*/ 717 h 717"/>
                  <a:gd name="T56" fmla="*/ 441 w 577"/>
                  <a:gd name="T57" fmla="*/ 679 h 717"/>
                  <a:gd name="T58" fmla="*/ 425 w 577"/>
                  <a:gd name="T59" fmla="*/ 599 h 717"/>
                  <a:gd name="T60" fmla="*/ 569 w 577"/>
                  <a:gd name="T61" fmla="*/ 234 h 717"/>
                  <a:gd name="T62" fmla="*/ 547 w 577"/>
                  <a:gd name="T63" fmla="*/ 18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7">
                    <a:moveTo>
                      <a:pt x="547" y="182"/>
                    </a:moveTo>
                    <a:cubicBezTo>
                      <a:pt x="526" y="174"/>
                      <a:pt x="503" y="184"/>
                      <a:pt x="495" y="205"/>
                    </a:cubicBezTo>
                    <a:cubicBezTo>
                      <a:pt x="413" y="412"/>
                      <a:pt x="413" y="412"/>
                      <a:pt x="413" y="412"/>
                    </a:cubicBezTo>
                    <a:cubicBezTo>
                      <a:pt x="395" y="405"/>
                      <a:pt x="395" y="405"/>
                      <a:pt x="395" y="405"/>
                    </a:cubicBezTo>
                    <a:cubicBezTo>
                      <a:pt x="493" y="157"/>
                      <a:pt x="493" y="157"/>
                      <a:pt x="493" y="157"/>
                    </a:cubicBezTo>
                    <a:cubicBezTo>
                      <a:pt x="492" y="157"/>
                      <a:pt x="492" y="157"/>
                      <a:pt x="492" y="157"/>
                    </a:cubicBezTo>
                    <a:cubicBezTo>
                      <a:pt x="500" y="137"/>
                      <a:pt x="490" y="114"/>
                      <a:pt x="470" y="106"/>
                    </a:cubicBezTo>
                    <a:cubicBezTo>
                      <a:pt x="450" y="98"/>
                      <a:pt x="427" y="108"/>
                      <a:pt x="419" y="128"/>
                    </a:cubicBezTo>
                    <a:cubicBezTo>
                      <a:pt x="419" y="128"/>
                      <a:pt x="419" y="128"/>
                      <a:pt x="419" y="128"/>
                    </a:cubicBezTo>
                    <a:cubicBezTo>
                      <a:pt x="330" y="354"/>
                      <a:pt x="330" y="354"/>
                      <a:pt x="330" y="354"/>
                    </a:cubicBezTo>
                    <a:cubicBezTo>
                      <a:pt x="311" y="347"/>
                      <a:pt x="311" y="347"/>
                      <a:pt x="311" y="347"/>
                    </a:cubicBezTo>
                    <a:cubicBezTo>
                      <a:pt x="425" y="59"/>
                      <a:pt x="425" y="59"/>
                      <a:pt x="425" y="59"/>
                    </a:cubicBezTo>
                    <a:cubicBezTo>
                      <a:pt x="433" y="39"/>
                      <a:pt x="423" y="16"/>
                      <a:pt x="402" y="8"/>
                    </a:cubicBezTo>
                    <a:cubicBezTo>
                      <a:pt x="382" y="0"/>
                      <a:pt x="359" y="10"/>
                      <a:pt x="351" y="30"/>
                    </a:cubicBezTo>
                    <a:cubicBezTo>
                      <a:pt x="246" y="296"/>
                      <a:pt x="246" y="296"/>
                      <a:pt x="246" y="296"/>
                    </a:cubicBezTo>
                    <a:cubicBezTo>
                      <a:pt x="227" y="289"/>
                      <a:pt x="227" y="289"/>
                      <a:pt x="227" y="289"/>
                    </a:cubicBezTo>
                    <a:cubicBezTo>
                      <a:pt x="270" y="182"/>
                      <a:pt x="270" y="182"/>
                      <a:pt x="270" y="182"/>
                    </a:cubicBezTo>
                    <a:cubicBezTo>
                      <a:pt x="270" y="51"/>
                      <a:pt x="270" y="51"/>
                      <a:pt x="270" y="51"/>
                    </a:cubicBezTo>
                    <a:cubicBezTo>
                      <a:pt x="270" y="29"/>
                      <a:pt x="252" y="11"/>
                      <a:pt x="230" y="11"/>
                    </a:cubicBezTo>
                    <a:cubicBezTo>
                      <a:pt x="208" y="11"/>
                      <a:pt x="190" y="29"/>
                      <a:pt x="190" y="51"/>
                    </a:cubicBezTo>
                    <a:cubicBezTo>
                      <a:pt x="190" y="167"/>
                      <a:pt x="190" y="167"/>
                      <a:pt x="190" y="167"/>
                    </a:cubicBezTo>
                    <a:cubicBezTo>
                      <a:pt x="113" y="363"/>
                      <a:pt x="113" y="363"/>
                      <a:pt x="113" y="363"/>
                    </a:cubicBezTo>
                    <a:cubicBezTo>
                      <a:pt x="82" y="202"/>
                      <a:pt x="82" y="202"/>
                      <a:pt x="82" y="202"/>
                    </a:cubicBezTo>
                    <a:cubicBezTo>
                      <a:pt x="78" y="181"/>
                      <a:pt x="57" y="167"/>
                      <a:pt x="36" y="171"/>
                    </a:cubicBezTo>
                    <a:cubicBezTo>
                      <a:pt x="14" y="175"/>
                      <a:pt x="0" y="196"/>
                      <a:pt x="4" y="217"/>
                    </a:cubicBezTo>
                    <a:cubicBezTo>
                      <a:pt x="59" y="500"/>
                      <a:pt x="59" y="500"/>
                      <a:pt x="59" y="500"/>
                    </a:cubicBezTo>
                    <a:cubicBezTo>
                      <a:pt x="170" y="649"/>
                      <a:pt x="170" y="649"/>
                      <a:pt x="170" y="649"/>
                    </a:cubicBezTo>
                    <a:cubicBezTo>
                      <a:pt x="184" y="717"/>
                      <a:pt x="184" y="717"/>
                      <a:pt x="184" y="717"/>
                    </a:cubicBezTo>
                    <a:cubicBezTo>
                      <a:pt x="441" y="679"/>
                      <a:pt x="441" y="679"/>
                      <a:pt x="441" y="679"/>
                    </a:cubicBezTo>
                    <a:cubicBezTo>
                      <a:pt x="425" y="599"/>
                      <a:pt x="425" y="599"/>
                      <a:pt x="425" y="599"/>
                    </a:cubicBezTo>
                    <a:cubicBezTo>
                      <a:pt x="569" y="234"/>
                      <a:pt x="569" y="234"/>
                      <a:pt x="569" y="234"/>
                    </a:cubicBezTo>
                    <a:cubicBezTo>
                      <a:pt x="577" y="214"/>
                      <a:pt x="567" y="190"/>
                      <a:pt x="547" y="182"/>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5" name="Freeform 85"/>
              <p:cNvSpPr>
                <a:spLocks/>
              </p:cNvSpPr>
              <p:nvPr/>
            </p:nvSpPr>
            <p:spPr bwMode="auto">
              <a:xfrm>
                <a:off x="3733801" y="5354638"/>
                <a:ext cx="430213" cy="536575"/>
              </a:xfrm>
              <a:custGeom>
                <a:avLst/>
                <a:gdLst>
                  <a:gd name="T0" fmla="*/ 542 w 577"/>
                  <a:gd name="T1" fmla="*/ 171 h 718"/>
                  <a:gd name="T2" fmla="*/ 495 w 577"/>
                  <a:gd name="T3" fmla="*/ 202 h 718"/>
                  <a:gd name="T4" fmla="*/ 464 w 577"/>
                  <a:gd name="T5" fmla="*/ 363 h 718"/>
                  <a:gd name="T6" fmla="*/ 387 w 577"/>
                  <a:gd name="T7" fmla="*/ 167 h 718"/>
                  <a:gd name="T8" fmla="*/ 387 w 577"/>
                  <a:gd name="T9" fmla="*/ 51 h 718"/>
                  <a:gd name="T10" fmla="*/ 347 w 577"/>
                  <a:gd name="T11" fmla="*/ 12 h 718"/>
                  <a:gd name="T12" fmla="*/ 308 w 577"/>
                  <a:gd name="T13" fmla="*/ 51 h 718"/>
                  <a:gd name="T14" fmla="*/ 308 w 577"/>
                  <a:gd name="T15" fmla="*/ 183 h 718"/>
                  <a:gd name="T16" fmla="*/ 350 w 577"/>
                  <a:gd name="T17" fmla="*/ 289 h 718"/>
                  <a:gd name="T18" fmla="*/ 331 w 577"/>
                  <a:gd name="T19" fmla="*/ 296 h 718"/>
                  <a:gd name="T20" fmla="*/ 227 w 577"/>
                  <a:gd name="T21" fmla="*/ 30 h 718"/>
                  <a:gd name="T22" fmla="*/ 175 w 577"/>
                  <a:gd name="T23" fmla="*/ 8 h 718"/>
                  <a:gd name="T24" fmla="*/ 153 w 577"/>
                  <a:gd name="T25" fmla="*/ 59 h 718"/>
                  <a:gd name="T26" fmla="*/ 266 w 577"/>
                  <a:gd name="T27" fmla="*/ 347 h 718"/>
                  <a:gd name="T28" fmla="*/ 248 w 577"/>
                  <a:gd name="T29" fmla="*/ 354 h 718"/>
                  <a:gd name="T30" fmla="*/ 159 w 577"/>
                  <a:gd name="T31" fmla="*/ 129 h 718"/>
                  <a:gd name="T32" fmla="*/ 159 w 577"/>
                  <a:gd name="T33" fmla="*/ 129 h 718"/>
                  <a:gd name="T34" fmla="*/ 107 w 577"/>
                  <a:gd name="T35" fmla="*/ 106 h 718"/>
                  <a:gd name="T36" fmla="*/ 85 w 577"/>
                  <a:gd name="T37" fmla="*/ 158 h 718"/>
                  <a:gd name="T38" fmla="*/ 85 w 577"/>
                  <a:gd name="T39" fmla="*/ 158 h 718"/>
                  <a:gd name="T40" fmla="*/ 182 w 577"/>
                  <a:gd name="T41" fmla="*/ 405 h 718"/>
                  <a:gd name="T42" fmla="*/ 164 w 577"/>
                  <a:gd name="T43" fmla="*/ 412 h 718"/>
                  <a:gd name="T44" fmla="*/ 82 w 577"/>
                  <a:gd name="T45" fmla="*/ 205 h 718"/>
                  <a:gd name="T46" fmla="*/ 31 w 577"/>
                  <a:gd name="T47" fmla="*/ 183 h 718"/>
                  <a:gd name="T48" fmla="*/ 8 w 577"/>
                  <a:gd name="T49" fmla="*/ 234 h 718"/>
                  <a:gd name="T50" fmla="*/ 152 w 577"/>
                  <a:gd name="T51" fmla="*/ 599 h 718"/>
                  <a:gd name="T52" fmla="*/ 129 w 577"/>
                  <a:gd name="T53" fmla="*/ 678 h 718"/>
                  <a:gd name="T54" fmla="*/ 393 w 577"/>
                  <a:gd name="T55" fmla="*/ 718 h 718"/>
                  <a:gd name="T56" fmla="*/ 407 w 577"/>
                  <a:gd name="T57" fmla="*/ 649 h 718"/>
                  <a:gd name="T58" fmla="*/ 518 w 577"/>
                  <a:gd name="T59" fmla="*/ 501 h 718"/>
                  <a:gd name="T60" fmla="*/ 573 w 577"/>
                  <a:gd name="T61" fmla="*/ 218 h 718"/>
                  <a:gd name="T62" fmla="*/ 542 w 577"/>
                  <a:gd name="T6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8">
                    <a:moveTo>
                      <a:pt x="542" y="171"/>
                    </a:moveTo>
                    <a:cubicBezTo>
                      <a:pt x="520" y="167"/>
                      <a:pt x="499" y="181"/>
                      <a:pt x="495" y="202"/>
                    </a:cubicBezTo>
                    <a:cubicBezTo>
                      <a:pt x="464" y="363"/>
                      <a:pt x="464" y="363"/>
                      <a:pt x="464" y="363"/>
                    </a:cubicBezTo>
                    <a:cubicBezTo>
                      <a:pt x="387" y="167"/>
                      <a:pt x="387" y="167"/>
                      <a:pt x="387" y="167"/>
                    </a:cubicBezTo>
                    <a:cubicBezTo>
                      <a:pt x="387" y="51"/>
                      <a:pt x="387" y="51"/>
                      <a:pt x="387" y="51"/>
                    </a:cubicBezTo>
                    <a:cubicBezTo>
                      <a:pt x="387" y="30"/>
                      <a:pt x="369" y="12"/>
                      <a:pt x="347" y="12"/>
                    </a:cubicBezTo>
                    <a:cubicBezTo>
                      <a:pt x="326" y="12"/>
                      <a:pt x="308" y="30"/>
                      <a:pt x="308" y="51"/>
                    </a:cubicBezTo>
                    <a:cubicBezTo>
                      <a:pt x="308" y="183"/>
                      <a:pt x="308" y="183"/>
                      <a:pt x="308" y="183"/>
                    </a:cubicBezTo>
                    <a:cubicBezTo>
                      <a:pt x="350" y="289"/>
                      <a:pt x="350" y="289"/>
                      <a:pt x="350" y="289"/>
                    </a:cubicBezTo>
                    <a:cubicBezTo>
                      <a:pt x="331" y="296"/>
                      <a:pt x="331" y="296"/>
                      <a:pt x="331" y="296"/>
                    </a:cubicBezTo>
                    <a:cubicBezTo>
                      <a:pt x="227" y="30"/>
                      <a:pt x="227" y="30"/>
                      <a:pt x="227" y="30"/>
                    </a:cubicBezTo>
                    <a:cubicBezTo>
                      <a:pt x="219" y="10"/>
                      <a:pt x="195" y="0"/>
                      <a:pt x="175" y="8"/>
                    </a:cubicBezTo>
                    <a:cubicBezTo>
                      <a:pt x="155" y="16"/>
                      <a:pt x="145" y="39"/>
                      <a:pt x="153" y="59"/>
                    </a:cubicBezTo>
                    <a:cubicBezTo>
                      <a:pt x="266" y="347"/>
                      <a:pt x="266" y="347"/>
                      <a:pt x="266" y="347"/>
                    </a:cubicBezTo>
                    <a:cubicBezTo>
                      <a:pt x="248" y="354"/>
                      <a:pt x="248" y="354"/>
                      <a:pt x="248" y="354"/>
                    </a:cubicBezTo>
                    <a:cubicBezTo>
                      <a:pt x="159" y="129"/>
                      <a:pt x="159" y="129"/>
                      <a:pt x="159" y="129"/>
                    </a:cubicBezTo>
                    <a:cubicBezTo>
                      <a:pt x="159" y="129"/>
                      <a:pt x="159" y="129"/>
                      <a:pt x="159" y="129"/>
                    </a:cubicBezTo>
                    <a:cubicBezTo>
                      <a:pt x="151" y="108"/>
                      <a:pt x="128" y="98"/>
                      <a:pt x="107" y="106"/>
                    </a:cubicBezTo>
                    <a:cubicBezTo>
                      <a:pt x="87" y="114"/>
                      <a:pt x="77" y="137"/>
                      <a:pt x="85" y="158"/>
                    </a:cubicBezTo>
                    <a:cubicBezTo>
                      <a:pt x="85" y="158"/>
                      <a:pt x="85" y="158"/>
                      <a:pt x="85" y="158"/>
                    </a:cubicBezTo>
                    <a:cubicBezTo>
                      <a:pt x="182" y="405"/>
                      <a:pt x="182" y="405"/>
                      <a:pt x="182" y="405"/>
                    </a:cubicBezTo>
                    <a:cubicBezTo>
                      <a:pt x="164" y="412"/>
                      <a:pt x="164" y="412"/>
                      <a:pt x="164" y="412"/>
                    </a:cubicBezTo>
                    <a:cubicBezTo>
                      <a:pt x="82" y="205"/>
                      <a:pt x="82" y="205"/>
                      <a:pt x="82" y="205"/>
                    </a:cubicBezTo>
                    <a:cubicBezTo>
                      <a:pt x="74" y="185"/>
                      <a:pt x="51" y="175"/>
                      <a:pt x="31" y="183"/>
                    </a:cubicBezTo>
                    <a:cubicBezTo>
                      <a:pt x="10" y="191"/>
                      <a:pt x="0" y="214"/>
                      <a:pt x="8" y="234"/>
                    </a:cubicBezTo>
                    <a:cubicBezTo>
                      <a:pt x="152" y="599"/>
                      <a:pt x="152" y="599"/>
                      <a:pt x="152" y="599"/>
                    </a:cubicBezTo>
                    <a:cubicBezTo>
                      <a:pt x="129" y="678"/>
                      <a:pt x="129" y="678"/>
                      <a:pt x="129" y="678"/>
                    </a:cubicBezTo>
                    <a:cubicBezTo>
                      <a:pt x="393" y="718"/>
                      <a:pt x="393" y="718"/>
                      <a:pt x="393" y="718"/>
                    </a:cubicBezTo>
                    <a:cubicBezTo>
                      <a:pt x="407" y="649"/>
                      <a:pt x="407" y="649"/>
                      <a:pt x="407" y="649"/>
                    </a:cubicBezTo>
                    <a:cubicBezTo>
                      <a:pt x="518" y="501"/>
                      <a:pt x="518" y="501"/>
                      <a:pt x="518" y="501"/>
                    </a:cubicBezTo>
                    <a:cubicBezTo>
                      <a:pt x="573" y="218"/>
                      <a:pt x="573" y="218"/>
                      <a:pt x="573" y="218"/>
                    </a:cubicBezTo>
                    <a:cubicBezTo>
                      <a:pt x="577" y="196"/>
                      <a:pt x="563" y="175"/>
                      <a:pt x="542" y="171"/>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6" name="Freeform 86"/>
              <p:cNvSpPr>
                <a:spLocks/>
              </p:cNvSpPr>
              <p:nvPr/>
            </p:nvSpPr>
            <p:spPr bwMode="auto">
              <a:xfrm>
                <a:off x="3773488" y="5859463"/>
                <a:ext cx="274638" cy="155575"/>
              </a:xfrm>
              <a:custGeom>
                <a:avLst/>
                <a:gdLst>
                  <a:gd name="T0" fmla="*/ 0 w 173"/>
                  <a:gd name="T1" fmla="*/ 98 h 98"/>
                  <a:gd name="T2" fmla="*/ 151 w 173"/>
                  <a:gd name="T3" fmla="*/ 98 h 98"/>
                  <a:gd name="T4" fmla="*/ 173 w 173"/>
                  <a:gd name="T5" fmla="*/ 22 h 98"/>
                  <a:gd name="T6" fmla="*/ 29 w 173"/>
                  <a:gd name="T7" fmla="*/ 0 h 98"/>
                  <a:gd name="T8" fmla="*/ 0 w 173"/>
                  <a:gd name="T9" fmla="*/ 98 h 98"/>
                </a:gdLst>
                <a:ahLst/>
                <a:cxnLst>
                  <a:cxn ang="0">
                    <a:pos x="T0" y="T1"/>
                  </a:cxn>
                  <a:cxn ang="0">
                    <a:pos x="T2" y="T3"/>
                  </a:cxn>
                  <a:cxn ang="0">
                    <a:pos x="T4" y="T5"/>
                  </a:cxn>
                  <a:cxn ang="0">
                    <a:pos x="T6" y="T7"/>
                  </a:cxn>
                  <a:cxn ang="0">
                    <a:pos x="T8" y="T9"/>
                  </a:cxn>
                </a:cxnLst>
                <a:rect l="0" t="0" r="r" b="b"/>
                <a:pathLst>
                  <a:path w="173" h="98">
                    <a:moveTo>
                      <a:pt x="0" y="98"/>
                    </a:moveTo>
                    <a:lnTo>
                      <a:pt x="151" y="98"/>
                    </a:lnTo>
                    <a:lnTo>
                      <a:pt x="173" y="22"/>
                    </a:lnTo>
                    <a:lnTo>
                      <a:pt x="29" y="0"/>
                    </a:lnTo>
                    <a:lnTo>
                      <a:pt x="0" y="98"/>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7" name="Freeform 87"/>
              <p:cNvSpPr>
                <a:spLocks/>
              </p:cNvSpPr>
              <p:nvPr/>
            </p:nvSpPr>
            <p:spPr bwMode="auto">
              <a:xfrm>
                <a:off x="4513263" y="5938838"/>
                <a:ext cx="249238" cy="76200"/>
              </a:xfrm>
              <a:custGeom>
                <a:avLst/>
                <a:gdLst>
                  <a:gd name="T0" fmla="*/ 0 w 157"/>
                  <a:gd name="T1" fmla="*/ 22 h 48"/>
                  <a:gd name="T2" fmla="*/ 7 w 157"/>
                  <a:gd name="T3" fmla="*/ 48 h 48"/>
                  <a:gd name="T4" fmla="*/ 157 w 157"/>
                  <a:gd name="T5" fmla="*/ 48 h 48"/>
                  <a:gd name="T6" fmla="*/ 143 w 157"/>
                  <a:gd name="T7" fmla="*/ 0 h 48"/>
                  <a:gd name="T8" fmla="*/ 0 w 157"/>
                  <a:gd name="T9" fmla="*/ 22 h 48"/>
                </a:gdLst>
                <a:ahLst/>
                <a:cxnLst>
                  <a:cxn ang="0">
                    <a:pos x="T0" y="T1"/>
                  </a:cxn>
                  <a:cxn ang="0">
                    <a:pos x="T2" y="T3"/>
                  </a:cxn>
                  <a:cxn ang="0">
                    <a:pos x="T4" y="T5"/>
                  </a:cxn>
                  <a:cxn ang="0">
                    <a:pos x="T6" y="T7"/>
                  </a:cxn>
                  <a:cxn ang="0">
                    <a:pos x="T8" y="T9"/>
                  </a:cxn>
                </a:cxnLst>
                <a:rect l="0" t="0" r="r" b="b"/>
                <a:pathLst>
                  <a:path w="157" h="48">
                    <a:moveTo>
                      <a:pt x="0" y="22"/>
                    </a:moveTo>
                    <a:lnTo>
                      <a:pt x="7" y="48"/>
                    </a:lnTo>
                    <a:lnTo>
                      <a:pt x="157" y="48"/>
                    </a:lnTo>
                    <a:lnTo>
                      <a:pt x="143" y="0"/>
                    </a:lnTo>
                    <a:lnTo>
                      <a:pt x="0" y="22"/>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8" name="Rectangle 8"/>
              <p:cNvSpPr>
                <a:spLocks noChangeArrowheads="1"/>
              </p:cNvSpPr>
              <p:nvPr/>
            </p:nvSpPr>
            <p:spPr bwMode="auto">
              <a:xfrm>
                <a:off x="3562351" y="4010026"/>
                <a:ext cx="1349375" cy="78105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7" name="Rectangle 97"/>
            <p:cNvSpPr>
              <a:spLocks noChangeArrowheads="1"/>
            </p:cNvSpPr>
            <p:nvPr/>
          </p:nvSpPr>
          <p:spPr bwMode="auto">
            <a:xfrm>
              <a:off x="2548185" y="4337375"/>
              <a:ext cx="925513" cy="337952"/>
            </a:xfrm>
            <a:prstGeom prst="rect">
              <a:avLst/>
            </a:prstGeom>
            <a:solidFill>
              <a:schemeClr val="accent2"/>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Light"/>
                  <a:ea typeface="+mn-ea"/>
                  <a:cs typeface="+mn-cs"/>
                </a:rPr>
                <a:t>Start coding</a:t>
              </a:r>
            </a:p>
          </p:txBody>
        </p:sp>
      </p:grpSp>
    </p:spTree>
    <p:extLst>
      <p:ext uri="{BB962C8B-B14F-4D97-AF65-F5344CB8AC3E}">
        <p14:creationId xmlns:p14="http://schemas.microsoft.com/office/powerpoint/2010/main" val="3885414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4816475" y="2567194"/>
            <a:ext cx="8275638" cy="1932837"/>
          </a:xfrm>
        </p:spPr>
        <p:txBody>
          <a:bodyPr/>
          <a:lstStyle/>
          <a:p>
            <a:pPr marL="0" indent="0">
              <a:buNone/>
            </a:pPr>
            <a:r>
              <a:rPr lang="en-US" sz="4400" kern="0" dirty="0"/>
              <a:t>Speech APIs powered by Bing</a:t>
            </a:r>
            <a:endParaRPr lang="en-US" sz="4400" dirty="0"/>
          </a:p>
          <a:p>
            <a:pPr marL="0" indent="0">
              <a:buNone/>
            </a:pPr>
            <a:r>
              <a:rPr lang="en-US" sz="3200" dirty="0">
                <a:latin typeface="+mn-lt"/>
              </a:rPr>
              <a:t>Voice Recognition (Speech to Text)</a:t>
            </a:r>
          </a:p>
          <a:p>
            <a:pPr marL="0" indent="0">
              <a:buNone/>
            </a:pPr>
            <a:r>
              <a:rPr lang="en-US" sz="3200" dirty="0">
                <a:latin typeface="+mn-lt"/>
              </a:rPr>
              <a:t>Voice Output (Text to Speech)</a:t>
            </a:r>
          </a:p>
        </p:txBody>
      </p:sp>
      <p:sp>
        <p:nvSpPr>
          <p:cNvPr id="22" name="Parallelogram 21"/>
          <p:cNvSpPr/>
          <p:nvPr/>
        </p:nvSpPr>
        <p:spPr bwMode="auto">
          <a:xfrm>
            <a:off x="2260420" y="1916112"/>
            <a:ext cx="2484374" cy="3124200"/>
          </a:xfrm>
          <a:prstGeom prst="parallelogram">
            <a:avLst>
              <a:gd name="adj" fmla="val 55592"/>
            </a:avLst>
          </a:prstGeom>
          <a:solidFill>
            <a:srgbClr val="D7D7D7"/>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ndParaRPr>
          </a:p>
        </p:txBody>
      </p:sp>
      <p:grpSp>
        <p:nvGrpSpPr>
          <p:cNvPr id="5" name="Group 4"/>
          <p:cNvGrpSpPr/>
          <p:nvPr/>
        </p:nvGrpSpPr>
        <p:grpSpPr>
          <a:xfrm>
            <a:off x="-17463" y="1916112"/>
            <a:ext cx="3664152" cy="3124200"/>
            <a:chOff x="-17463" y="1916112"/>
            <a:chExt cx="3664152" cy="3124200"/>
          </a:xfrm>
        </p:grpSpPr>
        <p:sp>
          <p:nvSpPr>
            <p:cNvPr id="24" name="Flowchart: Process 8"/>
            <p:cNvSpPr/>
            <p:nvPr/>
          </p:nvSpPr>
          <p:spPr bwMode="auto">
            <a:xfrm flipH="1" flipV="1">
              <a:off x="-17463" y="191611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7"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236" y="2867991"/>
              <a:ext cx="1569140" cy="1220442"/>
            </a:xfrm>
            <a:prstGeom prst="rect">
              <a:avLst/>
            </a:prstGeom>
          </p:spPr>
        </p:pic>
      </p:grpSp>
    </p:spTree>
    <p:extLst>
      <p:ext uri="{BB962C8B-B14F-4D97-AF65-F5344CB8AC3E}">
        <p14:creationId xmlns:p14="http://schemas.microsoft.com/office/powerpoint/2010/main" val="27444776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0-#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grpId="1" nodeType="withEffect">
                                  <p:stCondLst>
                                    <p:cond delay="250"/>
                                  </p:stCondLst>
                                  <p:childTnLst>
                                    <p:animMotion origin="layout" path="M -0.01864 0.00023 L 1.27138E-6 -1.54335E-7 " pathEditMode="relative" rAng="0" ptsTypes="AA">
                                      <p:cBhvr>
                                        <p:cTn id="17" dur="500" fill="hold"/>
                                        <p:tgtEl>
                                          <p:spTgt spid="3"/>
                                        </p:tgtEl>
                                        <p:attrNameLst>
                                          <p:attrName>ppt_x</p:attrName>
                                          <p:attrName>ppt_y</p:attrName>
                                        </p:attrNameLst>
                                      </p:cBhvr>
                                      <p:rCtr x="932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737" y="5618996"/>
            <a:ext cx="749873" cy="566977"/>
          </a:xfrm>
          <a:prstGeom prst="rect">
            <a:avLst/>
          </a:prstGeom>
        </p:spPr>
      </p:pic>
      <p:sp>
        <p:nvSpPr>
          <p:cNvPr id="62" name="Freeform 17"/>
          <p:cNvSpPr>
            <a:spLocks noChangeAspect="1"/>
          </p:cNvSpPr>
          <p:nvPr/>
        </p:nvSpPr>
        <p:spPr bwMode="auto">
          <a:xfrm>
            <a:off x="9134474" y="1557421"/>
            <a:ext cx="1988622" cy="2088210"/>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just"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 name="Rectangle 2"/>
          <p:cNvSpPr/>
          <p:nvPr/>
        </p:nvSpPr>
        <p:spPr bwMode="auto">
          <a:xfrm>
            <a:off x="8656637" y="3649662"/>
            <a:ext cx="2971800" cy="33448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 name="Title 7"/>
          <p:cNvSpPr>
            <a:spLocks noGrp="1"/>
          </p:cNvSpPr>
          <p:nvPr>
            <p:ph type="title" idx="4294967295"/>
          </p:nvPr>
        </p:nvSpPr>
        <p:spPr>
          <a:xfrm>
            <a:off x="1538288" y="295275"/>
            <a:ext cx="10593387" cy="917575"/>
          </a:xfrm>
        </p:spPr>
        <p:txBody>
          <a:bodyPr anchor="ctr"/>
          <a:lstStyle/>
          <a:p>
            <a:r>
              <a:rPr lang="en-US" dirty="0"/>
              <a:t>Voice Recognition</a:t>
            </a:r>
          </a:p>
        </p:txBody>
      </p:sp>
      <p:grpSp>
        <p:nvGrpSpPr>
          <p:cNvPr id="11" name="Group 10"/>
          <p:cNvGrpSpPr/>
          <p:nvPr/>
        </p:nvGrpSpPr>
        <p:grpSpPr>
          <a:xfrm>
            <a:off x="-355601" y="301625"/>
            <a:ext cx="1849438" cy="917575"/>
            <a:chOff x="-355601" y="301625"/>
            <a:chExt cx="1849438" cy="917575"/>
          </a:xfrm>
        </p:grpSpPr>
        <p:sp>
          <p:nvSpPr>
            <p:cNvPr id="10"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pic>
          <p:nvPicPr>
            <p:cNvPr id="7" name="Picture 4" descr="Screen Clipping"/>
            <p:cNvPicPr>
              <a:picLocks noChangeAspect="1"/>
            </p:cNvPicPr>
            <p:nvPr/>
          </p:nvPicPr>
          <p:blipFill rotWithShape="1">
            <a:blip r:embed="rId4">
              <a:extLst>
                <a:ext uri="{28A0092B-C50C-407E-A947-70E740481C1C}">
                  <a14:useLocalDpi xmlns:a14="http://schemas.microsoft.com/office/drawing/2010/main" val="0"/>
                </a:ext>
              </a:extLst>
            </a:blip>
            <a:srcRect l="9026" t="7516" r="10293" b="6360"/>
            <a:stretch/>
          </p:blipFill>
          <p:spPr>
            <a:xfrm>
              <a:off x="462755" y="500516"/>
              <a:ext cx="626069" cy="519792"/>
            </a:xfrm>
            <a:prstGeom prst="rect">
              <a:avLst/>
            </a:prstGeom>
          </p:spPr>
        </p:pic>
      </p:grpSp>
      <p:sp>
        <p:nvSpPr>
          <p:cNvPr id="18" name="AutoShape 3"/>
          <p:cNvSpPr>
            <a:spLocks noChangeAspect="1" noChangeArrowheads="1" noTextEdit="1"/>
          </p:cNvSpPr>
          <p:nvPr/>
        </p:nvSpPr>
        <p:spPr bwMode="auto">
          <a:xfrm>
            <a:off x="2675830" y="1779503"/>
            <a:ext cx="16215293" cy="783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grpSp>
        <p:nvGrpSpPr>
          <p:cNvPr id="48" name="Group 47"/>
          <p:cNvGrpSpPr/>
          <p:nvPr/>
        </p:nvGrpSpPr>
        <p:grpSpPr>
          <a:xfrm>
            <a:off x="2675830" y="3802062"/>
            <a:ext cx="9760645" cy="783422"/>
            <a:chOff x="2675830" y="1779503"/>
            <a:chExt cx="9760645" cy="783422"/>
          </a:xfrm>
        </p:grpSpPr>
        <p:sp>
          <p:nvSpPr>
            <p:cNvPr id="46" name="Freeform 45"/>
            <p:cNvSpPr>
              <a:spLocks/>
            </p:cNvSpPr>
            <p:nvPr/>
          </p:nvSpPr>
          <p:spPr bwMode="auto">
            <a:xfrm>
              <a:off x="2947313" y="1779503"/>
              <a:ext cx="9489162" cy="783422"/>
            </a:xfrm>
            <a:custGeom>
              <a:avLst/>
              <a:gdLst>
                <a:gd name="connsiteX0" fmla="*/ 339354 w 9489162"/>
                <a:gd name="connsiteY0" fmla="*/ 0 h 783422"/>
                <a:gd name="connsiteX1" fmla="*/ 9489162 w 9489162"/>
                <a:gd name="connsiteY1" fmla="*/ 0 h 783422"/>
                <a:gd name="connsiteX2" fmla="*/ 9489162 w 9489162"/>
                <a:gd name="connsiteY2" fmla="*/ 783422 h 783422"/>
                <a:gd name="connsiteX3" fmla="*/ 0 w 9489162"/>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9489162" h="783422">
                  <a:moveTo>
                    <a:pt x="339354" y="0"/>
                  </a:moveTo>
                  <a:lnTo>
                    <a:pt x="9489162" y="0"/>
                  </a:lnTo>
                  <a:lnTo>
                    <a:pt x="9489162"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20" name="Freeform 6"/>
            <p:cNvSpPr>
              <a:spLocks/>
            </p:cNvSpPr>
            <p:nvPr/>
          </p:nvSpPr>
          <p:spPr bwMode="auto">
            <a:xfrm>
              <a:off x="2675830" y="1779503"/>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35" name="Rectangle 34"/>
            <p:cNvSpPr/>
            <p:nvPr/>
          </p:nvSpPr>
          <p:spPr>
            <a:xfrm>
              <a:off x="3383423" y="1817271"/>
              <a:ext cx="6632072" cy="70788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gradFill>
                    <a:gsLst>
                      <a:gs pos="1250">
                        <a:srgbClr val="404040"/>
                      </a:gs>
                      <a:gs pos="100000">
                        <a:srgbClr val="404040"/>
                      </a:gs>
                    </a:gsLst>
                    <a:lin ang="5400000" scaled="0"/>
                  </a:gradFill>
                  <a:effectLst/>
                  <a:uLnTx/>
                  <a:uFillTx/>
                  <a:latin typeface="Segoe UI Light"/>
                </a:rPr>
                <a:t>Converts spoken audio to text</a:t>
              </a:r>
            </a:p>
          </p:txBody>
        </p:sp>
      </p:grpSp>
      <p:sp>
        <p:nvSpPr>
          <p:cNvPr id="24" name="AutoShape 3"/>
          <p:cNvSpPr>
            <a:spLocks noChangeAspect="1" noChangeArrowheads="1" noTextEdit="1"/>
          </p:cNvSpPr>
          <p:nvPr/>
        </p:nvSpPr>
        <p:spPr bwMode="auto">
          <a:xfrm>
            <a:off x="2298248" y="2648351"/>
            <a:ext cx="16215293" cy="783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grpSp>
        <p:nvGrpSpPr>
          <p:cNvPr id="49" name="Group 48"/>
          <p:cNvGrpSpPr/>
          <p:nvPr/>
        </p:nvGrpSpPr>
        <p:grpSpPr>
          <a:xfrm>
            <a:off x="2298248" y="4670910"/>
            <a:ext cx="10138227" cy="783422"/>
            <a:chOff x="2298248" y="2648351"/>
            <a:chExt cx="10138227" cy="783422"/>
          </a:xfrm>
        </p:grpSpPr>
        <p:sp>
          <p:nvSpPr>
            <p:cNvPr id="44" name="Freeform 43"/>
            <p:cNvSpPr>
              <a:spLocks/>
            </p:cNvSpPr>
            <p:nvPr/>
          </p:nvSpPr>
          <p:spPr bwMode="auto">
            <a:xfrm>
              <a:off x="2569731" y="2648351"/>
              <a:ext cx="9866744" cy="783422"/>
            </a:xfrm>
            <a:custGeom>
              <a:avLst/>
              <a:gdLst>
                <a:gd name="connsiteX0" fmla="*/ 339354 w 9866744"/>
                <a:gd name="connsiteY0" fmla="*/ 0 h 783422"/>
                <a:gd name="connsiteX1" fmla="*/ 9866744 w 9866744"/>
                <a:gd name="connsiteY1" fmla="*/ 0 h 783422"/>
                <a:gd name="connsiteX2" fmla="*/ 9866744 w 9866744"/>
                <a:gd name="connsiteY2" fmla="*/ 783422 h 783422"/>
                <a:gd name="connsiteX3" fmla="*/ 0 w 9866744"/>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9866744" h="783422">
                  <a:moveTo>
                    <a:pt x="339354" y="0"/>
                  </a:moveTo>
                  <a:lnTo>
                    <a:pt x="9866744" y="0"/>
                  </a:lnTo>
                  <a:lnTo>
                    <a:pt x="9866744"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26" name="Freeform 6"/>
            <p:cNvSpPr>
              <a:spLocks/>
            </p:cNvSpPr>
            <p:nvPr/>
          </p:nvSpPr>
          <p:spPr bwMode="auto">
            <a:xfrm>
              <a:off x="2298248" y="2648351"/>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36" name="Rectangle 35"/>
            <p:cNvSpPr/>
            <p:nvPr/>
          </p:nvSpPr>
          <p:spPr>
            <a:xfrm>
              <a:off x="3110683" y="2686119"/>
              <a:ext cx="8273740" cy="70788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gradFill>
                    <a:gsLst>
                      <a:gs pos="1250">
                        <a:srgbClr val="404040"/>
                      </a:gs>
                      <a:gs pos="100000">
                        <a:srgbClr val="404040"/>
                      </a:gs>
                    </a:gsLst>
                    <a:lin ang="5400000" scaled="0"/>
                  </a:gradFill>
                  <a:effectLst/>
                  <a:uLnTx/>
                  <a:uFillTx/>
                  <a:latin typeface="Segoe UI Light"/>
                </a:rPr>
                <a:t>Same backend which powers Cortana</a:t>
              </a:r>
            </a:p>
          </p:txBody>
        </p:sp>
      </p:grpSp>
      <p:sp>
        <p:nvSpPr>
          <p:cNvPr id="30" name="AutoShape 3"/>
          <p:cNvSpPr>
            <a:spLocks noChangeAspect="1" noChangeArrowheads="1" noTextEdit="1"/>
          </p:cNvSpPr>
          <p:nvPr/>
        </p:nvSpPr>
        <p:spPr bwMode="auto">
          <a:xfrm>
            <a:off x="1935624" y="3507231"/>
            <a:ext cx="16215293" cy="783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grpSp>
        <p:nvGrpSpPr>
          <p:cNvPr id="50" name="Group 49"/>
          <p:cNvGrpSpPr/>
          <p:nvPr/>
        </p:nvGrpSpPr>
        <p:grpSpPr>
          <a:xfrm>
            <a:off x="1935624" y="5529790"/>
            <a:ext cx="10500851" cy="783422"/>
            <a:chOff x="1935624" y="3507231"/>
            <a:chExt cx="10500851" cy="783422"/>
          </a:xfrm>
        </p:grpSpPr>
        <p:sp>
          <p:nvSpPr>
            <p:cNvPr id="42" name="Freeform 41"/>
            <p:cNvSpPr>
              <a:spLocks/>
            </p:cNvSpPr>
            <p:nvPr/>
          </p:nvSpPr>
          <p:spPr bwMode="auto">
            <a:xfrm>
              <a:off x="2207107" y="3507231"/>
              <a:ext cx="10229368"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32" name="Freeform 6"/>
            <p:cNvSpPr>
              <a:spLocks/>
            </p:cNvSpPr>
            <p:nvPr/>
          </p:nvSpPr>
          <p:spPr bwMode="auto">
            <a:xfrm>
              <a:off x="1935624" y="3507231"/>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37" name="Rectangle 36"/>
            <p:cNvSpPr/>
            <p:nvPr/>
          </p:nvSpPr>
          <p:spPr>
            <a:xfrm>
              <a:off x="2729683" y="3544999"/>
              <a:ext cx="7489679" cy="70788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gradFill>
                    <a:gsLst>
                      <a:gs pos="1250">
                        <a:srgbClr val="404040"/>
                      </a:gs>
                      <a:gs pos="100000">
                        <a:srgbClr val="404040"/>
                      </a:gs>
                    </a:gsLst>
                    <a:lin ang="5400000" scaled="0"/>
                  </a:gradFill>
                  <a:effectLst/>
                  <a:uLnTx/>
                  <a:uFillTx/>
                  <a:latin typeface="Segoe UI Light"/>
                </a:rPr>
                <a:t>Support for 7 languages at launch</a:t>
              </a:r>
            </a:p>
          </p:txBody>
        </p:sp>
      </p:grpSp>
      <p:sp>
        <p:nvSpPr>
          <p:cNvPr id="52" name="Freeform 99"/>
          <p:cNvSpPr>
            <a:spLocks noChangeAspect="1"/>
          </p:cNvSpPr>
          <p:nvPr/>
        </p:nvSpPr>
        <p:spPr bwMode="auto">
          <a:xfrm>
            <a:off x="1920091" y="3907236"/>
            <a:ext cx="709594" cy="481972"/>
          </a:xfrm>
          <a:custGeom>
            <a:avLst/>
            <a:gdLst>
              <a:gd name="T0" fmla="*/ 916 w 1063"/>
              <a:gd name="T1" fmla="*/ 309 h 539"/>
              <a:gd name="T2" fmla="*/ 878 w 1063"/>
              <a:gd name="T3" fmla="*/ 282 h 539"/>
              <a:gd name="T4" fmla="*/ 878 w 1063"/>
              <a:gd name="T5" fmla="*/ 328 h 539"/>
              <a:gd name="T6" fmla="*/ 878 w 1063"/>
              <a:gd name="T7" fmla="*/ 351 h 539"/>
              <a:gd name="T8" fmla="*/ 602 w 1063"/>
              <a:gd name="T9" fmla="*/ 269 h 539"/>
              <a:gd name="T10" fmla="*/ 878 w 1063"/>
              <a:gd name="T11" fmla="*/ 187 h 539"/>
              <a:gd name="T12" fmla="*/ 878 w 1063"/>
              <a:gd name="T13" fmla="*/ 211 h 539"/>
              <a:gd name="T14" fmla="*/ 878 w 1063"/>
              <a:gd name="T15" fmla="*/ 257 h 539"/>
              <a:gd name="T16" fmla="*/ 916 w 1063"/>
              <a:gd name="T17" fmla="*/ 231 h 539"/>
              <a:gd name="T18" fmla="*/ 1035 w 1063"/>
              <a:gd name="T19" fmla="*/ 150 h 539"/>
              <a:gd name="T20" fmla="*/ 1063 w 1063"/>
              <a:gd name="T21" fmla="*/ 131 h 539"/>
              <a:gd name="T22" fmla="*/ 1035 w 1063"/>
              <a:gd name="T23" fmla="*/ 111 h 539"/>
              <a:gd name="T24" fmla="*/ 916 w 1063"/>
              <a:gd name="T25" fmla="*/ 27 h 539"/>
              <a:gd name="T26" fmla="*/ 878 w 1063"/>
              <a:gd name="T27" fmla="*/ 0 h 539"/>
              <a:gd name="T28" fmla="*/ 878 w 1063"/>
              <a:gd name="T29" fmla="*/ 47 h 539"/>
              <a:gd name="T30" fmla="*/ 878 w 1063"/>
              <a:gd name="T31" fmla="*/ 67 h 539"/>
              <a:gd name="T32" fmla="*/ 523 w 1063"/>
              <a:gd name="T33" fmla="*/ 179 h 539"/>
              <a:gd name="T34" fmla="*/ 376 w 1063"/>
              <a:gd name="T35" fmla="*/ 94 h 539"/>
              <a:gd name="T36" fmla="*/ 199 w 1063"/>
              <a:gd name="T37" fmla="*/ 67 h 539"/>
              <a:gd name="T38" fmla="*/ 185 w 1063"/>
              <a:gd name="T39" fmla="*/ 67 h 539"/>
              <a:gd name="T40" fmla="*/ 185 w 1063"/>
              <a:gd name="T41" fmla="*/ 47 h 539"/>
              <a:gd name="T42" fmla="*/ 185 w 1063"/>
              <a:gd name="T43" fmla="*/ 0 h 539"/>
              <a:gd name="T44" fmla="*/ 147 w 1063"/>
              <a:gd name="T45" fmla="*/ 27 h 539"/>
              <a:gd name="T46" fmla="*/ 29 w 1063"/>
              <a:gd name="T47" fmla="*/ 111 h 539"/>
              <a:gd name="T48" fmla="*/ 0 w 1063"/>
              <a:gd name="T49" fmla="*/ 131 h 539"/>
              <a:gd name="T50" fmla="*/ 29 w 1063"/>
              <a:gd name="T51" fmla="*/ 150 h 539"/>
              <a:gd name="T52" fmla="*/ 148 w 1063"/>
              <a:gd name="T53" fmla="*/ 231 h 539"/>
              <a:gd name="T54" fmla="*/ 185 w 1063"/>
              <a:gd name="T55" fmla="*/ 257 h 539"/>
              <a:gd name="T56" fmla="*/ 185 w 1063"/>
              <a:gd name="T57" fmla="*/ 211 h 539"/>
              <a:gd name="T58" fmla="*/ 185 w 1063"/>
              <a:gd name="T59" fmla="*/ 187 h 539"/>
              <a:gd name="T60" fmla="*/ 198 w 1063"/>
              <a:gd name="T61" fmla="*/ 187 h 539"/>
              <a:gd name="T62" fmla="*/ 443 w 1063"/>
              <a:gd name="T63" fmla="*/ 269 h 539"/>
              <a:gd name="T64" fmla="*/ 197 w 1063"/>
              <a:gd name="T65" fmla="*/ 351 h 539"/>
              <a:gd name="T66" fmla="*/ 185 w 1063"/>
              <a:gd name="T67" fmla="*/ 350 h 539"/>
              <a:gd name="T68" fmla="*/ 185 w 1063"/>
              <a:gd name="T69" fmla="*/ 328 h 539"/>
              <a:gd name="T70" fmla="*/ 185 w 1063"/>
              <a:gd name="T71" fmla="*/ 282 h 539"/>
              <a:gd name="T72" fmla="*/ 147 w 1063"/>
              <a:gd name="T73" fmla="*/ 309 h 539"/>
              <a:gd name="T74" fmla="*/ 29 w 1063"/>
              <a:gd name="T75" fmla="*/ 393 h 539"/>
              <a:gd name="T76" fmla="*/ 0 w 1063"/>
              <a:gd name="T77" fmla="*/ 413 h 539"/>
              <a:gd name="T78" fmla="*/ 29 w 1063"/>
              <a:gd name="T79" fmla="*/ 432 h 539"/>
              <a:gd name="T80" fmla="*/ 148 w 1063"/>
              <a:gd name="T81" fmla="*/ 513 h 539"/>
              <a:gd name="T82" fmla="*/ 185 w 1063"/>
              <a:gd name="T83" fmla="*/ 539 h 539"/>
              <a:gd name="T84" fmla="*/ 185 w 1063"/>
              <a:gd name="T85" fmla="*/ 493 h 539"/>
              <a:gd name="T86" fmla="*/ 185 w 1063"/>
              <a:gd name="T87" fmla="*/ 471 h 539"/>
              <a:gd name="T88" fmla="*/ 199 w 1063"/>
              <a:gd name="T89" fmla="*/ 471 h 539"/>
              <a:gd name="T90" fmla="*/ 523 w 1063"/>
              <a:gd name="T91" fmla="*/ 359 h 539"/>
              <a:gd name="T92" fmla="*/ 878 w 1063"/>
              <a:gd name="T93" fmla="*/ 471 h 539"/>
              <a:gd name="T94" fmla="*/ 878 w 1063"/>
              <a:gd name="T95" fmla="*/ 493 h 539"/>
              <a:gd name="T96" fmla="*/ 878 w 1063"/>
              <a:gd name="T97" fmla="*/ 539 h 539"/>
              <a:gd name="T98" fmla="*/ 916 w 1063"/>
              <a:gd name="T99" fmla="*/ 513 h 539"/>
              <a:gd name="T100" fmla="*/ 1035 w 1063"/>
              <a:gd name="T101" fmla="*/ 432 h 539"/>
              <a:gd name="T102" fmla="*/ 1063 w 1063"/>
              <a:gd name="T103" fmla="*/ 413 h 539"/>
              <a:gd name="T104" fmla="*/ 1035 w 1063"/>
              <a:gd name="T105" fmla="*/ 393 h 539"/>
              <a:gd name="T106" fmla="*/ 916 w 1063"/>
              <a:gd name="T107" fmla="*/ 309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63" h="539">
                <a:moveTo>
                  <a:pt x="916" y="309"/>
                </a:moveTo>
                <a:cubicBezTo>
                  <a:pt x="878" y="282"/>
                  <a:pt x="878" y="282"/>
                  <a:pt x="878" y="282"/>
                </a:cubicBezTo>
                <a:cubicBezTo>
                  <a:pt x="878" y="328"/>
                  <a:pt x="878" y="328"/>
                  <a:pt x="878" y="328"/>
                </a:cubicBezTo>
                <a:cubicBezTo>
                  <a:pt x="878" y="351"/>
                  <a:pt x="878" y="351"/>
                  <a:pt x="878" y="351"/>
                </a:cubicBezTo>
                <a:cubicBezTo>
                  <a:pt x="760" y="351"/>
                  <a:pt x="664" y="322"/>
                  <a:pt x="602" y="269"/>
                </a:cubicBezTo>
                <a:cubicBezTo>
                  <a:pt x="664" y="215"/>
                  <a:pt x="760" y="187"/>
                  <a:pt x="878" y="187"/>
                </a:cubicBezTo>
                <a:cubicBezTo>
                  <a:pt x="878" y="211"/>
                  <a:pt x="878" y="211"/>
                  <a:pt x="878" y="211"/>
                </a:cubicBezTo>
                <a:cubicBezTo>
                  <a:pt x="878" y="257"/>
                  <a:pt x="878" y="257"/>
                  <a:pt x="878" y="257"/>
                </a:cubicBezTo>
                <a:cubicBezTo>
                  <a:pt x="916" y="231"/>
                  <a:pt x="916" y="231"/>
                  <a:pt x="916" y="231"/>
                </a:cubicBezTo>
                <a:cubicBezTo>
                  <a:pt x="1035" y="150"/>
                  <a:pt x="1035" y="150"/>
                  <a:pt x="1035" y="150"/>
                </a:cubicBezTo>
                <a:cubicBezTo>
                  <a:pt x="1063" y="131"/>
                  <a:pt x="1063" y="131"/>
                  <a:pt x="1063" y="131"/>
                </a:cubicBezTo>
                <a:cubicBezTo>
                  <a:pt x="1035" y="111"/>
                  <a:pt x="1035" y="111"/>
                  <a:pt x="1035" y="111"/>
                </a:cubicBezTo>
                <a:cubicBezTo>
                  <a:pt x="916" y="27"/>
                  <a:pt x="916" y="27"/>
                  <a:pt x="916" y="27"/>
                </a:cubicBezTo>
                <a:cubicBezTo>
                  <a:pt x="878" y="0"/>
                  <a:pt x="878" y="0"/>
                  <a:pt x="878" y="0"/>
                </a:cubicBezTo>
                <a:cubicBezTo>
                  <a:pt x="878" y="47"/>
                  <a:pt x="878" y="47"/>
                  <a:pt x="878" y="47"/>
                </a:cubicBezTo>
                <a:cubicBezTo>
                  <a:pt x="878" y="67"/>
                  <a:pt x="878" y="67"/>
                  <a:pt x="878" y="67"/>
                </a:cubicBezTo>
                <a:cubicBezTo>
                  <a:pt x="730" y="67"/>
                  <a:pt x="607" y="106"/>
                  <a:pt x="523" y="179"/>
                </a:cubicBezTo>
                <a:cubicBezTo>
                  <a:pt x="483" y="141"/>
                  <a:pt x="434" y="113"/>
                  <a:pt x="376" y="94"/>
                </a:cubicBezTo>
                <a:cubicBezTo>
                  <a:pt x="309" y="72"/>
                  <a:pt x="243" y="67"/>
                  <a:pt x="199" y="67"/>
                </a:cubicBezTo>
                <a:cubicBezTo>
                  <a:pt x="194" y="67"/>
                  <a:pt x="190" y="67"/>
                  <a:pt x="185" y="67"/>
                </a:cubicBezTo>
                <a:cubicBezTo>
                  <a:pt x="185" y="47"/>
                  <a:pt x="185" y="47"/>
                  <a:pt x="185" y="47"/>
                </a:cubicBezTo>
                <a:cubicBezTo>
                  <a:pt x="185" y="0"/>
                  <a:pt x="185" y="0"/>
                  <a:pt x="185" y="0"/>
                </a:cubicBezTo>
                <a:cubicBezTo>
                  <a:pt x="147" y="27"/>
                  <a:pt x="147" y="27"/>
                  <a:pt x="147" y="27"/>
                </a:cubicBezTo>
                <a:cubicBezTo>
                  <a:pt x="29" y="111"/>
                  <a:pt x="29" y="111"/>
                  <a:pt x="29" y="111"/>
                </a:cubicBezTo>
                <a:cubicBezTo>
                  <a:pt x="0" y="131"/>
                  <a:pt x="0" y="131"/>
                  <a:pt x="0" y="131"/>
                </a:cubicBezTo>
                <a:cubicBezTo>
                  <a:pt x="29" y="150"/>
                  <a:pt x="29" y="150"/>
                  <a:pt x="29" y="150"/>
                </a:cubicBezTo>
                <a:cubicBezTo>
                  <a:pt x="148" y="231"/>
                  <a:pt x="148" y="231"/>
                  <a:pt x="148" y="231"/>
                </a:cubicBezTo>
                <a:cubicBezTo>
                  <a:pt x="185" y="257"/>
                  <a:pt x="185" y="257"/>
                  <a:pt x="185" y="257"/>
                </a:cubicBezTo>
                <a:cubicBezTo>
                  <a:pt x="185" y="211"/>
                  <a:pt x="185" y="211"/>
                  <a:pt x="185" y="211"/>
                </a:cubicBezTo>
                <a:cubicBezTo>
                  <a:pt x="185" y="187"/>
                  <a:pt x="185" y="187"/>
                  <a:pt x="185" y="187"/>
                </a:cubicBezTo>
                <a:cubicBezTo>
                  <a:pt x="189" y="187"/>
                  <a:pt x="194" y="187"/>
                  <a:pt x="198" y="187"/>
                </a:cubicBezTo>
                <a:cubicBezTo>
                  <a:pt x="262" y="187"/>
                  <a:pt x="372" y="198"/>
                  <a:pt x="443" y="269"/>
                </a:cubicBezTo>
                <a:cubicBezTo>
                  <a:pt x="371" y="340"/>
                  <a:pt x="258" y="351"/>
                  <a:pt x="197" y="351"/>
                </a:cubicBezTo>
                <a:cubicBezTo>
                  <a:pt x="193" y="351"/>
                  <a:pt x="189" y="351"/>
                  <a:pt x="185" y="350"/>
                </a:cubicBezTo>
                <a:cubicBezTo>
                  <a:pt x="185" y="328"/>
                  <a:pt x="185" y="328"/>
                  <a:pt x="185" y="328"/>
                </a:cubicBezTo>
                <a:cubicBezTo>
                  <a:pt x="185" y="282"/>
                  <a:pt x="185" y="282"/>
                  <a:pt x="185" y="282"/>
                </a:cubicBezTo>
                <a:cubicBezTo>
                  <a:pt x="147" y="309"/>
                  <a:pt x="147" y="309"/>
                  <a:pt x="147" y="309"/>
                </a:cubicBezTo>
                <a:cubicBezTo>
                  <a:pt x="29" y="393"/>
                  <a:pt x="29" y="393"/>
                  <a:pt x="29" y="393"/>
                </a:cubicBezTo>
                <a:cubicBezTo>
                  <a:pt x="0" y="413"/>
                  <a:pt x="0" y="413"/>
                  <a:pt x="0" y="413"/>
                </a:cubicBezTo>
                <a:cubicBezTo>
                  <a:pt x="29" y="432"/>
                  <a:pt x="29" y="432"/>
                  <a:pt x="29" y="432"/>
                </a:cubicBezTo>
                <a:cubicBezTo>
                  <a:pt x="148" y="513"/>
                  <a:pt x="148" y="513"/>
                  <a:pt x="148" y="513"/>
                </a:cubicBezTo>
                <a:cubicBezTo>
                  <a:pt x="185" y="539"/>
                  <a:pt x="185" y="539"/>
                  <a:pt x="185" y="539"/>
                </a:cubicBezTo>
                <a:cubicBezTo>
                  <a:pt x="185" y="493"/>
                  <a:pt x="185" y="493"/>
                  <a:pt x="185" y="493"/>
                </a:cubicBezTo>
                <a:cubicBezTo>
                  <a:pt x="185" y="471"/>
                  <a:pt x="185" y="471"/>
                  <a:pt x="185" y="471"/>
                </a:cubicBezTo>
                <a:cubicBezTo>
                  <a:pt x="190" y="471"/>
                  <a:pt x="194" y="471"/>
                  <a:pt x="199" y="471"/>
                </a:cubicBezTo>
                <a:cubicBezTo>
                  <a:pt x="277" y="471"/>
                  <a:pt x="421" y="456"/>
                  <a:pt x="523" y="359"/>
                </a:cubicBezTo>
                <a:cubicBezTo>
                  <a:pt x="606" y="431"/>
                  <a:pt x="730" y="471"/>
                  <a:pt x="878" y="471"/>
                </a:cubicBezTo>
                <a:cubicBezTo>
                  <a:pt x="878" y="493"/>
                  <a:pt x="878" y="493"/>
                  <a:pt x="878" y="493"/>
                </a:cubicBezTo>
                <a:cubicBezTo>
                  <a:pt x="878" y="539"/>
                  <a:pt x="878" y="539"/>
                  <a:pt x="878" y="539"/>
                </a:cubicBezTo>
                <a:cubicBezTo>
                  <a:pt x="916" y="513"/>
                  <a:pt x="916" y="513"/>
                  <a:pt x="916" y="513"/>
                </a:cubicBezTo>
                <a:cubicBezTo>
                  <a:pt x="1035" y="432"/>
                  <a:pt x="1035" y="432"/>
                  <a:pt x="1035" y="432"/>
                </a:cubicBezTo>
                <a:cubicBezTo>
                  <a:pt x="1063" y="413"/>
                  <a:pt x="1063" y="413"/>
                  <a:pt x="1063" y="413"/>
                </a:cubicBezTo>
                <a:cubicBezTo>
                  <a:pt x="1035" y="393"/>
                  <a:pt x="1035" y="393"/>
                  <a:pt x="1035" y="393"/>
                </a:cubicBezTo>
                <a:lnTo>
                  <a:pt x="916" y="309"/>
                </a:lnTo>
                <a:close/>
              </a:path>
            </a:pathLst>
          </a:custGeom>
          <a:solidFill>
            <a:srgbClr val="00B29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grpSp>
        <p:nvGrpSpPr>
          <p:cNvPr id="55" name="Group 54"/>
          <p:cNvGrpSpPr/>
          <p:nvPr/>
        </p:nvGrpSpPr>
        <p:grpSpPr>
          <a:xfrm>
            <a:off x="1627187" y="4700671"/>
            <a:ext cx="609602" cy="609602"/>
            <a:chOff x="3195638" y="-820737"/>
            <a:chExt cx="1625598" cy="1625598"/>
          </a:xfrm>
        </p:grpSpPr>
        <p:sp>
          <p:nvSpPr>
            <p:cNvPr id="53" name="Donut 52"/>
            <p:cNvSpPr/>
            <p:nvPr/>
          </p:nvSpPr>
          <p:spPr bwMode="auto">
            <a:xfrm>
              <a:off x="3195638" y="-820737"/>
              <a:ext cx="1625598" cy="1625598"/>
            </a:xfrm>
            <a:prstGeom prst="donut">
              <a:avLst>
                <a:gd name="adj" fmla="val 24313"/>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4" name="Oval 53"/>
            <p:cNvSpPr/>
            <p:nvPr/>
          </p:nvSpPr>
          <p:spPr bwMode="auto">
            <a:xfrm>
              <a:off x="3602036" y="-414339"/>
              <a:ext cx="812802" cy="812802"/>
            </a:xfrm>
            <a:prstGeom prst="ellipse">
              <a:avLst/>
            </a:prstGeom>
            <a:noFill/>
            <a:ln w="34925">
              <a:solidFill>
                <a:srgbClr val="00827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38" name="Rectangle 37"/>
          <p:cNvSpPr/>
          <p:nvPr/>
        </p:nvSpPr>
        <p:spPr>
          <a:xfrm>
            <a:off x="8522470" y="2393287"/>
            <a:ext cx="1018228" cy="461665"/>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err="1">
                <a:ln>
                  <a:noFill/>
                </a:ln>
                <a:gradFill>
                  <a:gsLst>
                    <a:gs pos="0">
                      <a:srgbClr val="008272"/>
                    </a:gs>
                    <a:gs pos="100000">
                      <a:srgbClr val="008272"/>
                    </a:gs>
                  </a:gsLst>
                  <a:lin ang="5400000" scaled="0"/>
                </a:gradFill>
                <a:effectLst/>
                <a:uLnTx/>
                <a:uFillTx/>
                <a:ea typeface="Calibri" panose="020F0502020204030204" pitchFamily="34" charset="0"/>
                <a:cs typeface="Times New Roman" panose="02020603050405020304" pitchFamily="18" charset="0"/>
              </a:rPr>
              <a:t>en</a:t>
            </a:r>
            <a:r>
              <a:rPr kumimoji="0" lang="en-US" sz="2400" b="0" i="0" u="none" strike="noStrike" kern="0" cap="none" spc="0" normalizeH="0" baseline="0" noProof="0" dirty="0">
                <a:ln>
                  <a:noFill/>
                </a:ln>
                <a:gradFill>
                  <a:gsLst>
                    <a:gs pos="0">
                      <a:srgbClr val="008272"/>
                    </a:gs>
                    <a:gs pos="100000">
                      <a:srgbClr val="008272"/>
                    </a:gs>
                  </a:gsLst>
                  <a:lin ang="5400000" scaled="0"/>
                </a:gradFill>
                <a:effectLst/>
                <a:uLnTx/>
                <a:uFillTx/>
                <a:ea typeface="Calibri" panose="020F0502020204030204" pitchFamily="34" charset="0"/>
                <a:cs typeface="Times New Roman" panose="02020603050405020304" pitchFamily="18" charset="0"/>
              </a:rPr>
              <a:t>-US</a:t>
            </a:r>
          </a:p>
        </p:txBody>
      </p:sp>
      <p:sp>
        <p:nvSpPr>
          <p:cNvPr id="39" name="Rectangle 38"/>
          <p:cNvSpPr/>
          <p:nvPr/>
        </p:nvSpPr>
        <p:spPr>
          <a:xfrm>
            <a:off x="8598671" y="1896399"/>
            <a:ext cx="1031052" cy="461665"/>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err="1">
                <a:ln>
                  <a:noFill/>
                </a:ln>
                <a:gradFill>
                  <a:gsLst>
                    <a:gs pos="0">
                      <a:srgbClr val="008272"/>
                    </a:gs>
                    <a:gs pos="100000">
                      <a:srgbClr val="008272"/>
                    </a:gs>
                  </a:gsLst>
                  <a:lin ang="5400000" scaled="0"/>
                </a:gradFill>
                <a:effectLst/>
                <a:uLnTx/>
                <a:uFillTx/>
                <a:ea typeface="Calibri" panose="020F0502020204030204" pitchFamily="34" charset="0"/>
                <a:cs typeface="Times New Roman" panose="02020603050405020304" pitchFamily="18" charset="0"/>
              </a:rPr>
              <a:t>en</a:t>
            </a:r>
            <a:r>
              <a:rPr kumimoji="0" lang="en-US" sz="2400" b="0" i="0" u="none" strike="noStrike" kern="0" cap="none" spc="0" normalizeH="0" baseline="0" noProof="0" dirty="0">
                <a:ln>
                  <a:noFill/>
                </a:ln>
                <a:gradFill>
                  <a:gsLst>
                    <a:gs pos="0">
                      <a:srgbClr val="008272"/>
                    </a:gs>
                    <a:gs pos="100000">
                      <a:srgbClr val="008272"/>
                    </a:gs>
                  </a:gsLst>
                  <a:lin ang="5400000" scaled="0"/>
                </a:gradFill>
                <a:effectLst/>
                <a:uLnTx/>
                <a:uFillTx/>
                <a:ea typeface="Calibri" panose="020F0502020204030204" pitchFamily="34" charset="0"/>
                <a:cs typeface="Times New Roman" panose="02020603050405020304" pitchFamily="18" charset="0"/>
              </a:rPr>
              <a:t>-GB</a:t>
            </a:r>
          </a:p>
        </p:txBody>
      </p:sp>
      <p:sp>
        <p:nvSpPr>
          <p:cNvPr id="40" name="Rectangle 39"/>
          <p:cNvSpPr/>
          <p:nvPr/>
        </p:nvSpPr>
        <p:spPr>
          <a:xfrm>
            <a:off x="8755878" y="1478887"/>
            <a:ext cx="1021433" cy="461665"/>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008272"/>
                    </a:gs>
                    <a:gs pos="100000">
                      <a:srgbClr val="008272"/>
                    </a:gs>
                  </a:gsLst>
                  <a:lin ang="5400000" scaled="0"/>
                </a:gradFill>
                <a:effectLst/>
                <a:uLnTx/>
                <a:uFillTx/>
                <a:ea typeface="Calibri" panose="020F0502020204030204" pitchFamily="34" charset="0"/>
                <a:cs typeface="Times New Roman" panose="02020603050405020304" pitchFamily="18" charset="0"/>
              </a:rPr>
              <a:t>de-DE</a:t>
            </a:r>
          </a:p>
        </p:txBody>
      </p:sp>
      <p:sp>
        <p:nvSpPr>
          <p:cNvPr id="41" name="Rectangle 40"/>
          <p:cNvSpPr/>
          <p:nvPr/>
        </p:nvSpPr>
        <p:spPr>
          <a:xfrm>
            <a:off x="9651041" y="1064847"/>
            <a:ext cx="917239" cy="461665"/>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err="1">
                <a:ln>
                  <a:noFill/>
                </a:ln>
                <a:gradFill>
                  <a:gsLst>
                    <a:gs pos="0">
                      <a:srgbClr val="008272"/>
                    </a:gs>
                    <a:gs pos="100000">
                      <a:srgbClr val="008272"/>
                    </a:gs>
                  </a:gsLst>
                  <a:lin ang="5400000" scaled="0"/>
                </a:gradFill>
                <a:effectLst/>
                <a:uLnTx/>
                <a:uFillTx/>
                <a:ea typeface="Calibri" panose="020F0502020204030204" pitchFamily="34" charset="0"/>
                <a:cs typeface="Times New Roman" panose="02020603050405020304" pitchFamily="18" charset="0"/>
              </a:rPr>
              <a:t>es</a:t>
            </a:r>
            <a:r>
              <a:rPr kumimoji="0" lang="en-US" sz="2400" b="0" i="0" u="none" strike="noStrike" kern="0" cap="none" spc="0" normalizeH="0" baseline="0" noProof="0" dirty="0">
                <a:ln>
                  <a:noFill/>
                </a:ln>
                <a:gradFill>
                  <a:gsLst>
                    <a:gs pos="0">
                      <a:srgbClr val="008272"/>
                    </a:gs>
                    <a:gs pos="100000">
                      <a:srgbClr val="008272"/>
                    </a:gs>
                  </a:gsLst>
                  <a:lin ang="5400000" scaled="0"/>
                </a:gradFill>
                <a:effectLst/>
                <a:uLnTx/>
                <a:uFillTx/>
                <a:ea typeface="Calibri" panose="020F0502020204030204" pitchFamily="34" charset="0"/>
                <a:cs typeface="Times New Roman" panose="02020603050405020304" pitchFamily="18" charset="0"/>
              </a:rPr>
              <a:t>-ES</a:t>
            </a:r>
          </a:p>
        </p:txBody>
      </p:sp>
      <p:sp>
        <p:nvSpPr>
          <p:cNvPr id="43" name="Rectangle 42"/>
          <p:cNvSpPr/>
          <p:nvPr/>
        </p:nvSpPr>
        <p:spPr>
          <a:xfrm>
            <a:off x="10467778" y="1478887"/>
            <a:ext cx="846707" cy="461665"/>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err="1">
                <a:ln>
                  <a:noFill/>
                </a:ln>
                <a:gradFill>
                  <a:gsLst>
                    <a:gs pos="0">
                      <a:srgbClr val="008272"/>
                    </a:gs>
                    <a:gs pos="100000">
                      <a:srgbClr val="008272"/>
                    </a:gs>
                  </a:gsLst>
                  <a:lin ang="5400000" scaled="0"/>
                </a:gradFill>
                <a:effectLst/>
                <a:uLnTx/>
                <a:uFillTx/>
                <a:ea typeface="Calibri" panose="020F0502020204030204" pitchFamily="34" charset="0"/>
                <a:cs typeface="Times New Roman" panose="02020603050405020304" pitchFamily="18" charset="0"/>
              </a:rPr>
              <a:t>fr</a:t>
            </a:r>
            <a:r>
              <a:rPr kumimoji="0" lang="en-US" sz="2400" b="0" i="0" u="none" strike="noStrike" kern="0" cap="none" spc="0" normalizeH="0" baseline="0" noProof="0" dirty="0">
                <a:ln>
                  <a:noFill/>
                </a:ln>
                <a:gradFill>
                  <a:gsLst>
                    <a:gs pos="0">
                      <a:srgbClr val="008272"/>
                    </a:gs>
                    <a:gs pos="100000">
                      <a:srgbClr val="008272"/>
                    </a:gs>
                  </a:gsLst>
                  <a:lin ang="5400000" scaled="0"/>
                </a:gradFill>
                <a:effectLst/>
                <a:uLnTx/>
                <a:uFillTx/>
                <a:ea typeface="Calibri" panose="020F0502020204030204" pitchFamily="34" charset="0"/>
                <a:cs typeface="Times New Roman" panose="02020603050405020304" pitchFamily="18" charset="0"/>
              </a:rPr>
              <a:t>-FR</a:t>
            </a:r>
          </a:p>
        </p:txBody>
      </p:sp>
      <p:sp>
        <p:nvSpPr>
          <p:cNvPr id="45" name="Rectangle 44"/>
          <p:cNvSpPr/>
          <p:nvPr/>
        </p:nvSpPr>
        <p:spPr>
          <a:xfrm>
            <a:off x="10641840" y="1896399"/>
            <a:ext cx="731290" cy="461665"/>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008272"/>
                    </a:gs>
                    <a:gs pos="100000">
                      <a:srgbClr val="008272"/>
                    </a:gs>
                  </a:gsLst>
                  <a:lin ang="5400000" scaled="0"/>
                </a:gradFill>
                <a:effectLst/>
                <a:uLnTx/>
                <a:uFillTx/>
                <a:ea typeface="Calibri" panose="020F0502020204030204" pitchFamily="34" charset="0"/>
                <a:cs typeface="Times New Roman" panose="02020603050405020304" pitchFamily="18" charset="0"/>
              </a:rPr>
              <a:t>it-IT</a:t>
            </a:r>
          </a:p>
        </p:txBody>
      </p:sp>
      <p:sp>
        <p:nvSpPr>
          <p:cNvPr id="47" name="Rectangle 46"/>
          <p:cNvSpPr/>
          <p:nvPr/>
        </p:nvSpPr>
        <p:spPr>
          <a:xfrm>
            <a:off x="10490844" y="2393287"/>
            <a:ext cx="1043877" cy="461665"/>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err="1">
                <a:ln>
                  <a:noFill/>
                </a:ln>
                <a:gradFill>
                  <a:gsLst>
                    <a:gs pos="0">
                      <a:srgbClr val="008272"/>
                    </a:gs>
                    <a:gs pos="100000">
                      <a:srgbClr val="008272"/>
                    </a:gs>
                  </a:gsLst>
                  <a:lin ang="5400000" scaled="0"/>
                </a:gradFill>
                <a:effectLst/>
                <a:uLnTx/>
                <a:uFillTx/>
                <a:ea typeface="Calibri" panose="020F0502020204030204" pitchFamily="34" charset="0"/>
                <a:cs typeface="Times New Roman" panose="02020603050405020304" pitchFamily="18" charset="0"/>
              </a:rPr>
              <a:t>zh</a:t>
            </a:r>
            <a:r>
              <a:rPr kumimoji="0" lang="en-US" sz="2400" b="0" i="0" u="none" strike="noStrike" kern="0" cap="none" spc="0" normalizeH="0" baseline="0" noProof="0" dirty="0">
                <a:ln>
                  <a:noFill/>
                </a:ln>
                <a:gradFill>
                  <a:gsLst>
                    <a:gs pos="0">
                      <a:srgbClr val="008272"/>
                    </a:gs>
                    <a:gs pos="100000">
                      <a:srgbClr val="008272"/>
                    </a:gs>
                  </a:gsLst>
                  <a:lin ang="5400000" scaled="0"/>
                </a:gradFill>
                <a:effectLst/>
                <a:uLnTx/>
                <a:uFillTx/>
                <a:ea typeface="Calibri" panose="020F0502020204030204" pitchFamily="34" charset="0"/>
                <a:cs typeface="Times New Roman" panose="02020603050405020304" pitchFamily="18" charset="0"/>
              </a:rPr>
              <a:t>-CN</a:t>
            </a:r>
          </a:p>
        </p:txBody>
      </p:sp>
    </p:spTree>
    <p:extLst>
      <p:ext uri="{BB962C8B-B14F-4D97-AF65-F5344CB8AC3E}">
        <p14:creationId xmlns:p14="http://schemas.microsoft.com/office/powerpoint/2010/main" val="20374663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8"/>
                                        </p:tgtEl>
                                        <p:attrNameLst>
                                          <p:attrName>ppt_x</p:attrName>
                                          <p:attrName>ppt_y</p:attrName>
                                        </p:attrNameLst>
                                      </p:cBhvr>
                                      <p:rCtr x="-76600" y="-2300"/>
                                    </p:animMotion>
                                  </p:childTnLst>
                                </p:cTn>
                              </p:par>
                            </p:childTnLst>
                          </p:cTn>
                        </p:par>
                        <p:par>
                          <p:cTn id="14" fill="hold">
                            <p:stCondLst>
                              <p:cond delay="750"/>
                            </p:stCondLst>
                            <p:childTnLst>
                              <p:par>
                                <p:cTn id="15" presetID="10" presetClass="entr" presetSubtype="0" fill="hold" grpId="0"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par>
                                <p:cTn id="18" presetID="10" presetClass="entr" presetSubtype="0" fill="hold" nodeType="withEffect">
                                  <p:stCondLst>
                                    <p:cond delay="25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500"/>
                                        <p:tgtEl>
                                          <p:spTgt spid="48"/>
                                        </p:tgtEl>
                                      </p:cBhvr>
                                    </p:animEffect>
                                  </p:childTnLst>
                                </p:cTn>
                              </p:par>
                              <p:par>
                                <p:cTn id="21" presetID="42" presetClass="path" presetSubtype="0" decel="100000" fill="hold" nodeType="withEffect">
                                  <p:stCondLst>
                                    <p:cond delay="250"/>
                                  </p:stCondLst>
                                  <p:childTnLst>
                                    <p:animMotion origin="layout" path="M 0.01519 0.00045 L 2.13684E-6 1.04403E-7 " pathEditMode="relative" rAng="0" ptsTypes="AA">
                                      <p:cBhvr>
                                        <p:cTn id="22" dur="500" fill="hold"/>
                                        <p:tgtEl>
                                          <p:spTgt spid="48"/>
                                        </p:tgtEl>
                                        <p:attrNameLst>
                                          <p:attrName>ppt_x</p:attrName>
                                          <p:attrName>ppt_y</p:attrName>
                                        </p:attrNameLst>
                                      </p:cBhvr>
                                      <p:rCtr x="-766" y="-23"/>
                                    </p:animMotion>
                                  </p:childTnLst>
                                </p:cTn>
                              </p:par>
                            </p:childTnLst>
                          </p:cTn>
                        </p:par>
                        <p:par>
                          <p:cTn id="23" fill="hold">
                            <p:stCondLst>
                              <p:cond delay="1500"/>
                            </p:stCondLst>
                            <p:childTnLst>
                              <p:par>
                                <p:cTn id="24" presetID="10" presetClass="entr" presetSubtype="0" fill="hold" nodeType="after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fade">
                                      <p:cBhvr>
                                        <p:cTn id="26" dur="500"/>
                                        <p:tgtEl>
                                          <p:spTgt spid="55"/>
                                        </p:tgtEl>
                                      </p:cBhvr>
                                    </p:animEffect>
                                  </p:childTnLst>
                                </p:cTn>
                              </p:par>
                              <p:par>
                                <p:cTn id="27" presetID="10" presetClass="entr" presetSubtype="0" fill="hold" nodeType="withEffect">
                                  <p:stCondLst>
                                    <p:cond delay="25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500"/>
                                        <p:tgtEl>
                                          <p:spTgt spid="49"/>
                                        </p:tgtEl>
                                      </p:cBhvr>
                                    </p:animEffect>
                                  </p:childTnLst>
                                </p:cTn>
                              </p:par>
                              <p:par>
                                <p:cTn id="30" presetID="42" presetClass="path" presetSubtype="0" decel="100000" fill="hold" nodeType="withEffect">
                                  <p:stCondLst>
                                    <p:cond delay="250"/>
                                  </p:stCondLst>
                                  <p:childTnLst>
                                    <p:animMotion origin="layout" path="M 0.01519 0.00045 L 2.33342E-6 4.25329E-6 " pathEditMode="relative" rAng="0" ptsTypes="AA">
                                      <p:cBhvr>
                                        <p:cTn id="31" dur="500" fill="hold"/>
                                        <p:tgtEl>
                                          <p:spTgt spid="49"/>
                                        </p:tgtEl>
                                        <p:attrNameLst>
                                          <p:attrName>ppt_x</p:attrName>
                                          <p:attrName>ppt_y</p:attrName>
                                        </p:attrNameLst>
                                      </p:cBhvr>
                                      <p:rCtr x="-766" y="-23"/>
                                    </p:animMotion>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nodeType="withEffect">
                                  <p:stCondLst>
                                    <p:cond delay="250"/>
                                  </p:stCondLst>
                                  <p:childTnLst>
                                    <p:set>
                                      <p:cBhvr>
                                        <p:cTn id="37" dur="1" fill="hold">
                                          <p:stCondLst>
                                            <p:cond delay="0"/>
                                          </p:stCondLst>
                                        </p:cTn>
                                        <p:tgtEl>
                                          <p:spTgt spid="50"/>
                                        </p:tgtEl>
                                        <p:attrNameLst>
                                          <p:attrName>style.visibility</p:attrName>
                                        </p:attrNameLst>
                                      </p:cBhvr>
                                      <p:to>
                                        <p:strVal val="visible"/>
                                      </p:to>
                                    </p:set>
                                    <p:animEffect transition="in" filter="fade">
                                      <p:cBhvr>
                                        <p:cTn id="38" dur="500"/>
                                        <p:tgtEl>
                                          <p:spTgt spid="50"/>
                                        </p:tgtEl>
                                      </p:cBhvr>
                                    </p:animEffect>
                                  </p:childTnLst>
                                </p:cTn>
                              </p:par>
                              <p:par>
                                <p:cTn id="39" presetID="42" presetClass="path" presetSubtype="0" decel="100000" fill="hold" nodeType="withEffect">
                                  <p:stCondLst>
                                    <p:cond delay="250"/>
                                  </p:stCondLst>
                                  <p:childTnLst>
                                    <p:animMotion origin="layout" path="M 0.01519 0.00046 L 1.93515E-6 -2.8552E-6 " pathEditMode="relative" rAng="0" ptsTypes="AA">
                                      <p:cBhvr>
                                        <p:cTn id="40" dur="500" fill="hold"/>
                                        <p:tgtEl>
                                          <p:spTgt spid="50"/>
                                        </p:tgtEl>
                                        <p:attrNameLst>
                                          <p:attrName>ppt_x</p:attrName>
                                          <p:attrName>ppt_y</p:attrName>
                                        </p:attrNameLst>
                                      </p:cBhvr>
                                      <p:rCtr x="-766" y="-23"/>
                                    </p:animMotion>
                                  </p:childTnLst>
                                </p:cTn>
                              </p:par>
                            </p:childTnLst>
                          </p:cTn>
                        </p:par>
                        <p:par>
                          <p:cTn id="41" fill="hold">
                            <p:stCondLst>
                              <p:cond delay="3000"/>
                            </p:stCondLst>
                            <p:childTnLst>
                              <p:par>
                                <p:cTn id="42" presetID="2" presetClass="entr" presetSubtype="4" fill="hold" grpId="0" nodeType="afterEffect">
                                  <p:stCondLst>
                                    <p:cond delay="0"/>
                                  </p:stCondLst>
                                  <p:childTnLst>
                                    <p:set>
                                      <p:cBhvr>
                                        <p:cTn id="43" dur="1" fill="hold">
                                          <p:stCondLst>
                                            <p:cond delay="0"/>
                                          </p:stCondLst>
                                        </p:cTn>
                                        <p:tgtEl>
                                          <p:spTgt spid="62"/>
                                        </p:tgtEl>
                                        <p:attrNameLst>
                                          <p:attrName>style.visibility</p:attrName>
                                        </p:attrNameLst>
                                      </p:cBhvr>
                                      <p:to>
                                        <p:strVal val="visible"/>
                                      </p:to>
                                    </p:set>
                                    <p:anim calcmode="lin" valueType="num">
                                      <p:cBhvr additive="base">
                                        <p:cTn id="44" dur="500" fill="hold"/>
                                        <p:tgtEl>
                                          <p:spTgt spid="62"/>
                                        </p:tgtEl>
                                        <p:attrNameLst>
                                          <p:attrName>ppt_x</p:attrName>
                                        </p:attrNameLst>
                                      </p:cBhvr>
                                      <p:tavLst>
                                        <p:tav tm="0">
                                          <p:val>
                                            <p:strVal val="#ppt_x"/>
                                          </p:val>
                                        </p:tav>
                                        <p:tav tm="100000">
                                          <p:val>
                                            <p:strVal val="#ppt_x"/>
                                          </p:val>
                                        </p:tav>
                                      </p:tavLst>
                                    </p:anim>
                                    <p:anim calcmode="lin" valueType="num">
                                      <p:cBhvr additive="base">
                                        <p:cTn id="45" dur="500" fill="hold"/>
                                        <p:tgtEl>
                                          <p:spTgt spid="62"/>
                                        </p:tgtEl>
                                        <p:attrNameLst>
                                          <p:attrName>ppt_y</p:attrName>
                                        </p:attrNameLst>
                                      </p:cBhvr>
                                      <p:tavLst>
                                        <p:tav tm="0">
                                          <p:val>
                                            <p:strVal val="1+#ppt_h/2"/>
                                          </p:val>
                                        </p:tav>
                                        <p:tav tm="100000">
                                          <p:val>
                                            <p:strVal val="#ppt_y"/>
                                          </p:val>
                                        </p:tav>
                                      </p:tavLst>
                                    </p:anim>
                                  </p:childTnLst>
                                </p:cTn>
                              </p:par>
                            </p:childTnLst>
                          </p:cTn>
                        </p:par>
                        <p:par>
                          <p:cTn id="46" fill="hold">
                            <p:stCondLst>
                              <p:cond delay="3500"/>
                            </p:stCondLst>
                            <p:childTnLst>
                              <p:par>
                                <p:cTn id="47" presetID="10" presetClass="entr" presetSubtype="0" fill="hold" grpId="0" nodeType="after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10" presetClass="entr" presetSubtype="0" fill="hold" grpId="0" nodeType="withEffect">
                                  <p:stCondLst>
                                    <p:cond delay="10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500"/>
                                        <p:tgtEl>
                                          <p:spTgt spid="39"/>
                                        </p:tgtEl>
                                      </p:cBhvr>
                                    </p:animEffect>
                                  </p:childTnLst>
                                </p:cTn>
                              </p:par>
                              <p:par>
                                <p:cTn id="53" presetID="10" presetClass="entr" presetSubtype="0" fill="hold" grpId="0" nodeType="withEffect">
                                  <p:stCondLst>
                                    <p:cond delay="20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childTnLst>
                                </p:cTn>
                              </p:par>
                              <p:par>
                                <p:cTn id="56" presetID="10" presetClass="entr" presetSubtype="0" fill="hold" grpId="0" nodeType="withEffect">
                                  <p:stCondLst>
                                    <p:cond delay="300"/>
                                  </p:stCondLst>
                                  <p:childTnLst>
                                    <p:set>
                                      <p:cBhvr>
                                        <p:cTn id="57" dur="1" fill="hold">
                                          <p:stCondLst>
                                            <p:cond delay="0"/>
                                          </p:stCondLst>
                                        </p:cTn>
                                        <p:tgtEl>
                                          <p:spTgt spid="41"/>
                                        </p:tgtEl>
                                        <p:attrNameLst>
                                          <p:attrName>style.visibility</p:attrName>
                                        </p:attrNameLst>
                                      </p:cBhvr>
                                      <p:to>
                                        <p:strVal val="visible"/>
                                      </p:to>
                                    </p:set>
                                    <p:animEffect transition="in" filter="fade">
                                      <p:cBhvr>
                                        <p:cTn id="58" dur="500"/>
                                        <p:tgtEl>
                                          <p:spTgt spid="41"/>
                                        </p:tgtEl>
                                      </p:cBhvr>
                                    </p:animEffect>
                                  </p:childTnLst>
                                </p:cTn>
                              </p:par>
                              <p:par>
                                <p:cTn id="59" presetID="10" presetClass="entr" presetSubtype="0" fill="hold" grpId="0" nodeType="withEffect">
                                  <p:stCondLst>
                                    <p:cond delay="40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500"/>
                                        <p:tgtEl>
                                          <p:spTgt spid="43"/>
                                        </p:tgtEl>
                                      </p:cBhvr>
                                    </p:animEffect>
                                  </p:childTnLst>
                                </p:cTn>
                              </p:par>
                              <p:par>
                                <p:cTn id="62" presetID="10" presetClass="entr" presetSubtype="0" fill="hold" grpId="0" nodeType="withEffect">
                                  <p:stCondLst>
                                    <p:cond delay="50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500"/>
                                        <p:tgtEl>
                                          <p:spTgt spid="45"/>
                                        </p:tgtEl>
                                      </p:cBhvr>
                                    </p:animEffect>
                                  </p:childTnLst>
                                </p:cTn>
                              </p:par>
                              <p:par>
                                <p:cTn id="65" presetID="10" presetClass="entr" presetSubtype="0" fill="hold" grpId="0" nodeType="withEffect">
                                  <p:stCondLst>
                                    <p:cond delay="600"/>
                                  </p:stCondLst>
                                  <p:childTnLst>
                                    <p:set>
                                      <p:cBhvr>
                                        <p:cTn id="66" dur="1" fill="hold">
                                          <p:stCondLst>
                                            <p:cond delay="0"/>
                                          </p:stCondLst>
                                        </p:cTn>
                                        <p:tgtEl>
                                          <p:spTgt spid="47"/>
                                        </p:tgtEl>
                                        <p:attrNameLst>
                                          <p:attrName>style.visibility</p:attrName>
                                        </p:attrNameLst>
                                      </p:cBhvr>
                                      <p:to>
                                        <p:strVal val="visible"/>
                                      </p:to>
                                    </p:set>
                                    <p:animEffect transition="in" filter="fade">
                                      <p:cBhvr>
                                        <p:cTn id="6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8" grpId="0"/>
      <p:bldP spid="8" grpId="1"/>
      <p:bldP spid="52" grpId="0" animBg="1"/>
      <p:bldP spid="38" grpId="0"/>
      <p:bldP spid="39" grpId="0"/>
      <p:bldP spid="40" grpId="0"/>
      <p:bldP spid="41" grpId="0"/>
      <p:bldP spid="43" grpId="0"/>
      <p:bldP spid="45" grpId="0"/>
      <p:bldP spid="4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55601" y="301625"/>
            <a:ext cx="1849438" cy="917575"/>
            <a:chOff x="-355601" y="301625"/>
            <a:chExt cx="1849438" cy="917575"/>
          </a:xfrm>
        </p:grpSpPr>
        <p:sp>
          <p:nvSpPr>
            <p:cNvPr id="8"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pic>
          <p:nvPicPr>
            <p:cNvPr id="9" name="Picture 4" descr="Screen Clipping"/>
            <p:cNvPicPr>
              <a:picLocks noChangeAspect="1"/>
            </p:cNvPicPr>
            <p:nvPr/>
          </p:nvPicPr>
          <p:blipFill rotWithShape="1">
            <a:blip r:embed="rId3">
              <a:extLst>
                <a:ext uri="{28A0092B-C50C-407E-A947-70E740481C1C}">
                  <a14:useLocalDpi xmlns:a14="http://schemas.microsoft.com/office/drawing/2010/main" val="0"/>
                </a:ext>
              </a:extLst>
            </a:blip>
            <a:srcRect l="9026" t="7516" r="10293" b="6360"/>
            <a:stretch/>
          </p:blipFill>
          <p:spPr>
            <a:xfrm>
              <a:off x="462755" y="500516"/>
              <a:ext cx="626069" cy="519792"/>
            </a:xfrm>
            <a:prstGeom prst="rect">
              <a:avLst/>
            </a:prstGeom>
          </p:spPr>
        </p:pic>
      </p:grpSp>
      <p:sp>
        <p:nvSpPr>
          <p:cNvPr id="10"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a:ln w="3175">
                  <a:noFill/>
                </a:ln>
                <a:solidFill>
                  <a:schemeClr val="tx1"/>
                </a:solidFill>
                <a:effectLst/>
                <a:uLnTx/>
                <a:uFillTx/>
                <a:latin typeface="+mj-lt"/>
                <a:ea typeface="+mn-ea"/>
                <a:cs typeface="Segoe UI" pitchFamily="34" charset="0"/>
              </a:rPr>
              <a:t>Voice Recognition</a:t>
            </a:r>
          </a:p>
        </p:txBody>
      </p:sp>
      <p:grpSp>
        <p:nvGrpSpPr>
          <p:cNvPr id="4" name="Group 3"/>
          <p:cNvGrpSpPr/>
          <p:nvPr/>
        </p:nvGrpSpPr>
        <p:grpSpPr>
          <a:xfrm>
            <a:off x="2489836" y="1274724"/>
            <a:ext cx="9946638" cy="489942"/>
            <a:chOff x="2489836" y="1274724"/>
            <a:chExt cx="9946638" cy="489942"/>
          </a:xfrm>
        </p:grpSpPr>
        <p:sp>
          <p:nvSpPr>
            <p:cNvPr id="35" name="Rectangle 34"/>
            <p:cNvSpPr/>
            <p:nvPr/>
          </p:nvSpPr>
          <p:spPr>
            <a:xfrm>
              <a:off x="2489836" y="1274724"/>
              <a:ext cx="9946638" cy="489942"/>
            </a:xfrm>
            <a:custGeom>
              <a:avLst/>
              <a:gdLst>
                <a:gd name="connsiteX0" fmla="*/ 0 w 9975213"/>
                <a:gd name="connsiteY0" fmla="*/ 0 h 489942"/>
                <a:gd name="connsiteX1" fmla="*/ 9975213 w 9975213"/>
                <a:gd name="connsiteY1" fmla="*/ 0 h 489942"/>
                <a:gd name="connsiteX2" fmla="*/ 9975213 w 9975213"/>
                <a:gd name="connsiteY2" fmla="*/ 489942 h 489942"/>
                <a:gd name="connsiteX3" fmla="*/ 0 w 9975213"/>
                <a:gd name="connsiteY3" fmla="*/ 489942 h 489942"/>
                <a:gd name="connsiteX4" fmla="*/ 0 w 9975213"/>
                <a:gd name="connsiteY4" fmla="*/ 0 h 489942"/>
                <a:gd name="connsiteX0" fmla="*/ 238125 w 9975213"/>
                <a:gd name="connsiteY0" fmla="*/ 0 h 489942"/>
                <a:gd name="connsiteX1" fmla="*/ 9975213 w 9975213"/>
                <a:gd name="connsiteY1" fmla="*/ 0 h 489942"/>
                <a:gd name="connsiteX2" fmla="*/ 9975213 w 9975213"/>
                <a:gd name="connsiteY2" fmla="*/ 489942 h 489942"/>
                <a:gd name="connsiteX3" fmla="*/ 0 w 9975213"/>
                <a:gd name="connsiteY3" fmla="*/ 489942 h 489942"/>
                <a:gd name="connsiteX4" fmla="*/ 238125 w 9975213"/>
                <a:gd name="connsiteY4" fmla="*/ 0 h 489942"/>
                <a:gd name="connsiteX0" fmla="*/ 209550 w 9946638"/>
                <a:gd name="connsiteY0" fmla="*/ 0 h 489942"/>
                <a:gd name="connsiteX1" fmla="*/ 9946638 w 9946638"/>
                <a:gd name="connsiteY1" fmla="*/ 0 h 489942"/>
                <a:gd name="connsiteX2" fmla="*/ 9946638 w 9946638"/>
                <a:gd name="connsiteY2" fmla="*/ 489942 h 489942"/>
                <a:gd name="connsiteX3" fmla="*/ 0 w 9946638"/>
                <a:gd name="connsiteY3" fmla="*/ 489942 h 489942"/>
                <a:gd name="connsiteX4" fmla="*/ 209550 w 9946638"/>
                <a:gd name="connsiteY4" fmla="*/ 0 h 489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6638" h="489942">
                  <a:moveTo>
                    <a:pt x="209550" y="0"/>
                  </a:moveTo>
                  <a:lnTo>
                    <a:pt x="9946638" y="0"/>
                  </a:lnTo>
                  <a:lnTo>
                    <a:pt x="9946638" y="489942"/>
                  </a:lnTo>
                  <a:lnTo>
                    <a:pt x="0" y="489942"/>
                  </a:lnTo>
                  <a:lnTo>
                    <a:pt x="209550" y="0"/>
                  </a:lnTo>
                  <a:close/>
                </a:path>
              </a:pathLst>
            </a:custGeom>
            <a:solidFill>
              <a:srgbClr val="008272"/>
            </a:solidFill>
            <a:ln w="25400" cap="flat" cmpd="sng" algn="ctr">
              <a:noFill/>
              <a:prstDash val="solid"/>
            </a:ln>
            <a:effectLst/>
          </p:spPr>
          <p:txBody>
            <a:bodyPr lIns="121725" tIns="60862" rIns="121725" bIns="6086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 name="Rectangle 2"/>
            <p:cNvSpPr/>
            <p:nvPr/>
          </p:nvSpPr>
          <p:spPr>
            <a:xfrm>
              <a:off x="6040437" y="1338133"/>
              <a:ext cx="1085554" cy="36933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rPr>
                <a:t>REST API</a:t>
              </a:r>
            </a:p>
          </p:txBody>
        </p:sp>
        <p:sp>
          <p:nvSpPr>
            <p:cNvPr id="36" name="Rectangle 35"/>
            <p:cNvSpPr/>
            <p:nvPr/>
          </p:nvSpPr>
          <p:spPr>
            <a:xfrm>
              <a:off x="8567737" y="1338133"/>
              <a:ext cx="1521571" cy="36933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rPr>
                <a:t>Client Library</a:t>
              </a:r>
            </a:p>
          </p:txBody>
        </p:sp>
      </p:grpSp>
      <p:grpSp>
        <p:nvGrpSpPr>
          <p:cNvPr id="5" name="Group 4"/>
          <p:cNvGrpSpPr/>
          <p:nvPr/>
        </p:nvGrpSpPr>
        <p:grpSpPr>
          <a:xfrm>
            <a:off x="2164924" y="1846632"/>
            <a:ext cx="10271550" cy="648798"/>
            <a:chOff x="2164924" y="1846632"/>
            <a:chExt cx="10271550" cy="648798"/>
          </a:xfrm>
        </p:grpSpPr>
        <p:grpSp>
          <p:nvGrpSpPr>
            <p:cNvPr id="11" name="Group 10"/>
            <p:cNvGrpSpPr/>
            <p:nvPr/>
          </p:nvGrpSpPr>
          <p:grpSpPr>
            <a:xfrm>
              <a:off x="2164924" y="1846632"/>
              <a:ext cx="10271550" cy="648798"/>
              <a:chOff x="2851090" y="1779503"/>
              <a:chExt cx="12402869" cy="783422"/>
            </a:xfrm>
          </p:grpSpPr>
          <p:sp>
            <p:nvSpPr>
              <p:cNvPr id="12" name="Freeform 11"/>
              <p:cNvSpPr>
                <a:spLocks/>
              </p:cNvSpPr>
              <p:nvPr/>
            </p:nvSpPr>
            <p:spPr bwMode="auto">
              <a:xfrm>
                <a:off x="2947310" y="1779503"/>
                <a:ext cx="12306649" cy="783422"/>
              </a:xfrm>
              <a:custGeom>
                <a:avLst/>
                <a:gdLst>
                  <a:gd name="connsiteX0" fmla="*/ 339354 w 9489162"/>
                  <a:gd name="connsiteY0" fmla="*/ 0 h 783422"/>
                  <a:gd name="connsiteX1" fmla="*/ 9489162 w 9489162"/>
                  <a:gd name="connsiteY1" fmla="*/ 0 h 783422"/>
                  <a:gd name="connsiteX2" fmla="*/ 9489162 w 9489162"/>
                  <a:gd name="connsiteY2" fmla="*/ 783422 h 783422"/>
                  <a:gd name="connsiteX3" fmla="*/ 0 w 9489162"/>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9489162" h="783422">
                    <a:moveTo>
                      <a:pt x="339354" y="0"/>
                    </a:moveTo>
                    <a:lnTo>
                      <a:pt x="9489162" y="0"/>
                    </a:lnTo>
                    <a:lnTo>
                      <a:pt x="9489162"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13" name="Freeform 6"/>
              <p:cNvSpPr>
                <a:spLocks/>
              </p:cNvSpPr>
              <p:nvPr/>
            </p:nvSpPr>
            <p:spPr bwMode="auto">
              <a:xfrm>
                <a:off x="2851090" y="1779503"/>
                <a:ext cx="618592"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grpSp>
        <p:sp>
          <p:nvSpPr>
            <p:cNvPr id="37" name="Rectangle 36"/>
            <p:cNvSpPr/>
            <p:nvPr/>
          </p:nvSpPr>
          <p:spPr>
            <a:xfrm>
              <a:off x="6040437" y="1986365"/>
              <a:ext cx="532518"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6814">
                        <a:srgbClr val="404040"/>
                      </a:gs>
                      <a:gs pos="38000">
                        <a:srgbClr val="404040"/>
                      </a:gs>
                    </a:gsLst>
                    <a:lin ang="5400000" scaled="0"/>
                  </a:gradFill>
                  <a:effectLst/>
                  <a:uLnTx/>
                  <a:uFillTx/>
                </a:rPr>
                <a:t>Any</a:t>
              </a:r>
            </a:p>
          </p:txBody>
        </p:sp>
        <p:sp>
          <p:nvSpPr>
            <p:cNvPr id="38" name="Rectangle 37"/>
            <p:cNvSpPr/>
            <p:nvPr/>
          </p:nvSpPr>
          <p:spPr>
            <a:xfrm>
              <a:off x="8567737" y="1986365"/>
              <a:ext cx="2265364"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6814">
                        <a:srgbClr val="404040"/>
                      </a:gs>
                      <a:gs pos="38000">
                        <a:srgbClr val="404040"/>
                      </a:gs>
                    </a:gsLst>
                    <a:lin ang="5400000" scaled="0"/>
                  </a:gradFill>
                  <a:effectLst/>
                  <a:uLnTx/>
                  <a:uFillTx/>
                </a:rPr>
                <a:t>Windows, Android, iOS</a:t>
              </a:r>
            </a:p>
          </p:txBody>
        </p:sp>
        <p:sp>
          <p:nvSpPr>
            <p:cNvPr id="49" name="Rectangle 48"/>
            <p:cNvSpPr/>
            <p:nvPr/>
          </p:nvSpPr>
          <p:spPr>
            <a:xfrm>
              <a:off x="2591348" y="1986365"/>
              <a:ext cx="3052439"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16814">
                        <a:srgbClr val="404040"/>
                      </a:gs>
                      <a:gs pos="38000">
                        <a:srgbClr val="404040"/>
                      </a:gs>
                    </a:gsLst>
                    <a:lin ang="5400000" scaled="0"/>
                  </a:gradFill>
                  <a:effectLst/>
                  <a:uLnTx/>
                  <a:uFillTx/>
                </a:rPr>
                <a:t>SUPPORTED PLATFORMS</a:t>
              </a:r>
            </a:p>
          </p:txBody>
        </p:sp>
      </p:grpSp>
      <p:grpSp>
        <p:nvGrpSpPr>
          <p:cNvPr id="6" name="Group 5"/>
          <p:cNvGrpSpPr/>
          <p:nvPr/>
        </p:nvGrpSpPr>
        <p:grpSpPr>
          <a:xfrm>
            <a:off x="1852226" y="2582156"/>
            <a:ext cx="10584249" cy="648798"/>
            <a:chOff x="1852226" y="2582156"/>
            <a:chExt cx="10584249" cy="648798"/>
          </a:xfrm>
        </p:grpSpPr>
        <p:grpSp>
          <p:nvGrpSpPr>
            <p:cNvPr id="15" name="Group 14"/>
            <p:cNvGrpSpPr/>
            <p:nvPr/>
          </p:nvGrpSpPr>
          <p:grpSpPr>
            <a:xfrm>
              <a:off x="1852226" y="2582156"/>
              <a:ext cx="10584249" cy="648798"/>
              <a:chOff x="2473508" y="2648351"/>
              <a:chExt cx="12780452" cy="783422"/>
            </a:xfrm>
          </p:grpSpPr>
          <p:sp>
            <p:nvSpPr>
              <p:cNvPr id="16" name="Freeform 15"/>
              <p:cNvSpPr>
                <a:spLocks/>
              </p:cNvSpPr>
              <p:nvPr/>
            </p:nvSpPr>
            <p:spPr bwMode="auto">
              <a:xfrm>
                <a:off x="2569731" y="2648351"/>
                <a:ext cx="12684229" cy="783422"/>
              </a:xfrm>
              <a:custGeom>
                <a:avLst/>
                <a:gdLst>
                  <a:gd name="connsiteX0" fmla="*/ 339354 w 9866744"/>
                  <a:gd name="connsiteY0" fmla="*/ 0 h 783422"/>
                  <a:gd name="connsiteX1" fmla="*/ 9866744 w 9866744"/>
                  <a:gd name="connsiteY1" fmla="*/ 0 h 783422"/>
                  <a:gd name="connsiteX2" fmla="*/ 9866744 w 9866744"/>
                  <a:gd name="connsiteY2" fmla="*/ 783422 h 783422"/>
                  <a:gd name="connsiteX3" fmla="*/ 0 w 9866744"/>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9866744" h="783422">
                    <a:moveTo>
                      <a:pt x="339354" y="0"/>
                    </a:moveTo>
                    <a:lnTo>
                      <a:pt x="9866744" y="0"/>
                    </a:lnTo>
                    <a:lnTo>
                      <a:pt x="9866744"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17" name="Freeform 6"/>
              <p:cNvSpPr>
                <a:spLocks/>
              </p:cNvSpPr>
              <p:nvPr/>
            </p:nvSpPr>
            <p:spPr bwMode="auto">
              <a:xfrm>
                <a:off x="2473508" y="2648351"/>
                <a:ext cx="618592"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grpSp>
        <p:sp>
          <p:nvSpPr>
            <p:cNvPr id="39" name="Rectangle 38"/>
            <p:cNvSpPr/>
            <p:nvPr/>
          </p:nvSpPr>
          <p:spPr>
            <a:xfrm>
              <a:off x="6040437" y="2724968"/>
              <a:ext cx="492443"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6814">
                        <a:srgbClr val="404040"/>
                      </a:gs>
                      <a:gs pos="38000">
                        <a:srgbClr val="404040"/>
                      </a:gs>
                    </a:gsLst>
                    <a:lin ang="5400000" scaled="0"/>
                  </a:gradFill>
                  <a:effectLst/>
                  <a:uLnTx/>
                  <a:uFillTx/>
                </a:rPr>
                <a:t>Yes</a:t>
              </a:r>
            </a:p>
          </p:txBody>
        </p:sp>
        <p:sp>
          <p:nvSpPr>
            <p:cNvPr id="40" name="Rectangle 39"/>
            <p:cNvSpPr/>
            <p:nvPr/>
          </p:nvSpPr>
          <p:spPr>
            <a:xfrm>
              <a:off x="8567737" y="2724968"/>
              <a:ext cx="492443"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6814">
                        <a:srgbClr val="404040"/>
                      </a:gs>
                      <a:gs pos="38000">
                        <a:srgbClr val="404040"/>
                      </a:gs>
                    </a:gsLst>
                    <a:lin ang="5400000" scaled="0"/>
                  </a:gradFill>
                  <a:effectLst/>
                  <a:uLnTx/>
                  <a:uFillTx/>
                </a:rPr>
                <a:t>Yes</a:t>
              </a:r>
            </a:p>
          </p:txBody>
        </p:sp>
        <p:sp>
          <p:nvSpPr>
            <p:cNvPr id="50" name="Rectangle 49"/>
            <p:cNvSpPr/>
            <p:nvPr/>
          </p:nvSpPr>
          <p:spPr>
            <a:xfrm>
              <a:off x="2364519" y="2724968"/>
              <a:ext cx="1983235"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16814">
                        <a:srgbClr val="404040"/>
                      </a:gs>
                      <a:gs pos="38000">
                        <a:srgbClr val="404040"/>
                      </a:gs>
                    </a:gsLst>
                    <a:lin ang="5400000" scaled="0"/>
                  </a:gradFill>
                  <a:effectLst/>
                  <a:uLnTx/>
                  <a:uFillTx/>
                </a:rPr>
                <a:t>DATA SUPPORT</a:t>
              </a:r>
            </a:p>
          </p:txBody>
        </p:sp>
      </p:grpSp>
      <p:grpSp>
        <p:nvGrpSpPr>
          <p:cNvPr id="14" name="Group 13"/>
          <p:cNvGrpSpPr/>
          <p:nvPr/>
        </p:nvGrpSpPr>
        <p:grpSpPr>
          <a:xfrm>
            <a:off x="1551916" y="3317681"/>
            <a:ext cx="10884559" cy="648798"/>
            <a:chOff x="1551916" y="3317681"/>
            <a:chExt cx="10884559" cy="648798"/>
          </a:xfrm>
        </p:grpSpPr>
        <p:grpSp>
          <p:nvGrpSpPr>
            <p:cNvPr id="19" name="Group 18"/>
            <p:cNvGrpSpPr/>
            <p:nvPr/>
          </p:nvGrpSpPr>
          <p:grpSpPr>
            <a:xfrm>
              <a:off x="1551916" y="3317681"/>
              <a:ext cx="10884559" cy="648798"/>
              <a:chOff x="2110884" y="3507231"/>
              <a:chExt cx="13143076" cy="783422"/>
            </a:xfrm>
          </p:grpSpPr>
          <p:sp>
            <p:nvSpPr>
              <p:cNvPr id="20" name="Freeform 19"/>
              <p:cNvSpPr>
                <a:spLocks/>
              </p:cNvSpPr>
              <p:nvPr/>
            </p:nvSpPr>
            <p:spPr bwMode="auto">
              <a:xfrm>
                <a:off x="2207107" y="3507231"/>
                <a:ext cx="13046853"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21" name="Freeform 6"/>
              <p:cNvSpPr>
                <a:spLocks/>
              </p:cNvSpPr>
              <p:nvPr/>
            </p:nvSpPr>
            <p:spPr bwMode="auto">
              <a:xfrm>
                <a:off x="2110884" y="3507231"/>
                <a:ext cx="618592"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grpSp>
        <p:sp>
          <p:nvSpPr>
            <p:cNvPr id="41" name="Rectangle 40"/>
            <p:cNvSpPr/>
            <p:nvPr/>
          </p:nvSpPr>
          <p:spPr>
            <a:xfrm>
              <a:off x="6040437" y="3463571"/>
              <a:ext cx="458780"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6814">
                        <a:srgbClr val="404040"/>
                      </a:gs>
                      <a:gs pos="38000">
                        <a:srgbClr val="404040"/>
                      </a:gs>
                    </a:gsLst>
                    <a:lin ang="5400000" scaled="0"/>
                  </a:gradFill>
                  <a:effectLst/>
                  <a:uLnTx/>
                  <a:uFillTx/>
                </a:rPr>
                <a:t>No</a:t>
              </a:r>
            </a:p>
          </p:txBody>
        </p:sp>
        <p:sp>
          <p:nvSpPr>
            <p:cNvPr id="42" name="Rectangle 41"/>
            <p:cNvSpPr/>
            <p:nvPr/>
          </p:nvSpPr>
          <p:spPr>
            <a:xfrm>
              <a:off x="8567737" y="3463571"/>
              <a:ext cx="492443"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6814">
                        <a:srgbClr val="404040"/>
                      </a:gs>
                      <a:gs pos="38000">
                        <a:srgbClr val="404040"/>
                      </a:gs>
                    </a:gsLst>
                    <a:lin ang="5400000" scaled="0"/>
                  </a:gradFill>
                  <a:effectLst/>
                  <a:uLnTx/>
                  <a:uFillTx/>
                </a:rPr>
                <a:t>Yes</a:t>
              </a:r>
            </a:p>
          </p:txBody>
        </p:sp>
        <p:sp>
          <p:nvSpPr>
            <p:cNvPr id="51" name="Rectangle 50"/>
            <p:cNvSpPr/>
            <p:nvPr/>
          </p:nvSpPr>
          <p:spPr>
            <a:xfrm>
              <a:off x="2024919" y="3463571"/>
              <a:ext cx="1797287"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16814">
                        <a:srgbClr val="404040"/>
                      </a:gs>
                      <a:gs pos="38000">
                        <a:srgbClr val="404040"/>
                      </a:gs>
                    </a:gsLst>
                    <a:lin ang="5400000" scaled="0"/>
                  </a:gradFill>
                  <a:effectLst/>
                  <a:uLnTx/>
                  <a:uFillTx/>
                </a:rPr>
                <a:t>MIC SUPPORT</a:t>
              </a:r>
            </a:p>
          </p:txBody>
        </p:sp>
      </p:grpSp>
      <p:grpSp>
        <p:nvGrpSpPr>
          <p:cNvPr id="18" name="Group 17"/>
          <p:cNvGrpSpPr/>
          <p:nvPr/>
        </p:nvGrpSpPr>
        <p:grpSpPr>
          <a:xfrm>
            <a:off x="1238475" y="4053205"/>
            <a:ext cx="11197999" cy="648798"/>
            <a:chOff x="1238475" y="4053205"/>
            <a:chExt cx="11197999" cy="648798"/>
          </a:xfrm>
        </p:grpSpPr>
        <p:grpSp>
          <p:nvGrpSpPr>
            <p:cNvPr id="23" name="Group 22"/>
            <p:cNvGrpSpPr/>
            <p:nvPr/>
          </p:nvGrpSpPr>
          <p:grpSpPr>
            <a:xfrm>
              <a:off x="1238475" y="4053205"/>
              <a:ext cx="11197999" cy="648798"/>
              <a:chOff x="2110884" y="3507231"/>
              <a:chExt cx="13521553" cy="783422"/>
            </a:xfrm>
          </p:grpSpPr>
          <p:sp>
            <p:nvSpPr>
              <p:cNvPr id="24" name="Freeform 23"/>
              <p:cNvSpPr>
                <a:spLocks/>
              </p:cNvSpPr>
              <p:nvPr/>
            </p:nvSpPr>
            <p:spPr bwMode="auto">
              <a:xfrm>
                <a:off x="2207106" y="3507231"/>
                <a:ext cx="13425331"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25" name="Freeform 6"/>
              <p:cNvSpPr>
                <a:spLocks/>
              </p:cNvSpPr>
              <p:nvPr/>
            </p:nvSpPr>
            <p:spPr bwMode="auto">
              <a:xfrm>
                <a:off x="2110884" y="3507231"/>
                <a:ext cx="618592"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grpSp>
        <p:sp>
          <p:nvSpPr>
            <p:cNvPr id="43" name="Rectangle 42"/>
            <p:cNvSpPr/>
            <p:nvPr/>
          </p:nvSpPr>
          <p:spPr>
            <a:xfrm>
              <a:off x="6040437" y="4202174"/>
              <a:ext cx="458780"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6814">
                        <a:srgbClr val="404040"/>
                      </a:gs>
                      <a:gs pos="38000">
                        <a:srgbClr val="404040"/>
                      </a:gs>
                    </a:gsLst>
                    <a:lin ang="5400000" scaled="0"/>
                  </a:gradFill>
                  <a:effectLst/>
                  <a:uLnTx/>
                  <a:uFillTx/>
                </a:rPr>
                <a:t>No</a:t>
              </a:r>
            </a:p>
          </p:txBody>
        </p:sp>
        <p:sp>
          <p:nvSpPr>
            <p:cNvPr id="44" name="Rectangle 43"/>
            <p:cNvSpPr/>
            <p:nvPr/>
          </p:nvSpPr>
          <p:spPr>
            <a:xfrm>
              <a:off x="8567737" y="4202174"/>
              <a:ext cx="492443"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6814">
                        <a:srgbClr val="404040"/>
                      </a:gs>
                      <a:gs pos="38000">
                        <a:srgbClr val="404040"/>
                      </a:gs>
                    </a:gsLst>
                    <a:lin ang="5400000" scaled="0"/>
                  </a:gradFill>
                  <a:effectLst/>
                  <a:uLnTx/>
                  <a:uFillTx/>
                </a:rPr>
                <a:t>Yes</a:t>
              </a:r>
            </a:p>
          </p:txBody>
        </p:sp>
        <p:sp>
          <p:nvSpPr>
            <p:cNvPr id="52" name="Rectangle 51"/>
            <p:cNvSpPr/>
            <p:nvPr/>
          </p:nvSpPr>
          <p:spPr>
            <a:xfrm>
              <a:off x="1750768" y="4202174"/>
              <a:ext cx="349967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16814">
                        <a:srgbClr val="404040"/>
                      </a:gs>
                      <a:gs pos="38000">
                        <a:srgbClr val="404040"/>
                      </a:gs>
                    </a:gsLst>
                    <a:lin ang="5400000" scaled="0"/>
                  </a:gradFill>
                  <a:effectLst/>
                  <a:uLnTx/>
                  <a:uFillTx/>
                </a:rPr>
                <a:t>SILENCE DETECTION ON MIC</a:t>
              </a:r>
            </a:p>
          </p:txBody>
        </p:sp>
      </p:grpSp>
      <p:grpSp>
        <p:nvGrpSpPr>
          <p:cNvPr id="22" name="Group 21"/>
          <p:cNvGrpSpPr/>
          <p:nvPr/>
        </p:nvGrpSpPr>
        <p:grpSpPr>
          <a:xfrm>
            <a:off x="908236" y="4788730"/>
            <a:ext cx="11528240" cy="648798"/>
            <a:chOff x="908236" y="4788730"/>
            <a:chExt cx="11528240" cy="648798"/>
          </a:xfrm>
        </p:grpSpPr>
        <p:grpSp>
          <p:nvGrpSpPr>
            <p:cNvPr id="27" name="Group 26"/>
            <p:cNvGrpSpPr/>
            <p:nvPr/>
          </p:nvGrpSpPr>
          <p:grpSpPr>
            <a:xfrm>
              <a:off x="908236" y="4788730"/>
              <a:ext cx="11528240" cy="648798"/>
              <a:chOff x="2110884" y="3507231"/>
              <a:chExt cx="13920318" cy="783422"/>
            </a:xfrm>
          </p:grpSpPr>
          <p:sp>
            <p:nvSpPr>
              <p:cNvPr id="28" name="Freeform 27"/>
              <p:cNvSpPr>
                <a:spLocks/>
              </p:cNvSpPr>
              <p:nvPr/>
            </p:nvSpPr>
            <p:spPr bwMode="auto">
              <a:xfrm>
                <a:off x="2207106" y="3507231"/>
                <a:ext cx="13824096"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29" name="Freeform 6"/>
              <p:cNvSpPr>
                <a:spLocks/>
              </p:cNvSpPr>
              <p:nvPr/>
            </p:nvSpPr>
            <p:spPr bwMode="auto">
              <a:xfrm>
                <a:off x="2110884" y="3507231"/>
                <a:ext cx="618592"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grpSp>
        <p:sp>
          <p:nvSpPr>
            <p:cNvPr id="45" name="Rectangle 44"/>
            <p:cNvSpPr/>
            <p:nvPr/>
          </p:nvSpPr>
          <p:spPr>
            <a:xfrm>
              <a:off x="6040437" y="4940777"/>
              <a:ext cx="670376"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6814">
                        <a:srgbClr val="404040"/>
                      </a:gs>
                      <a:gs pos="38000">
                        <a:srgbClr val="404040"/>
                      </a:gs>
                    </a:gsLst>
                    <a:lin ang="5400000" scaled="0"/>
                  </a:gradFill>
                  <a:effectLst/>
                  <a:uLnTx/>
                  <a:uFillTx/>
                </a:rPr>
                <a:t>Short</a:t>
              </a:r>
            </a:p>
          </p:txBody>
        </p:sp>
        <p:sp>
          <p:nvSpPr>
            <p:cNvPr id="46" name="Rectangle 45"/>
            <p:cNvSpPr/>
            <p:nvPr/>
          </p:nvSpPr>
          <p:spPr>
            <a:xfrm>
              <a:off x="8567737" y="4940777"/>
              <a:ext cx="1527982"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6814">
                        <a:srgbClr val="404040"/>
                      </a:gs>
                      <a:gs pos="38000">
                        <a:srgbClr val="404040"/>
                      </a:gs>
                    </a:gsLst>
                    <a:lin ang="5400000" scaled="0"/>
                  </a:gradFill>
                  <a:effectLst/>
                  <a:uLnTx/>
                  <a:uFillTx/>
                </a:rPr>
                <a:t>Short and long</a:t>
              </a:r>
            </a:p>
          </p:txBody>
        </p:sp>
        <p:sp>
          <p:nvSpPr>
            <p:cNvPr id="53" name="Rectangle 52"/>
            <p:cNvSpPr/>
            <p:nvPr/>
          </p:nvSpPr>
          <p:spPr>
            <a:xfrm>
              <a:off x="1420529" y="4940777"/>
              <a:ext cx="2956259"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16814">
                        <a:srgbClr val="404040"/>
                      </a:gs>
                      <a:gs pos="38000">
                        <a:srgbClr val="404040"/>
                      </a:gs>
                    </a:gsLst>
                    <a:lin ang="5400000" scaled="0"/>
                  </a:gradFill>
                  <a:effectLst/>
                  <a:uLnTx/>
                  <a:uFillTx/>
                </a:rPr>
                <a:t>LENGTH OF UTTERANCE</a:t>
              </a:r>
            </a:p>
          </p:txBody>
        </p:sp>
      </p:grpSp>
      <p:grpSp>
        <p:nvGrpSpPr>
          <p:cNvPr id="26" name="Group 25"/>
          <p:cNvGrpSpPr/>
          <p:nvPr/>
        </p:nvGrpSpPr>
        <p:grpSpPr>
          <a:xfrm>
            <a:off x="607897" y="5524256"/>
            <a:ext cx="11828576" cy="648798"/>
            <a:chOff x="607897" y="5524256"/>
            <a:chExt cx="11828576" cy="648798"/>
          </a:xfrm>
        </p:grpSpPr>
        <p:grpSp>
          <p:nvGrpSpPr>
            <p:cNvPr id="31" name="Group 30"/>
            <p:cNvGrpSpPr/>
            <p:nvPr/>
          </p:nvGrpSpPr>
          <p:grpSpPr>
            <a:xfrm>
              <a:off x="607897" y="5524256"/>
              <a:ext cx="11828576" cy="648798"/>
              <a:chOff x="2110884" y="3507231"/>
              <a:chExt cx="14282973" cy="783422"/>
            </a:xfrm>
          </p:grpSpPr>
          <p:sp>
            <p:nvSpPr>
              <p:cNvPr id="32" name="Freeform 31"/>
              <p:cNvSpPr>
                <a:spLocks/>
              </p:cNvSpPr>
              <p:nvPr/>
            </p:nvSpPr>
            <p:spPr bwMode="auto">
              <a:xfrm>
                <a:off x="2207104" y="3507231"/>
                <a:ext cx="14186753"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33" name="Freeform 6"/>
              <p:cNvSpPr>
                <a:spLocks/>
              </p:cNvSpPr>
              <p:nvPr/>
            </p:nvSpPr>
            <p:spPr bwMode="auto">
              <a:xfrm>
                <a:off x="2110884" y="3507231"/>
                <a:ext cx="618592"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grpSp>
        <p:sp>
          <p:nvSpPr>
            <p:cNvPr id="47" name="Rectangle 46"/>
            <p:cNvSpPr/>
            <p:nvPr/>
          </p:nvSpPr>
          <p:spPr>
            <a:xfrm>
              <a:off x="6040437" y="5679378"/>
              <a:ext cx="2159566"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6814">
                        <a:srgbClr val="404040"/>
                      </a:gs>
                      <a:gs pos="38000">
                        <a:srgbClr val="404040"/>
                      </a:gs>
                    </a:gsLst>
                    <a:lin ang="5400000" scaled="0"/>
                  </a:gradFill>
                  <a:effectLst/>
                  <a:uLnTx/>
                  <a:uFillTx/>
                </a:rPr>
                <a:t>n-best response back</a:t>
              </a:r>
            </a:p>
          </p:txBody>
        </p:sp>
        <p:sp>
          <p:nvSpPr>
            <p:cNvPr id="48" name="Rectangle 47"/>
            <p:cNvSpPr/>
            <p:nvPr/>
          </p:nvSpPr>
          <p:spPr>
            <a:xfrm>
              <a:off x="8567737" y="5556268"/>
              <a:ext cx="3703638" cy="5847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6814">
                        <a:srgbClr val="404040"/>
                      </a:gs>
                      <a:gs pos="38000">
                        <a:srgbClr val="404040"/>
                      </a:gs>
                    </a:gsLst>
                    <a:lin ang="5400000" scaled="0"/>
                  </a:gradFill>
                  <a:effectLst/>
                  <a:uLnTx/>
                  <a:uFillTx/>
                </a:rPr>
                <a:t>multiple partial results, n-best (short) and multiple phrases (long)</a:t>
              </a:r>
            </a:p>
          </p:txBody>
        </p:sp>
        <p:sp>
          <p:nvSpPr>
            <p:cNvPr id="54" name="Rectangle 53"/>
            <p:cNvSpPr/>
            <p:nvPr/>
          </p:nvSpPr>
          <p:spPr>
            <a:xfrm>
              <a:off x="1121570" y="5679378"/>
              <a:ext cx="3028393"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16814">
                        <a:srgbClr val="404040"/>
                      </a:gs>
                      <a:gs pos="38000">
                        <a:srgbClr val="404040"/>
                      </a:gs>
                    </a:gsLst>
                    <a:lin ang="5400000" scaled="0"/>
                  </a:gradFill>
                  <a:effectLst/>
                  <a:uLnTx/>
                  <a:uFillTx/>
                </a:rPr>
                <a:t>NUMBER OF RESPONSES</a:t>
              </a:r>
            </a:p>
          </p:txBody>
        </p:sp>
      </p:grpSp>
      <p:grpSp>
        <p:nvGrpSpPr>
          <p:cNvPr id="2" name="Group 1"/>
          <p:cNvGrpSpPr/>
          <p:nvPr/>
        </p:nvGrpSpPr>
        <p:grpSpPr>
          <a:xfrm>
            <a:off x="-1" y="6240461"/>
            <a:ext cx="12436475" cy="754063"/>
            <a:chOff x="-1" y="6240461"/>
            <a:chExt cx="12436475" cy="754063"/>
          </a:xfrm>
        </p:grpSpPr>
        <p:grpSp>
          <p:nvGrpSpPr>
            <p:cNvPr id="55" name="Group 54"/>
            <p:cNvGrpSpPr/>
            <p:nvPr/>
          </p:nvGrpSpPr>
          <p:grpSpPr>
            <a:xfrm>
              <a:off x="-1" y="6240461"/>
              <a:ext cx="12436475" cy="754063"/>
              <a:chOff x="-1" y="6240461"/>
              <a:chExt cx="12436475" cy="754063"/>
            </a:xfrm>
          </p:grpSpPr>
          <p:sp>
            <p:nvSpPr>
              <p:cNvPr id="56" name="Flowchart: Process 4"/>
              <p:cNvSpPr/>
              <p:nvPr/>
            </p:nvSpPr>
            <p:spPr bwMode="auto">
              <a:xfrm>
                <a:off x="-1" y="6240461"/>
                <a:ext cx="12436475" cy="754063"/>
              </a:xfrm>
              <a:prstGeom prst="flowChartProcess">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Text Placeholder 1"/>
              <p:cNvSpPr txBox="1">
                <a:spLocks/>
              </p:cNvSpPr>
              <p:nvPr/>
            </p:nvSpPr>
            <p:spPr>
              <a:xfrm>
                <a:off x="457200" y="6352045"/>
                <a:ext cx="11704638" cy="5170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2000">
                          <a:srgbClr val="FFFFFF"/>
                        </a:gs>
                        <a:gs pos="100000">
                          <a:srgbClr val="FFFFFF"/>
                        </a:gs>
                      </a:gsLst>
                      <a:lin ang="5400000" scaled="0"/>
                    </a:gradFill>
                    <a:effectLst/>
                    <a:uLnTx/>
                    <a:uFillTx/>
                    <a:latin typeface="Segoe UI"/>
                    <a:ea typeface="+mn-ea"/>
                    <a:cs typeface="+mn-cs"/>
                  </a:rPr>
                  <a:t>Windows 10 has Speech APIs built in</a:t>
                </a:r>
              </a:p>
            </p:txBody>
          </p:sp>
        </p:grpSp>
        <p:sp>
          <p:nvSpPr>
            <p:cNvPr id="59" name="Freeform 5"/>
            <p:cNvSpPr>
              <a:spLocks noEditPoints="1"/>
            </p:cNvSpPr>
            <p:nvPr/>
          </p:nvSpPr>
          <p:spPr bwMode="auto">
            <a:xfrm>
              <a:off x="5732982" y="6367308"/>
              <a:ext cx="307455" cy="50036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grpSp>
    </p:spTree>
    <p:extLst>
      <p:ext uri="{BB962C8B-B14F-4D97-AF65-F5344CB8AC3E}">
        <p14:creationId xmlns:p14="http://schemas.microsoft.com/office/powerpoint/2010/main" val="1981108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10"/>
                                        </p:tgtEl>
                                        <p:attrNameLst>
                                          <p:attrName>ppt_x</p:attrName>
                                          <p:attrName>ppt_y</p:attrName>
                                        </p:attrNameLst>
                                      </p:cBhvr>
                                      <p:rCtr x="-76600" y="-2300"/>
                                    </p:animMotion>
                                  </p:childTnLst>
                                </p:cTn>
                              </p:par>
                            </p:childTnLst>
                          </p:cTn>
                        </p:par>
                        <p:par>
                          <p:cTn id="14" fill="hold">
                            <p:stCondLst>
                              <p:cond delay="750"/>
                            </p:stCondLst>
                            <p:childTnLst>
                              <p:par>
                                <p:cTn id="15" presetID="10"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nodeType="withEffect">
                                  <p:stCondLst>
                                    <p:cond delay="0"/>
                                  </p:stCondLst>
                                  <p:childTnLst>
                                    <p:animMotion origin="layout" path="M 0.01519 0.00046 L 3.41077E-6 -3.81298E-6 " pathEditMode="relative" rAng="0" ptsTypes="AA">
                                      <p:cBhvr>
                                        <p:cTn id="19" dur="500" fill="hold"/>
                                        <p:tgtEl>
                                          <p:spTgt spid="4"/>
                                        </p:tgtEl>
                                        <p:attrNameLst>
                                          <p:attrName>ppt_x</p:attrName>
                                          <p:attrName>ppt_y</p:attrName>
                                        </p:attrNameLst>
                                      </p:cBhvr>
                                      <p:rCtr x="-766" y="-23"/>
                                    </p:animMotion>
                                  </p:childTnLst>
                                </p:cTn>
                              </p:par>
                            </p:childTnLst>
                          </p:cTn>
                        </p:par>
                        <p:par>
                          <p:cTn id="20" fill="hold">
                            <p:stCondLst>
                              <p:cond delay="125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42" presetClass="path" presetSubtype="0" decel="100000" fill="hold" nodeType="withEffect">
                                  <p:stCondLst>
                                    <p:cond delay="0"/>
                                  </p:stCondLst>
                                  <p:childTnLst>
                                    <p:animMotion origin="layout" path="M 0.01519 0.00045 L 2.30023E-6 2.46482E-6 " pathEditMode="relative" rAng="0" ptsTypes="AA">
                                      <p:cBhvr>
                                        <p:cTn id="25" dur="500" fill="hold"/>
                                        <p:tgtEl>
                                          <p:spTgt spid="5"/>
                                        </p:tgtEl>
                                        <p:attrNameLst>
                                          <p:attrName>ppt_x</p:attrName>
                                          <p:attrName>ppt_y</p:attrName>
                                        </p:attrNameLst>
                                      </p:cBhvr>
                                      <p:rCtr x="-76600" y="-2300"/>
                                    </p:animMotion>
                                  </p:childTnLst>
                                </p:cTn>
                              </p:par>
                            </p:childTnLst>
                          </p:cTn>
                        </p:par>
                        <p:par>
                          <p:cTn id="26" fill="hold">
                            <p:stCondLst>
                              <p:cond delay="1750"/>
                            </p:stCondLst>
                            <p:childTnLst>
                              <p:par>
                                <p:cTn id="27" presetID="10" presetClass="entr" presetSubtype="0"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42" presetClass="path" presetSubtype="0" decel="100000" fill="hold" nodeType="withEffect">
                                  <p:stCondLst>
                                    <p:cond delay="0"/>
                                  </p:stCondLst>
                                  <p:childTnLst>
                                    <p:animMotion origin="layout" path="M 0.01519 0.00045 L 2.30023E-6 2.46482E-6 " pathEditMode="relative" rAng="0" ptsTypes="AA">
                                      <p:cBhvr>
                                        <p:cTn id="31" dur="500" fill="hold"/>
                                        <p:tgtEl>
                                          <p:spTgt spid="6"/>
                                        </p:tgtEl>
                                        <p:attrNameLst>
                                          <p:attrName>ppt_x</p:attrName>
                                          <p:attrName>ppt_y</p:attrName>
                                        </p:attrNameLst>
                                      </p:cBhvr>
                                      <p:rCtr x="-76600" y="-2300"/>
                                    </p:animMotion>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42" presetClass="path" presetSubtype="0" decel="100000" fill="hold" nodeType="withEffect">
                                  <p:stCondLst>
                                    <p:cond delay="0"/>
                                  </p:stCondLst>
                                  <p:childTnLst>
                                    <p:animMotion origin="layout" path="M 0.01519 0.00045 L 2.30023E-6 2.46482E-6 " pathEditMode="relative" rAng="0" ptsTypes="AA">
                                      <p:cBhvr>
                                        <p:cTn id="37" dur="500" fill="hold"/>
                                        <p:tgtEl>
                                          <p:spTgt spid="14"/>
                                        </p:tgtEl>
                                        <p:attrNameLst>
                                          <p:attrName>ppt_x</p:attrName>
                                          <p:attrName>ppt_y</p:attrName>
                                        </p:attrNameLst>
                                      </p:cBhvr>
                                      <p:rCtr x="-76600" y="-2300"/>
                                    </p:animMotion>
                                  </p:childTnLst>
                                </p:cTn>
                              </p:par>
                            </p:childTnLst>
                          </p:cTn>
                        </p:par>
                        <p:par>
                          <p:cTn id="38" fill="hold">
                            <p:stCondLst>
                              <p:cond delay="2750"/>
                            </p:stCondLst>
                            <p:childTnLst>
                              <p:par>
                                <p:cTn id="39" presetID="10" presetClass="entr" presetSubtype="0" fill="hold"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42" presetClass="path" presetSubtype="0" decel="100000" fill="hold" nodeType="withEffect">
                                  <p:stCondLst>
                                    <p:cond delay="0"/>
                                  </p:stCondLst>
                                  <p:childTnLst>
                                    <p:animMotion origin="layout" path="M 0.01519 0.00045 L 2.30023E-6 2.46482E-6 " pathEditMode="relative" rAng="0" ptsTypes="AA">
                                      <p:cBhvr>
                                        <p:cTn id="43" dur="500" fill="hold"/>
                                        <p:tgtEl>
                                          <p:spTgt spid="18"/>
                                        </p:tgtEl>
                                        <p:attrNameLst>
                                          <p:attrName>ppt_x</p:attrName>
                                          <p:attrName>ppt_y</p:attrName>
                                        </p:attrNameLst>
                                      </p:cBhvr>
                                      <p:rCtr x="-76600" y="-2300"/>
                                    </p:animMotion>
                                  </p:childTnLst>
                                </p:cTn>
                              </p:par>
                            </p:childTnLst>
                          </p:cTn>
                        </p:par>
                        <p:par>
                          <p:cTn id="44" fill="hold">
                            <p:stCondLst>
                              <p:cond delay="3250"/>
                            </p:stCondLst>
                            <p:childTnLst>
                              <p:par>
                                <p:cTn id="45" presetID="10" presetClass="entr" presetSubtype="0" fill="hold"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42" presetClass="path" presetSubtype="0" decel="100000" fill="hold" nodeType="withEffect">
                                  <p:stCondLst>
                                    <p:cond delay="0"/>
                                  </p:stCondLst>
                                  <p:childTnLst>
                                    <p:animMotion origin="layout" path="M 0.01519 0.00045 L 2.30023E-6 2.46482E-6 " pathEditMode="relative" rAng="0" ptsTypes="AA">
                                      <p:cBhvr>
                                        <p:cTn id="49" dur="500" fill="hold"/>
                                        <p:tgtEl>
                                          <p:spTgt spid="22"/>
                                        </p:tgtEl>
                                        <p:attrNameLst>
                                          <p:attrName>ppt_x</p:attrName>
                                          <p:attrName>ppt_y</p:attrName>
                                        </p:attrNameLst>
                                      </p:cBhvr>
                                      <p:rCtr x="-76600" y="-2300"/>
                                    </p:animMotion>
                                  </p:childTnLst>
                                </p:cTn>
                              </p:par>
                            </p:childTnLst>
                          </p:cTn>
                        </p:par>
                        <p:par>
                          <p:cTn id="50" fill="hold">
                            <p:stCondLst>
                              <p:cond delay="3750"/>
                            </p:stCondLst>
                            <p:childTnLst>
                              <p:par>
                                <p:cTn id="51" presetID="10" presetClass="entr" presetSubtype="0" fill="hold" nodeType="after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par>
                                <p:cTn id="54" presetID="42" presetClass="path" presetSubtype="0" decel="100000" fill="hold" nodeType="withEffect">
                                  <p:stCondLst>
                                    <p:cond delay="0"/>
                                  </p:stCondLst>
                                  <p:childTnLst>
                                    <p:animMotion origin="layout" path="M 0.01519 0.00045 L 2.30023E-6 2.46482E-6 " pathEditMode="relative" rAng="0" ptsTypes="AA">
                                      <p:cBhvr>
                                        <p:cTn id="55" dur="500" fill="hold"/>
                                        <p:tgtEl>
                                          <p:spTgt spid="26"/>
                                        </p:tgtEl>
                                        <p:attrNameLst>
                                          <p:attrName>ppt_x</p:attrName>
                                          <p:attrName>ppt_y</p:attrName>
                                        </p:attrNameLst>
                                      </p:cBhvr>
                                      <p:rCtr x="-76600" y="-2300"/>
                                    </p:animMotion>
                                  </p:childTnLst>
                                </p:cTn>
                              </p:par>
                            </p:childTnLst>
                          </p:cTn>
                        </p:par>
                        <p:par>
                          <p:cTn id="56" fill="hold">
                            <p:stCondLst>
                              <p:cond delay="4250"/>
                            </p:stCondLst>
                            <p:childTnLst>
                              <p:par>
                                <p:cTn id="57" presetID="2" presetClass="entr" presetSubtype="4" decel="100000" fill="hold" nodeType="afterEffect">
                                  <p:stCondLst>
                                    <p:cond delay="0"/>
                                  </p:stCondLst>
                                  <p:childTnLst>
                                    <p:set>
                                      <p:cBhvr>
                                        <p:cTn id="58" dur="1" fill="hold">
                                          <p:stCondLst>
                                            <p:cond delay="0"/>
                                          </p:stCondLst>
                                        </p:cTn>
                                        <p:tgtEl>
                                          <p:spTgt spid="2"/>
                                        </p:tgtEl>
                                        <p:attrNameLst>
                                          <p:attrName>style.visibility</p:attrName>
                                        </p:attrNameLst>
                                      </p:cBhvr>
                                      <p:to>
                                        <p:strVal val="visible"/>
                                      </p:to>
                                    </p:set>
                                    <p:anim calcmode="lin" valueType="num">
                                      <p:cBhvr additive="base">
                                        <p:cTn id="59" dur="500" fill="hold"/>
                                        <p:tgtEl>
                                          <p:spTgt spid="2"/>
                                        </p:tgtEl>
                                        <p:attrNameLst>
                                          <p:attrName>ppt_x</p:attrName>
                                        </p:attrNameLst>
                                      </p:cBhvr>
                                      <p:tavLst>
                                        <p:tav tm="0">
                                          <p:val>
                                            <p:strVal val="#ppt_x"/>
                                          </p:val>
                                        </p:tav>
                                        <p:tav tm="100000">
                                          <p:val>
                                            <p:strVal val="#ppt_x"/>
                                          </p:val>
                                        </p:tav>
                                      </p:tavLst>
                                    </p:anim>
                                    <p:anim calcmode="lin" valueType="num">
                                      <p:cBhvr additive="base">
                                        <p:cTn id="6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txBox="1">
            <a:spLocks/>
          </p:cNvSpPr>
          <p:nvPr/>
        </p:nvSpPr>
        <p:spPr>
          <a:xfrm>
            <a:off x="4816475" y="2135868"/>
            <a:ext cx="8275638" cy="2739211"/>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4400" b="0" i="0" u="none" strike="noStrike" kern="1200" cap="none" spc="0" normalizeH="0" baseline="0" noProof="0" dirty="0">
                <a:ln>
                  <a:noFill/>
                </a:ln>
                <a:solidFill>
                  <a:schemeClr val="tx1"/>
                </a:solidFill>
                <a:effectLst/>
                <a:uLnTx/>
                <a:uFillTx/>
                <a:latin typeface="+mj-lt"/>
                <a:ea typeface="+mn-ea"/>
                <a:cs typeface="+mn-cs"/>
              </a:rPr>
              <a:t>Language Understanding </a:t>
            </a:r>
            <a:br>
              <a:rPr kumimoji="0" lang="en-US" sz="4400" b="0" i="0" u="none" strike="noStrike" kern="1200" cap="none" spc="0" normalizeH="0" baseline="0" noProof="0" dirty="0">
                <a:ln>
                  <a:noFill/>
                </a:ln>
                <a:solidFill>
                  <a:schemeClr val="tx1"/>
                </a:solidFill>
                <a:effectLst/>
                <a:uLnTx/>
                <a:uFillTx/>
                <a:latin typeface="+mj-lt"/>
                <a:ea typeface="+mn-ea"/>
                <a:cs typeface="+mn-cs"/>
              </a:rPr>
            </a:br>
            <a:r>
              <a:rPr kumimoji="0" lang="en-US" sz="4400" b="0" i="0" u="none" strike="noStrike" kern="1200" cap="none" spc="0" normalizeH="0" baseline="0" noProof="0" dirty="0">
                <a:ln>
                  <a:noFill/>
                </a:ln>
                <a:solidFill>
                  <a:schemeClr val="tx1"/>
                </a:solidFill>
                <a:effectLst/>
                <a:uLnTx/>
                <a:uFillTx/>
                <a:latin typeface="+mj-lt"/>
                <a:ea typeface="+mn-ea"/>
                <a:cs typeface="+mn-cs"/>
              </a:rPr>
              <a:t>Intelligent Service</a:t>
            </a:r>
            <a:br>
              <a:rPr kumimoji="0" lang="en-US" sz="4800" b="0" i="0" u="none" strike="noStrike" kern="1200" cap="none" spc="0" normalizeH="0" baseline="0" noProof="0" dirty="0">
                <a:ln>
                  <a:noFill/>
                </a:ln>
                <a:solidFill>
                  <a:schemeClr val="tx1"/>
                </a:solidFill>
                <a:effectLst/>
                <a:uLnTx/>
                <a:uFillTx/>
                <a:latin typeface="+mj-lt"/>
                <a:ea typeface="+mn-ea"/>
                <a:cs typeface="+mn-cs"/>
              </a:rPr>
            </a:br>
            <a:r>
              <a:rPr kumimoji="0" lang="en-US" sz="2800" b="0" i="0" u="none" strike="noStrike" kern="1200" cap="none" spc="0" normalizeH="0" baseline="0" noProof="0" dirty="0">
                <a:ln>
                  <a:noFill/>
                </a:ln>
                <a:solidFill>
                  <a:schemeClr val="tx1"/>
                </a:solidFill>
                <a:effectLst/>
                <a:uLnTx/>
                <a:uFillTx/>
                <a:latin typeface="Segoe UI"/>
                <a:ea typeface="+mn-ea"/>
                <a:cs typeface="+mn-cs"/>
              </a:rPr>
              <a:t>Determine Intent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chemeClr val="tx1"/>
                </a:solidFill>
                <a:effectLst/>
                <a:uLnTx/>
                <a:uFillTx/>
                <a:latin typeface="Segoe UI"/>
                <a:ea typeface="+mn-ea"/>
                <a:cs typeface="+mn-cs"/>
              </a:rPr>
              <a:t>Detect Entities</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chemeClr val="tx1"/>
                </a:solidFill>
                <a:effectLst/>
                <a:uLnTx/>
                <a:uFillTx/>
                <a:latin typeface="Segoe UI"/>
                <a:ea typeface="+mn-ea"/>
                <a:cs typeface="+mn-cs"/>
              </a:rPr>
              <a:t>Improve Models</a:t>
            </a:r>
          </a:p>
        </p:txBody>
      </p:sp>
      <p:sp>
        <p:nvSpPr>
          <p:cNvPr id="12" name="Parallelogram 11"/>
          <p:cNvSpPr/>
          <p:nvPr/>
        </p:nvSpPr>
        <p:spPr bwMode="auto">
          <a:xfrm>
            <a:off x="2260420" y="1916112"/>
            <a:ext cx="2484374" cy="3124200"/>
          </a:xfrm>
          <a:prstGeom prst="parallelogram">
            <a:avLst>
              <a:gd name="adj" fmla="val 55592"/>
            </a:avLst>
          </a:prstGeom>
          <a:solidFill>
            <a:srgbClr val="D7D7D7"/>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ndParaRPr>
          </a:p>
        </p:txBody>
      </p:sp>
      <p:grpSp>
        <p:nvGrpSpPr>
          <p:cNvPr id="2" name="Group 1"/>
          <p:cNvGrpSpPr/>
          <p:nvPr/>
        </p:nvGrpSpPr>
        <p:grpSpPr>
          <a:xfrm>
            <a:off x="-17463" y="1916112"/>
            <a:ext cx="3664152" cy="3124200"/>
            <a:chOff x="-17463" y="1916112"/>
            <a:chExt cx="3664152" cy="3124200"/>
          </a:xfrm>
        </p:grpSpPr>
        <p:sp>
          <p:nvSpPr>
            <p:cNvPr id="14" name="Flowchart: Process 8"/>
            <p:cNvSpPr/>
            <p:nvPr/>
          </p:nvSpPr>
          <p:spPr bwMode="auto">
            <a:xfrm flipH="1" flipV="1">
              <a:off x="-17463" y="191611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8" name="Picture 7" descr="Screen Clipping"/>
            <p:cNvPicPr>
              <a:picLocks noChangeAspect="1"/>
            </p:cNvPicPr>
            <p:nvPr/>
          </p:nvPicPr>
          <p:blipFill rotWithShape="1">
            <a:blip r:embed="rId3">
              <a:extLst>
                <a:ext uri="{28A0092B-C50C-407E-A947-70E740481C1C}">
                  <a14:useLocalDpi xmlns:a14="http://schemas.microsoft.com/office/drawing/2010/main" val="0"/>
                </a:ext>
              </a:extLst>
            </a:blip>
            <a:srcRect r="6805" b="11152"/>
            <a:stretch/>
          </p:blipFill>
          <p:spPr>
            <a:xfrm>
              <a:off x="245558" y="2811462"/>
              <a:ext cx="2183317" cy="1150938"/>
            </a:xfrm>
            <a:prstGeom prst="rect">
              <a:avLst/>
            </a:prstGeom>
          </p:spPr>
        </p:pic>
      </p:grpSp>
    </p:spTree>
    <p:extLst>
      <p:ext uri="{BB962C8B-B14F-4D97-AF65-F5344CB8AC3E}">
        <p14:creationId xmlns:p14="http://schemas.microsoft.com/office/powerpoint/2010/main" val="29008484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42" presetClass="path" presetSubtype="0" decel="100000" fill="hold" grpId="1" nodeType="withEffect">
                                  <p:stCondLst>
                                    <p:cond delay="250"/>
                                  </p:stCondLst>
                                  <p:childTnLst>
                                    <p:animMotion origin="layout" path="M -0.01864 0.00023 L 1.27138E-6 1.63867E-6 " pathEditMode="relative" rAng="0" ptsTypes="AA">
                                      <p:cBhvr>
                                        <p:cTn id="17" dur="500" fill="hold"/>
                                        <p:tgtEl>
                                          <p:spTgt spid="7"/>
                                        </p:tgtEl>
                                        <p:attrNameLst>
                                          <p:attrName>ppt_x</p:attrName>
                                          <p:attrName>ppt_y</p:attrName>
                                        </p:attrNameLst>
                                      </p:cBhvr>
                                      <p:rCtr x="932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0" y="3954463"/>
            <a:ext cx="12436475" cy="2743200"/>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endParaRPr>
          </a:p>
        </p:txBody>
      </p:sp>
      <p:sp>
        <p:nvSpPr>
          <p:cNvPr id="3" name="Content Placeholder 2"/>
          <p:cNvSpPr>
            <a:spLocks noGrp="1"/>
          </p:cNvSpPr>
          <p:nvPr>
            <p:ph idx="4294967295"/>
          </p:nvPr>
        </p:nvSpPr>
        <p:spPr>
          <a:xfrm>
            <a:off x="1951038" y="1414463"/>
            <a:ext cx="10028238" cy="2428357"/>
          </a:xfrm>
          <a:prstGeom prst="rect">
            <a:avLst/>
          </a:prstGeom>
        </p:spPr>
        <p:txBody>
          <a:bodyPr/>
          <a:lstStyle/>
          <a:p>
            <a:pPr marL="0" indent="0">
              <a:spcBef>
                <a:spcPts val="1800"/>
              </a:spcBef>
              <a:buNone/>
            </a:pPr>
            <a:r>
              <a:rPr lang="en-US" sz="2800" dirty="0"/>
              <a:t>Lets you understand what your users are saying</a:t>
            </a:r>
          </a:p>
          <a:p>
            <a:pPr marL="0" indent="0">
              <a:spcBef>
                <a:spcPts val="1800"/>
              </a:spcBef>
              <a:buNone/>
            </a:pPr>
            <a:r>
              <a:rPr lang="en-US" sz="2800" dirty="0"/>
              <a:t>Seamless integration with Speech Recognition</a:t>
            </a:r>
          </a:p>
          <a:p>
            <a:pPr marL="0" indent="0">
              <a:spcBef>
                <a:spcPts val="1800"/>
              </a:spcBef>
              <a:buNone/>
            </a:pPr>
            <a:r>
              <a:rPr lang="en-US" sz="2800" dirty="0"/>
              <a:t>A few examples are enough to deploy an application</a:t>
            </a:r>
          </a:p>
          <a:p>
            <a:pPr marL="0" indent="0">
              <a:spcBef>
                <a:spcPts val="1800"/>
              </a:spcBef>
              <a:buNone/>
            </a:pPr>
            <a:r>
              <a:rPr lang="en-US" sz="2800" dirty="0"/>
              <a:t>LUIS learns over time</a:t>
            </a:r>
          </a:p>
        </p:txBody>
      </p:sp>
      <p:sp>
        <p:nvSpPr>
          <p:cNvPr id="11" name="Title 7"/>
          <p:cNvSpPr txBox="1">
            <a:spLocks/>
          </p:cNvSpPr>
          <p:nvPr/>
        </p:nvSpPr>
        <p:spPr>
          <a:xfrm>
            <a:off x="1538288" y="295275"/>
            <a:ext cx="108981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a:ln w="3175">
                  <a:noFill/>
                </a:ln>
                <a:solidFill>
                  <a:schemeClr val="tx1"/>
                </a:solidFill>
                <a:effectLst/>
                <a:uLnTx/>
                <a:uFillTx/>
                <a:latin typeface="+mj-lt"/>
                <a:ea typeface="+mn-ea"/>
                <a:cs typeface="Segoe UI" pitchFamily="34" charset="0"/>
              </a:rPr>
              <a:t>Language Understanding Intelligent Service</a:t>
            </a:r>
          </a:p>
        </p:txBody>
      </p:sp>
      <p:grpSp>
        <p:nvGrpSpPr>
          <p:cNvPr id="12" name="Group 11"/>
          <p:cNvGrpSpPr/>
          <p:nvPr/>
        </p:nvGrpSpPr>
        <p:grpSpPr>
          <a:xfrm>
            <a:off x="-355601" y="301625"/>
            <a:ext cx="1849438" cy="917575"/>
            <a:chOff x="-355601" y="301625"/>
            <a:chExt cx="1849438" cy="917575"/>
          </a:xfrm>
        </p:grpSpPr>
        <p:sp>
          <p:nvSpPr>
            <p:cNvPr id="13"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pic>
          <p:nvPicPr>
            <p:cNvPr id="14" name="Picture 13" descr="Screen Clipping"/>
            <p:cNvPicPr>
              <a:picLocks noChangeAspect="1"/>
            </p:cNvPicPr>
            <p:nvPr/>
          </p:nvPicPr>
          <p:blipFill rotWithShape="1">
            <a:blip r:embed="rId3">
              <a:extLst>
                <a:ext uri="{28A0092B-C50C-407E-A947-70E740481C1C}">
                  <a14:useLocalDpi xmlns:a14="http://schemas.microsoft.com/office/drawing/2010/main" val="0"/>
                </a:ext>
              </a:extLst>
            </a:blip>
            <a:srcRect r="6805" b="11152"/>
            <a:stretch/>
          </p:blipFill>
          <p:spPr>
            <a:xfrm>
              <a:off x="217489" y="478673"/>
              <a:ext cx="965199" cy="508805"/>
            </a:xfrm>
            <a:prstGeom prst="rect">
              <a:avLst/>
            </a:prstGeom>
          </p:spPr>
        </p:pic>
      </p:grpSp>
      <p:sp>
        <p:nvSpPr>
          <p:cNvPr id="22" name="Rectangle 21"/>
          <p:cNvSpPr/>
          <p:nvPr/>
        </p:nvSpPr>
        <p:spPr>
          <a:xfrm>
            <a:off x="5761264" y="7765995"/>
            <a:ext cx="2069281" cy="142247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15" name="Group 14"/>
          <p:cNvGrpSpPr/>
          <p:nvPr/>
        </p:nvGrpSpPr>
        <p:grpSpPr>
          <a:xfrm>
            <a:off x="471714" y="4259262"/>
            <a:ext cx="2255838" cy="2255838"/>
            <a:chOff x="471714" y="4259262"/>
            <a:chExt cx="2255838" cy="2255838"/>
          </a:xfrm>
        </p:grpSpPr>
        <p:sp>
          <p:nvSpPr>
            <p:cNvPr id="4" name="Rectangle 3"/>
            <p:cNvSpPr/>
            <p:nvPr/>
          </p:nvSpPr>
          <p:spPr bwMode="auto">
            <a:xfrm>
              <a:off x="471714" y="4259262"/>
              <a:ext cx="2255838" cy="2255838"/>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 name="TextBox 6"/>
            <p:cNvSpPr txBox="1"/>
            <p:nvPr/>
          </p:nvSpPr>
          <p:spPr>
            <a:xfrm>
              <a:off x="808037" y="4987638"/>
              <a:ext cx="1471878" cy="8457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gradFill>
                    <a:gsLst>
                      <a:gs pos="1250">
                        <a:srgbClr val="FFFFFF"/>
                      </a:gs>
                      <a:gs pos="100000">
                        <a:srgbClr val="FFFFFF"/>
                      </a:gs>
                    </a:gsLst>
                    <a:lin ang="5400000" scaled="0"/>
                  </a:gradFill>
                  <a:effectLst/>
                  <a:uLnTx/>
                  <a:uFillTx/>
                </a:rPr>
                <a:t>Define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gradFill>
                    <a:gsLst>
                      <a:gs pos="1250">
                        <a:srgbClr val="FFFFFF"/>
                      </a:gs>
                      <a:gs pos="100000">
                        <a:srgbClr val="FFFFFF"/>
                      </a:gs>
                    </a:gsLst>
                    <a:lin ang="5400000" scaled="0"/>
                  </a:gradFill>
                  <a:effectLst/>
                  <a:uLnTx/>
                  <a:uFillTx/>
                </a:rPr>
                <a:t>Concepts</a:t>
              </a:r>
            </a:p>
          </p:txBody>
        </p:sp>
      </p:grpSp>
      <p:grpSp>
        <p:nvGrpSpPr>
          <p:cNvPr id="10" name="Group 9"/>
          <p:cNvGrpSpPr/>
          <p:nvPr/>
        </p:nvGrpSpPr>
        <p:grpSpPr>
          <a:xfrm>
            <a:off x="2923492" y="4259262"/>
            <a:ext cx="2273983" cy="2255838"/>
            <a:chOff x="2923492" y="4259262"/>
            <a:chExt cx="2273983" cy="2255838"/>
          </a:xfrm>
        </p:grpSpPr>
        <p:grpSp>
          <p:nvGrpSpPr>
            <p:cNvPr id="2" name="Group 1"/>
            <p:cNvGrpSpPr/>
            <p:nvPr/>
          </p:nvGrpSpPr>
          <p:grpSpPr>
            <a:xfrm>
              <a:off x="2923492" y="4259262"/>
              <a:ext cx="2273983" cy="2255838"/>
              <a:chOff x="2923492" y="4259262"/>
              <a:chExt cx="2273983" cy="2255838"/>
            </a:xfrm>
          </p:grpSpPr>
          <p:sp>
            <p:nvSpPr>
              <p:cNvPr id="26" name="Rectangle 25"/>
              <p:cNvSpPr/>
              <p:nvPr/>
            </p:nvSpPr>
            <p:spPr bwMode="auto">
              <a:xfrm>
                <a:off x="2941637" y="4259262"/>
                <a:ext cx="2255838" cy="2255838"/>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Isosceles Triangle 4"/>
              <p:cNvSpPr/>
              <p:nvPr/>
            </p:nvSpPr>
            <p:spPr bwMode="auto">
              <a:xfrm rot="5400000">
                <a:off x="2695474" y="5096882"/>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8" name="TextBox 7"/>
            <p:cNvSpPr txBox="1"/>
            <p:nvPr/>
          </p:nvSpPr>
          <p:spPr>
            <a:xfrm>
              <a:off x="3612923" y="4987638"/>
              <a:ext cx="1475084" cy="8457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gradFill>
                    <a:gsLst>
                      <a:gs pos="1250">
                        <a:srgbClr val="FFFFFF"/>
                      </a:gs>
                      <a:gs pos="100000">
                        <a:srgbClr val="FFFFFF"/>
                      </a:gs>
                    </a:gsLst>
                    <a:lin ang="5400000" scaled="0"/>
                  </a:gradFill>
                  <a:effectLst/>
                  <a:uLnTx/>
                  <a:uFillTx/>
                </a:rPr>
                <a:t>Provide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gradFill>
                    <a:gsLst>
                      <a:gs pos="1250">
                        <a:srgbClr val="FFFFFF"/>
                      </a:gs>
                      <a:gs pos="100000">
                        <a:srgbClr val="FFFFFF"/>
                      </a:gs>
                    </a:gsLst>
                    <a:lin ang="5400000" scaled="0"/>
                  </a:gradFill>
                  <a:effectLst/>
                  <a:uLnTx/>
                  <a:uFillTx/>
                </a:rPr>
                <a:t>Examples</a:t>
              </a:r>
            </a:p>
          </p:txBody>
        </p:sp>
      </p:grpSp>
      <p:grpSp>
        <p:nvGrpSpPr>
          <p:cNvPr id="31" name="Group 4"/>
          <p:cNvGrpSpPr>
            <a:grpSpLocks noChangeAspect="1"/>
          </p:cNvGrpSpPr>
          <p:nvPr/>
        </p:nvGrpSpPr>
        <p:grpSpPr bwMode="auto">
          <a:xfrm>
            <a:off x="835025" y="1897062"/>
            <a:ext cx="708025" cy="1473200"/>
            <a:chOff x="3694" y="1739"/>
            <a:chExt cx="446" cy="928"/>
          </a:xfrm>
        </p:grpSpPr>
        <p:sp>
          <p:nvSpPr>
            <p:cNvPr id="32" name="AutoShape 3"/>
            <p:cNvSpPr>
              <a:spLocks noChangeAspect="1" noChangeArrowheads="1" noTextEdit="1"/>
            </p:cNvSpPr>
            <p:nvPr/>
          </p:nvSpPr>
          <p:spPr bwMode="auto">
            <a:xfrm>
              <a:off x="3694" y="1739"/>
              <a:ext cx="446"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33" name="Freeform 5"/>
            <p:cNvSpPr>
              <a:spLocks/>
            </p:cNvSpPr>
            <p:nvPr/>
          </p:nvSpPr>
          <p:spPr bwMode="auto">
            <a:xfrm>
              <a:off x="3771" y="1737"/>
              <a:ext cx="290" cy="618"/>
            </a:xfrm>
            <a:custGeom>
              <a:avLst/>
              <a:gdLst>
                <a:gd name="T0" fmla="*/ 121 w 121"/>
                <a:gd name="T1" fmla="*/ 206 h 260"/>
                <a:gd name="T2" fmla="*/ 60 w 121"/>
                <a:gd name="T3" fmla="*/ 260 h 260"/>
                <a:gd name="T4" fmla="*/ 1 w 121"/>
                <a:gd name="T5" fmla="*/ 206 h 260"/>
                <a:gd name="T6" fmla="*/ 15 w 121"/>
                <a:gd name="T7" fmla="*/ 206 h 260"/>
                <a:gd name="T8" fmla="*/ 28 w 121"/>
                <a:gd name="T9" fmla="*/ 193 h 260"/>
                <a:gd name="T10" fmla="*/ 15 w 121"/>
                <a:gd name="T11" fmla="*/ 181 h 260"/>
                <a:gd name="T12" fmla="*/ 0 w 121"/>
                <a:gd name="T13" fmla="*/ 181 h 260"/>
                <a:gd name="T14" fmla="*/ 0 w 121"/>
                <a:gd name="T15" fmla="*/ 146 h 260"/>
                <a:gd name="T16" fmla="*/ 15 w 121"/>
                <a:gd name="T17" fmla="*/ 146 h 260"/>
                <a:gd name="T18" fmla="*/ 28 w 121"/>
                <a:gd name="T19" fmla="*/ 134 h 260"/>
                <a:gd name="T20" fmla="*/ 15 w 121"/>
                <a:gd name="T21" fmla="*/ 120 h 260"/>
                <a:gd name="T22" fmla="*/ 0 w 121"/>
                <a:gd name="T23" fmla="*/ 120 h 260"/>
                <a:gd name="T24" fmla="*/ 0 w 121"/>
                <a:gd name="T25" fmla="*/ 86 h 260"/>
                <a:gd name="T26" fmla="*/ 15 w 121"/>
                <a:gd name="T27" fmla="*/ 86 h 260"/>
                <a:gd name="T28" fmla="*/ 28 w 121"/>
                <a:gd name="T29" fmla="*/ 73 h 260"/>
                <a:gd name="T30" fmla="*/ 15 w 121"/>
                <a:gd name="T31" fmla="*/ 60 h 260"/>
                <a:gd name="T32" fmla="*/ 0 w 121"/>
                <a:gd name="T33" fmla="*/ 60 h 260"/>
                <a:gd name="T34" fmla="*/ 60 w 121"/>
                <a:gd name="T35" fmla="*/ 0 h 260"/>
                <a:gd name="T36" fmla="*/ 121 w 121"/>
                <a:gd name="T37" fmla="*/ 60 h 260"/>
                <a:gd name="T38" fmla="*/ 106 w 121"/>
                <a:gd name="T39" fmla="*/ 60 h 260"/>
                <a:gd name="T40" fmla="*/ 93 w 121"/>
                <a:gd name="T41" fmla="*/ 73 h 260"/>
                <a:gd name="T42" fmla="*/ 106 w 121"/>
                <a:gd name="T43" fmla="*/ 86 h 260"/>
                <a:gd name="T44" fmla="*/ 121 w 121"/>
                <a:gd name="T45" fmla="*/ 86 h 260"/>
                <a:gd name="T46" fmla="*/ 121 w 121"/>
                <a:gd name="T47" fmla="*/ 120 h 260"/>
                <a:gd name="T48" fmla="*/ 106 w 121"/>
                <a:gd name="T49" fmla="*/ 120 h 260"/>
                <a:gd name="T50" fmla="*/ 93 w 121"/>
                <a:gd name="T51" fmla="*/ 134 h 260"/>
                <a:gd name="T52" fmla="*/ 106 w 121"/>
                <a:gd name="T53" fmla="*/ 146 h 260"/>
                <a:gd name="T54" fmla="*/ 121 w 121"/>
                <a:gd name="T55" fmla="*/ 146 h 260"/>
                <a:gd name="T56" fmla="*/ 121 w 121"/>
                <a:gd name="T57" fmla="*/ 181 h 260"/>
                <a:gd name="T58" fmla="*/ 106 w 121"/>
                <a:gd name="T59" fmla="*/ 181 h 260"/>
                <a:gd name="T60" fmla="*/ 93 w 121"/>
                <a:gd name="T61" fmla="*/ 193 h 260"/>
                <a:gd name="T62" fmla="*/ 106 w 121"/>
                <a:gd name="T63" fmla="*/ 206 h 260"/>
                <a:gd name="T64" fmla="*/ 121 w 121"/>
                <a:gd name="T65" fmla="*/ 206 h 260"/>
                <a:gd name="T66" fmla="*/ 121 w 121"/>
                <a:gd name="T67" fmla="*/ 206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1" h="260">
                  <a:moveTo>
                    <a:pt x="121" y="206"/>
                  </a:moveTo>
                  <a:cubicBezTo>
                    <a:pt x="118" y="237"/>
                    <a:pt x="92" y="260"/>
                    <a:pt x="60" y="260"/>
                  </a:cubicBezTo>
                  <a:cubicBezTo>
                    <a:pt x="30" y="260"/>
                    <a:pt x="4" y="237"/>
                    <a:pt x="1" y="206"/>
                  </a:cubicBezTo>
                  <a:cubicBezTo>
                    <a:pt x="15" y="206"/>
                    <a:pt x="15" y="206"/>
                    <a:pt x="15" y="206"/>
                  </a:cubicBezTo>
                  <a:cubicBezTo>
                    <a:pt x="23" y="206"/>
                    <a:pt x="28" y="201"/>
                    <a:pt x="28" y="193"/>
                  </a:cubicBezTo>
                  <a:cubicBezTo>
                    <a:pt x="28" y="186"/>
                    <a:pt x="23" y="181"/>
                    <a:pt x="15" y="181"/>
                  </a:cubicBezTo>
                  <a:cubicBezTo>
                    <a:pt x="0" y="181"/>
                    <a:pt x="0" y="181"/>
                    <a:pt x="0" y="181"/>
                  </a:cubicBezTo>
                  <a:cubicBezTo>
                    <a:pt x="0" y="146"/>
                    <a:pt x="0" y="146"/>
                    <a:pt x="0" y="146"/>
                  </a:cubicBezTo>
                  <a:cubicBezTo>
                    <a:pt x="15" y="146"/>
                    <a:pt x="15" y="146"/>
                    <a:pt x="15" y="146"/>
                  </a:cubicBezTo>
                  <a:cubicBezTo>
                    <a:pt x="23" y="146"/>
                    <a:pt x="28" y="141"/>
                    <a:pt x="28" y="134"/>
                  </a:cubicBezTo>
                  <a:cubicBezTo>
                    <a:pt x="28" y="126"/>
                    <a:pt x="23" y="120"/>
                    <a:pt x="15" y="120"/>
                  </a:cubicBezTo>
                  <a:cubicBezTo>
                    <a:pt x="0" y="120"/>
                    <a:pt x="0" y="120"/>
                    <a:pt x="0" y="120"/>
                  </a:cubicBezTo>
                  <a:cubicBezTo>
                    <a:pt x="0" y="86"/>
                    <a:pt x="0" y="86"/>
                    <a:pt x="0" y="86"/>
                  </a:cubicBezTo>
                  <a:cubicBezTo>
                    <a:pt x="15" y="86"/>
                    <a:pt x="15" y="86"/>
                    <a:pt x="15" y="86"/>
                  </a:cubicBezTo>
                  <a:cubicBezTo>
                    <a:pt x="23" y="86"/>
                    <a:pt x="28" y="80"/>
                    <a:pt x="28" y="73"/>
                  </a:cubicBezTo>
                  <a:cubicBezTo>
                    <a:pt x="28" y="66"/>
                    <a:pt x="23" y="60"/>
                    <a:pt x="15" y="60"/>
                  </a:cubicBezTo>
                  <a:cubicBezTo>
                    <a:pt x="0" y="60"/>
                    <a:pt x="0" y="60"/>
                    <a:pt x="0" y="60"/>
                  </a:cubicBezTo>
                  <a:cubicBezTo>
                    <a:pt x="0" y="27"/>
                    <a:pt x="27" y="0"/>
                    <a:pt x="60" y="0"/>
                  </a:cubicBezTo>
                  <a:cubicBezTo>
                    <a:pt x="94" y="0"/>
                    <a:pt x="121" y="27"/>
                    <a:pt x="121" y="60"/>
                  </a:cubicBezTo>
                  <a:cubicBezTo>
                    <a:pt x="106" y="60"/>
                    <a:pt x="106" y="60"/>
                    <a:pt x="106" y="60"/>
                  </a:cubicBezTo>
                  <a:cubicBezTo>
                    <a:pt x="99" y="60"/>
                    <a:pt x="93" y="66"/>
                    <a:pt x="93" y="73"/>
                  </a:cubicBezTo>
                  <a:cubicBezTo>
                    <a:pt x="93" y="80"/>
                    <a:pt x="99" y="86"/>
                    <a:pt x="106" y="86"/>
                  </a:cubicBezTo>
                  <a:cubicBezTo>
                    <a:pt x="121" y="86"/>
                    <a:pt x="121" y="86"/>
                    <a:pt x="121" y="86"/>
                  </a:cubicBezTo>
                  <a:cubicBezTo>
                    <a:pt x="121" y="120"/>
                    <a:pt x="121" y="120"/>
                    <a:pt x="121" y="120"/>
                  </a:cubicBezTo>
                  <a:cubicBezTo>
                    <a:pt x="106" y="120"/>
                    <a:pt x="106" y="120"/>
                    <a:pt x="106" y="120"/>
                  </a:cubicBezTo>
                  <a:cubicBezTo>
                    <a:pt x="99" y="120"/>
                    <a:pt x="93" y="126"/>
                    <a:pt x="93" y="134"/>
                  </a:cubicBezTo>
                  <a:cubicBezTo>
                    <a:pt x="93" y="141"/>
                    <a:pt x="99" y="146"/>
                    <a:pt x="106" y="146"/>
                  </a:cubicBezTo>
                  <a:cubicBezTo>
                    <a:pt x="121" y="146"/>
                    <a:pt x="121" y="146"/>
                    <a:pt x="121" y="146"/>
                  </a:cubicBezTo>
                  <a:cubicBezTo>
                    <a:pt x="121" y="181"/>
                    <a:pt x="121" y="181"/>
                    <a:pt x="121" y="181"/>
                  </a:cubicBezTo>
                  <a:cubicBezTo>
                    <a:pt x="106" y="181"/>
                    <a:pt x="106" y="181"/>
                    <a:pt x="106" y="181"/>
                  </a:cubicBezTo>
                  <a:cubicBezTo>
                    <a:pt x="99" y="181"/>
                    <a:pt x="93" y="186"/>
                    <a:pt x="93" y="193"/>
                  </a:cubicBezTo>
                  <a:cubicBezTo>
                    <a:pt x="93" y="201"/>
                    <a:pt x="99" y="206"/>
                    <a:pt x="106" y="206"/>
                  </a:cubicBezTo>
                  <a:cubicBezTo>
                    <a:pt x="121" y="206"/>
                    <a:pt x="121" y="206"/>
                    <a:pt x="121" y="206"/>
                  </a:cubicBezTo>
                  <a:cubicBezTo>
                    <a:pt x="121" y="206"/>
                    <a:pt x="121" y="206"/>
                    <a:pt x="121" y="206"/>
                  </a:cubicBez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34" name="Freeform 6"/>
            <p:cNvSpPr>
              <a:spLocks/>
            </p:cNvSpPr>
            <p:nvPr/>
          </p:nvSpPr>
          <p:spPr bwMode="auto">
            <a:xfrm>
              <a:off x="3692" y="2191"/>
              <a:ext cx="451" cy="479"/>
            </a:xfrm>
            <a:custGeom>
              <a:avLst/>
              <a:gdLst>
                <a:gd name="T0" fmla="*/ 188 w 188"/>
                <a:gd name="T1" fmla="*/ 9 h 201"/>
                <a:gd name="T2" fmla="*/ 179 w 188"/>
                <a:gd name="T3" fmla="*/ 0 h 201"/>
                <a:gd name="T4" fmla="*/ 170 w 188"/>
                <a:gd name="T5" fmla="*/ 9 h 201"/>
                <a:gd name="T6" fmla="*/ 93 w 188"/>
                <a:gd name="T7" fmla="*/ 85 h 201"/>
                <a:gd name="T8" fmla="*/ 17 w 188"/>
                <a:gd name="T9" fmla="*/ 9 h 201"/>
                <a:gd name="T10" fmla="*/ 9 w 188"/>
                <a:gd name="T11" fmla="*/ 0 h 201"/>
                <a:gd name="T12" fmla="*/ 0 w 188"/>
                <a:gd name="T13" fmla="*/ 9 h 201"/>
                <a:gd name="T14" fmla="*/ 82 w 188"/>
                <a:gd name="T15" fmla="*/ 102 h 201"/>
                <a:gd name="T16" fmla="*/ 82 w 188"/>
                <a:gd name="T17" fmla="*/ 151 h 201"/>
                <a:gd name="T18" fmla="*/ 63 w 188"/>
                <a:gd name="T19" fmla="*/ 151 h 201"/>
                <a:gd name="T20" fmla="*/ 38 w 188"/>
                <a:gd name="T21" fmla="*/ 176 h 201"/>
                <a:gd name="T22" fmla="*/ 63 w 188"/>
                <a:gd name="T23" fmla="*/ 201 h 201"/>
                <a:gd name="T24" fmla="*/ 125 w 188"/>
                <a:gd name="T25" fmla="*/ 201 h 201"/>
                <a:gd name="T26" fmla="*/ 150 w 188"/>
                <a:gd name="T27" fmla="*/ 176 h 201"/>
                <a:gd name="T28" fmla="*/ 125 w 188"/>
                <a:gd name="T29" fmla="*/ 151 h 201"/>
                <a:gd name="T30" fmla="*/ 105 w 188"/>
                <a:gd name="T31" fmla="*/ 151 h 201"/>
                <a:gd name="T32" fmla="*/ 105 w 188"/>
                <a:gd name="T33" fmla="*/ 102 h 201"/>
                <a:gd name="T34" fmla="*/ 188 w 188"/>
                <a:gd name="T35" fmla="*/ 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8" h="201">
                  <a:moveTo>
                    <a:pt x="188" y="9"/>
                  </a:moveTo>
                  <a:cubicBezTo>
                    <a:pt x="188" y="4"/>
                    <a:pt x="184" y="0"/>
                    <a:pt x="179" y="0"/>
                  </a:cubicBezTo>
                  <a:cubicBezTo>
                    <a:pt x="174" y="0"/>
                    <a:pt x="170" y="4"/>
                    <a:pt x="170" y="9"/>
                  </a:cubicBezTo>
                  <a:cubicBezTo>
                    <a:pt x="170" y="51"/>
                    <a:pt x="136" y="85"/>
                    <a:pt x="93" y="85"/>
                  </a:cubicBezTo>
                  <a:cubicBezTo>
                    <a:pt x="51" y="85"/>
                    <a:pt x="17" y="51"/>
                    <a:pt x="17" y="9"/>
                  </a:cubicBezTo>
                  <a:cubicBezTo>
                    <a:pt x="17" y="4"/>
                    <a:pt x="14" y="0"/>
                    <a:pt x="9" y="0"/>
                  </a:cubicBezTo>
                  <a:cubicBezTo>
                    <a:pt x="4" y="0"/>
                    <a:pt x="0" y="4"/>
                    <a:pt x="0" y="9"/>
                  </a:cubicBezTo>
                  <a:cubicBezTo>
                    <a:pt x="0" y="57"/>
                    <a:pt x="36" y="96"/>
                    <a:pt x="82" y="102"/>
                  </a:cubicBezTo>
                  <a:cubicBezTo>
                    <a:pt x="82" y="151"/>
                    <a:pt x="82" y="151"/>
                    <a:pt x="82" y="151"/>
                  </a:cubicBezTo>
                  <a:cubicBezTo>
                    <a:pt x="63" y="151"/>
                    <a:pt x="63" y="151"/>
                    <a:pt x="63" y="151"/>
                  </a:cubicBezTo>
                  <a:cubicBezTo>
                    <a:pt x="49" y="151"/>
                    <a:pt x="38" y="162"/>
                    <a:pt x="38" y="176"/>
                  </a:cubicBezTo>
                  <a:cubicBezTo>
                    <a:pt x="38" y="190"/>
                    <a:pt x="49" y="201"/>
                    <a:pt x="63" y="201"/>
                  </a:cubicBezTo>
                  <a:cubicBezTo>
                    <a:pt x="125" y="201"/>
                    <a:pt x="125" y="201"/>
                    <a:pt x="125" y="201"/>
                  </a:cubicBezTo>
                  <a:cubicBezTo>
                    <a:pt x="139" y="201"/>
                    <a:pt x="150" y="190"/>
                    <a:pt x="150" y="176"/>
                  </a:cubicBezTo>
                  <a:cubicBezTo>
                    <a:pt x="150" y="162"/>
                    <a:pt x="139" y="151"/>
                    <a:pt x="125" y="151"/>
                  </a:cubicBezTo>
                  <a:cubicBezTo>
                    <a:pt x="105" y="151"/>
                    <a:pt x="105" y="151"/>
                    <a:pt x="105" y="151"/>
                  </a:cubicBezTo>
                  <a:cubicBezTo>
                    <a:pt x="105" y="102"/>
                    <a:pt x="105" y="102"/>
                    <a:pt x="105" y="102"/>
                  </a:cubicBezTo>
                  <a:cubicBezTo>
                    <a:pt x="152" y="96"/>
                    <a:pt x="188" y="57"/>
                    <a:pt x="188" y="9"/>
                  </a:cubicBez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grpSp>
      <p:grpSp>
        <p:nvGrpSpPr>
          <p:cNvPr id="9" name="Group 8"/>
          <p:cNvGrpSpPr/>
          <p:nvPr/>
        </p:nvGrpSpPr>
        <p:grpSpPr>
          <a:xfrm>
            <a:off x="5426628" y="4259262"/>
            <a:ext cx="6552647" cy="2255838"/>
            <a:chOff x="5426628" y="4259262"/>
            <a:chExt cx="6552647" cy="2255838"/>
          </a:xfrm>
        </p:grpSpPr>
        <p:grpSp>
          <p:nvGrpSpPr>
            <p:cNvPr id="6" name="Group 5"/>
            <p:cNvGrpSpPr/>
            <p:nvPr/>
          </p:nvGrpSpPr>
          <p:grpSpPr>
            <a:xfrm>
              <a:off x="5426628" y="4259262"/>
              <a:ext cx="6552647" cy="2255838"/>
              <a:chOff x="5426628" y="4259262"/>
              <a:chExt cx="6552647" cy="2255838"/>
            </a:xfrm>
          </p:grpSpPr>
          <p:sp>
            <p:nvSpPr>
              <p:cNvPr id="27" name="Rectangle 26"/>
              <p:cNvSpPr/>
              <p:nvPr/>
            </p:nvSpPr>
            <p:spPr bwMode="auto">
              <a:xfrm>
                <a:off x="5456237" y="4259262"/>
                <a:ext cx="6523038" cy="2255838"/>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 name="Isosceles Triangle 27"/>
              <p:cNvSpPr/>
              <p:nvPr/>
            </p:nvSpPr>
            <p:spPr bwMode="auto">
              <a:xfrm rot="5400000">
                <a:off x="5198610" y="5096883"/>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25" name="Rectangle 24"/>
            <p:cNvSpPr/>
            <p:nvPr/>
          </p:nvSpPr>
          <p:spPr>
            <a:xfrm>
              <a:off x="8885237" y="5097462"/>
              <a:ext cx="2655196"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5560" tIns="35560" rIns="35560" bIns="35560" numCol="1" spcCol="1270" anchor="ctr" anchorCtr="0">
              <a:noAutofit/>
            </a:bodyPr>
            <a:lstStyle/>
            <a:p>
              <a:pPr marL="0" marR="0" lvl="0" indent="0" algn="ctr" defTabSz="914400" eaLnBrk="1" fontAlgn="auto" latinLnBrk="0" hangingPunct="1">
                <a:lnSpc>
                  <a:spcPct val="90000"/>
                </a:lnSpc>
                <a:spcBef>
                  <a:spcPct val="0"/>
                </a:spcBef>
                <a:spcAft>
                  <a:spcPct val="35000"/>
                </a:spcAft>
                <a:buClrTx/>
                <a:buSzTx/>
                <a:buFontTx/>
                <a:buNone/>
                <a:tabLst/>
                <a:defRPr/>
              </a:pPr>
              <a:r>
                <a:rPr kumimoji="0" lang="en-US" sz="2448" b="0" i="0" u="none" strike="noStrike" kern="0" cap="none" spc="0" normalizeH="0" baseline="0" noProof="0" dirty="0">
                  <a:ln>
                    <a:noFill/>
                  </a:ln>
                  <a:gradFill>
                    <a:gsLst>
                      <a:gs pos="1250">
                        <a:srgbClr val="FFFFFF"/>
                      </a:gs>
                      <a:gs pos="100000">
                        <a:srgbClr val="FFFFFF"/>
                      </a:gs>
                    </a:gsLst>
                    <a:lin ang="5400000" scaled="0"/>
                  </a:gradFill>
                  <a:effectLst/>
                  <a:uLnTx/>
                  <a:uFillTx/>
                </a:rPr>
                <a:t>Active Learning</a:t>
              </a:r>
            </a:p>
          </p:txBody>
        </p:sp>
        <p:sp>
          <p:nvSpPr>
            <p:cNvPr id="23" name="Rectangle 22"/>
            <p:cNvSpPr/>
            <p:nvPr/>
          </p:nvSpPr>
          <p:spPr>
            <a:xfrm>
              <a:off x="6151562" y="5097462"/>
              <a:ext cx="2069281"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5560" tIns="35560" rIns="35560" bIns="35560" numCol="1" spcCol="1270" anchor="ctr" anchorCtr="0">
              <a:noAutofit/>
            </a:bodyPr>
            <a:lstStyle/>
            <a:p>
              <a:pPr marL="0" marR="0" lvl="0" indent="0" algn="ctr" defTabSz="914400" eaLnBrk="1" fontAlgn="auto" latinLnBrk="0" hangingPunct="1">
                <a:lnSpc>
                  <a:spcPct val="90000"/>
                </a:lnSpc>
                <a:spcBef>
                  <a:spcPct val="0"/>
                </a:spcBef>
                <a:spcAft>
                  <a:spcPct val="35000"/>
                </a:spcAft>
                <a:buClrTx/>
                <a:buSzTx/>
                <a:buFontTx/>
                <a:buNone/>
                <a:tabLst/>
                <a:defRPr/>
              </a:pPr>
              <a:r>
                <a:rPr kumimoji="0" lang="en-US" sz="2448" b="0" i="0" u="none" strike="noStrike" kern="0" cap="none" spc="0" normalizeH="0" baseline="0" noProof="0" dirty="0">
                  <a:ln>
                    <a:noFill/>
                  </a:ln>
                  <a:gradFill>
                    <a:gsLst>
                      <a:gs pos="1250">
                        <a:srgbClr val="FFFFFF"/>
                      </a:gs>
                      <a:gs pos="100000">
                        <a:srgbClr val="FFFFFF"/>
                      </a:gs>
                    </a:gsLst>
                    <a:lin ang="5400000" scaled="0"/>
                  </a:gradFill>
                  <a:effectLst/>
                  <a:uLnTx/>
                  <a:uFillTx/>
                </a:rPr>
                <a:t>Deploy</a:t>
              </a:r>
            </a:p>
          </p:txBody>
        </p:sp>
        <p:sp>
          <p:nvSpPr>
            <p:cNvPr id="35" name="Left Bracket 34"/>
            <p:cNvSpPr/>
            <p:nvPr/>
          </p:nvSpPr>
          <p:spPr>
            <a:xfrm rot="5400000">
              <a:off x="8675686" y="3325813"/>
              <a:ext cx="266702" cy="3200400"/>
            </a:xfrm>
            <a:prstGeom prst="leftBracket">
              <a:avLst>
                <a:gd name="adj" fmla="val 69285"/>
              </a:avLst>
            </a:prstGeom>
            <a:ln w="38100" cap="rnd">
              <a:solidFill>
                <a:srgbClr val="F3F3F3"/>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36" name="Left Bracket 35"/>
            <p:cNvSpPr/>
            <p:nvPr/>
          </p:nvSpPr>
          <p:spPr>
            <a:xfrm rot="16200000" flipV="1">
              <a:off x="8675686" y="4312105"/>
              <a:ext cx="266702" cy="3200400"/>
            </a:xfrm>
            <a:prstGeom prst="leftBracket">
              <a:avLst>
                <a:gd name="adj" fmla="val 69285"/>
              </a:avLst>
            </a:prstGeom>
            <a:ln w="38100" cap="rnd">
              <a:solidFill>
                <a:srgbClr val="F3F3F3"/>
              </a:solidFill>
              <a:prstDash val="sysDot"/>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grpSp>
    </p:spTree>
    <p:extLst>
      <p:ext uri="{BB962C8B-B14F-4D97-AF65-F5344CB8AC3E}">
        <p14:creationId xmlns:p14="http://schemas.microsoft.com/office/powerpoint/2010/main" val="3361288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250"/>
                                  </p:stCondLst>
                                  <p:childTnLst>
                                    <p:animMotion origin="layout" path="M 0.01519 0.00045 L -1.976E-6 2.46482E-6 " pathEditMode="relative" rAng="0" ptsTypes="AA">
                                      <p:cBhvr>
                                        <p:cTn id="9" dur="500" fill="hold"/>
                                        <p:tgtEl>
                                          <p:spTgt spid="11"/>
                                        </p:tgtEl>
                                        <p:attrNameLst>
                                          <p:attrName>ppt_x</p:attrName>
                                          <p:attrName>ppt_y</p:attrName>
                                        </p:attrNameLst>
                                      </p:cBhvr>
                                      <p:rCtr x="-766" y="-23"/>
                                    </p:animMotion>
                                  </p:childTnLst>
                                </p:cTn>
                              </p:par>
                              <p:par>
                                <p:cTn id="10" presetID="2" presetClass="entr" presetSubtype="8" decel="10000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0-#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par>
                          <p:cTn id="14" fill="hold">
                            <p:stCondLst>
                              <p:cond delay="750"/>
                            </p:stCondLst>
                            <p:childTnLst>
                              <p:par>
                                <p:cTn id="15" presetID="10" presetClass="entr" presetSubtype="0"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1250"/>
                            </p:stCondLst>
                            <p:childTnLst>
                              <p:par>
                                <p:cTn id="22" presetID="2" presetClass="entr" presetSubtype="8" decel="100000"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500" fill="hold"/>
                                        <p:tgtEl>
                                          <p:spTgt spid="16"/>
                                        </p:tgtEl>
                                        <p:attrNameLst>
                                          <p:attrName>ppt_x</p:attrName>
                                        </p:attrNameLst>
                                      </p:cBhvr>
                                      <p:tavLst>
                                        <p:tav tm="0">
                                          <p:val>
                                            <p:strVal val="0-#ppt_w/2"/>
                                          </p:val>
                                        </p:tav>
                                        <p:tav tm="100000">
                                          <p:val>
                                            <p:strVal val="#ppt_x"/>
                                          </p:val>
                                        </p:tav>
                                      </p:tavLst>
                                    </p:anim>
                                    <p:anim calcmode="lin" valueType="num">
                                      <p:cBhvr additive="base">
                                        <p:cTn id="25" dur="500" fill="hold"/>
                                        <p:tgtEl>
                                          <p:spTgt spid="16"/>
                                        </p:tgtEl>
                                        <p:attrNameLst>
                                          <p:attrName>ppt_y</p:attrName>
                                        </p:attrNameLst>
                                      </p:cBhvr>
                                      <p:tavLst>
                                        <p:tav tm="0">
                                          <p:val>
                                            <p:strVal val="#ppt_y"/>
                                          </p:val>
                                        </p:tav>
                                        <p:tav tm="100000">
                                          <p:val>
                                            <p:strVal val="#ppt_y"/>
                                          </p:val>
                                        </p:tav>
                                      </p:tavLst>
                                    </p:anim>
                                  </p:childTnLst>
                                </p:cTn>
                              </p:par>
                              <p:par>
                                <p:cTn id="26" presetID="10" presetClass="entr" presetSubtype="0" fill="hold" nodeType="withEffect">
                                  <p:stCondLst>
                                    <p:cond delay="25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42" presetClass="path" presetSubtype="0" decel="100000" fill="hold" nodeType="withEffect">
                                  <p:stCondLst>
                                    <p:cond delay="250"/>
                                  </p:stCondLst>
                                  <p:childTnLst>
                                    <p:animMotion origin="layout" path="M 0.01519 0.00045 L 2.30023E-6 2.46482E-6 " pathEditMode="relative" rAng="0" ptsTypes="AA">
                                      <p:cBhvr>
                                        <p:cTn id="30" dur="500" fill="hold"/>
                                        <p:tgtEl>
                                          <p:spTgt spid="15"/>
                                        </p:tgtEl>
                                        <p:attrNameLst>
                                          <p:attrName>ppt_x</p:attrName>
                                          <p:attrName>ppt_y</p:attrName>
                                        </p:attrNameLst>
                                      </p:cBhvr>
                                      <p:rCtr x="-76600" y="-2300"/>
                                    </p:animMotion>
                                  </p:childTnLst>
                                </p:cTn>
                              </p:par>
                              <p:par>
                                <p:cTn id="31" presetID="10" presetClass="entr" presetSubtype="0" fill="hold" nodeType="withEffect">
                                  <p:stCondLst>
                                    <p:cond delay="35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42" presetClass="path" presetSubtype="0" decel="100000" fill="hold" nodeType="withEffect">
                                  <p:stCondLst>
                                    <p:cond delay="350"/>
                                  </p:stCondLst>
                                  <p:childTnLst>
                                    <p:animMotion origin="layout" path="M 0.01519 0.00045 L 2.30023E-6 2.46482E-6 " pathEditMode="relative" rAng="0" ptsTypes="AA">
                                      <p:cBhvr>
                                        <p:cTn id="35" dur="500" fill="hold"/>
                                        <p:tgtEl>
                                          <p:spTgt spid="10"/>
                                        </p:tgtEl>
                                        <p:attrNameLst>
                                          <p:attrName>ppt_x</p:attrName>
                                          <p:attrName>ppt_y</p:attrName>
                                        </p:attrNameLst>
                                      </p:cBhvr>
                                      <p:rCtr x="-76600" y="-2300"/>
                                    </p:animMotion>
                                  </p:childTnLst>
                                </p:cTn>
                              </p:par>
                              <p:par>
                                <p:cTn id="36" presetID="10" presetClass="entr" presetSubtype="0" fill="hold" nodeType="withEffect">
                                  <p:stCondLst>
                                    <p:cond delay="45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42" presetClass="path" presetSubtype="0" decel="100000" fill="hold" nodeType="withEffect">
                                  <p:stCondLst>
                                    <p:cond delay="450"/>
                                  </p:stCondLst>
                                  <p:childTnLst>
                                    <p:animMotion origin="layout" path="M 0.01519 0.00045 L 2.30023E-6 2.46482E-6 " pathEditMode="relative" rAng="0" ptsTypes="AA">
                                      <p:cBhvr>
                                        <p:cTn id="40" dur="500" fill="hold"/>
                                        <p:tgtEl>
                                          <p:spTgt spid="9"/>
                                        </p:tgtEl>
                                        <p:attrNameLst>
                                          <p:attrName>ppt_x</p:attrName>
                                          <p:attrName>ppt_y</p:attrName>
                                        </p:attrNameLst>
                                      </p:cBhvr>
                                      <p:rCtr x="-766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p:bldP spid="11" grpId="0"/>
      <p:bldP spid="11" grpId="1"/>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85" name="Straight Connector 84"/>
          <p:cNvCxnSpPr/>
          <p:nvPr/>
        </p:nvCxnSpPr>
        <p:spPr>
          <a:xfrm>
            <a:off x="7924800" y="1240673"/>
            <a:ext cx="1441062" cy="0"/>
          </a:xfrm>
          <a:prstGeom prst="line">
            <a:avLst/>
          </a:prstGeom>
          <a:ln w="1905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flipV="1">
            <a:off x="3426470" y="1560912"/>
            <a:ext cx="0" cy="4502292"/>
          </a:xfrm>
          <a:prstGeom prst="line">
            <a:avLst/>
          </a:prstGeom>
          <a:ln w="1905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10" name="Group 109"/>
          <p:cNvGrpSpPr/>
          <p:nvPr/>
        </p:nvGrpSpPr>
        <p:grpSpPr>
          <a:xfrm>
            <a:off x="2846397" y="2176273"/>
            <a:ext cx="1147551" cy="1147551"/>
            <a:chOff x="2210145" y="3728443"/>
            <a:chExt cx="1147551" cy="1147551"/>
          </a:xfrm>
        </p:grpSpPr>
        <p:sp>
          <p:nvSpPr>
            <p:cNvPr id="109" name="Oval 108"/>
            <p:cNvSpPr/>
            <p:nvPr/>
          </p:nvSpPr>
          <p:spPr bwMode="auto">
            <a:xfrm>
              <a:off x="2210145" y="3728443"/>
              <a:ext cx="1147551" cy="1147551"/>
            </a:xfrm>
            <a:prstGeom prst="ellipse">
              <a:avLst/>
            </a:prstGeom>
            <a:solidFill>
              <a:schemeClr val="accent6"/>
            </a:solidFill>
            <a:ln w="539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9" name="Picture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3258" y="3979753"/>
              <a:ext cx="941324" cy="672915"/>
            </a:xfrm>
            <a:prstGeom prst="rect">
              <a:avLst/>
            </a:prstGeom>
            <a:effectLst/>
          </p:spPr>
        </p:pic>
      </p:grpSp>
      <p:grpSp>
        <p:nvGrpSpPr>
          <p:cNvPr id="107" name="Group 106"/>
          <p:cNvGrpSpPr/>
          <p:nvPr/>
        </p:nvGrpSpPr>
        <p:grpSpPr>
          <a:xfrm>
            <a:off x="2846395" y="5179324"/>
            <a:ext cx="1147551" cy="1147551"/>
            <a:chOff x="5709280" y="4975479"/>
            <a:chExt cx="1147551" cy="1147551"/>
          </a:xfrm>
        </p:grpSpPr>
        <p:sp>
          <p:nvSpPr>
            <p:cNvPr id="106" name="Oval 105"/>
            <p:cNvSpPr/>
            <p:nvPr/>
          </p:nvSpPr>
          <p:spPr bwMode="auto">
            <a:xfrm>
              <a:off x="5709280" y="4975479"/>
              <a:ext cx="1147551" cy="1147551"/>
            </a:xfrm>
            <a:prstGeom prst="ellipse">
              <a:avLst/>
            </a:prstGeom>
            <a:solidFill>
              <a:schemeClr val="accent6"/>
            </a:solidFill>
            <a:ln w="539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4"/>
            <p:cNvGrpSpPr>
              <a:grpSpLocks noChangeAspect="1"/>
            </p:cNvGrpSpPr>
            <p:nvPr/>
          </p:nvGrpSpPr>
          <p:grpSpPr bwMode="auto">
            <a:xfrm>
              <a:off x="6000404" y="5228502"/>
              <a:ext cx="619846" cy="625806"/>
              <a:chOff x="2678" y="2280"/>
              <a:chExt cx="208" cy="210"/>
            </a:xfrm>
            <a:solidFill>
              <a:schemeClr val="accent1"/>
            </a:solidFill>
          </p:grpSpPr>
          <p:sp>
            <p:nvSpPr>
              <p:cNvPr id="103" name="Freeform 5"/>
              <p:cNvSpPr>
                <a:spLocks/>
              </p:cNvSpPr>
              <p:nvPr/>
            </p:nvSpPr>
            <p:spPr bwMode="auto">
              <a:xfrm>
                <a:off x="2806" y="2408"/>
                <a:ext cx="41" cy="53"/>
              </a:xfrm>
              <a:custGeom>
                <a:avLst/>
                <a:gdLst>
                  <a:gd name="T0" fmla="*/ 5 w 20"/>
                  <a:gd name="T1" fmla="*/ 1 h 26"/>
                  <a:gd name="T2" fmla="*/ 0 w 20"/>
                  <a:gd name="T3" fmla="*/ 7 h 26"/>
                  <a:gd name="T4" fmla="*/ 12 w 20"/>
                  <a:gd name="T5" fmla="*/ 4 h 26"/>
                  <a:gd name="T6" fmla="*/ 12 w 20"/>
                  <a:gd name="T7" fmla="*/ 21 h 26"/>
                  <a:gd name="T8" fmla="*/ 4 w 20"/>
                  <a:gd name="T9" fmla="*/ 23 h 26"/>
                  <a:gd name="T10" fmla="*/ 17 w 20"/>
                  <a:gd name="T11" fmla="*/ 25 h 26"/>
                  <a:gd name="T12" fmla="*/ 20 w 20"/>
                  <a:gd name="T13" fmla="*/ 24 h 26"/>
                  <a:gd name="T14" fmla="*/ 20 w 20"/>
                  <a:gd name="T15" fmla="*/ 2 h 26"/>
                  <a:gd name="T16" fmla="*/ 11 w 20"/>
                  <a:gd name="T17" fmla="*/ 0 h 26"/>
                  <a:gd name="T18" fmla="*/ 5 w 20"/>
                  <a:gd name="T19"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6">
                    <a:moveTo>
                      <a:pt x="5" y="1"/>
                    </a:moveTo>
                    <a:cubicBezTo>
                      <a:pt x="4" y="2"/>
                      <a:pt x="0" y="6"/>
                      <a:pt x="0" y="7"/>
                    </a:cubicBezTo>
                    <a:cubicBezTo>
                      <a:pt x="5" y="6"/>
                      <a:pt x="7" y="6"/>
                      <a:pt x="12" y="4"/>
                    </a:cubicBezTo>
                    <a:cubicBezTo>
                      <a:pt x="12" y="21"/>
                      <a:pt x="12" y="21"/>
                      <a:pt x="12" y="21"/>
                    </a:cubicBezTo>
                    <a:cubicBezTo>
                      <a:pt x="8" y="23"/>
                      <a:pt x="8" y="23"/>
                      <a:pt x="4" y="23"/>
                    </a:cubicBezTo>
                    <a:cubicBezTo>
                      <a:pt x="8" y="26"/>
                      <a:pt x="13" y="26"/>
                      <a:pt x="17" y="25"/>
                    </a:cubicBezTo>
                    <a:cubicBezTo>
                      <a:pt x="18" y="25"/>
                      <a:pt x="19" y="24"/>
                      <a:pt x="20" y="24"/>
                    </a:cubicBezTo>
                    <a:cubicBezTo>
                      <a:pt x="20" y="2"/>
                      <a:pt x="20" y="2"/>
                      <a:pt x="20" y="2"/>
                    </a:cubicBezTo>
                    <a:cubicBezTo>
                      <a:pt x="17" y="0"/>
                      <a:pt x="14" y="0"/>
                      <a:pt x="11" y="0"/>
                    </a:cubicBezTo>
                    <a:cubicBezTo>
                      <a:pt x="10" y="0"/>
                      <a:pt x="7" y="0"/>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04" name="Freeform 6"/>
              <p:cNvSpPr>
                <a:spLocks noEditPoints="1"/>
              </p:cNvSpPr>
              <p:nvPr/>
            </p:nvSpPr>
            <p:spPr bwMode="auto">
              <a:xfrm>
                <a:off x="2678" y="2280"/>
                <a:ext cx="169" cy="197"/>
              </a:xfrm>
              <a:custGeom>
                <a:avLst/>
                <a:gdLst>
                  <a:gd name="T0" fmla="*/ 52 w 82"/>
                  <a:gd name="T1" fmla="*/ 91 h 96"/>
                  <a:gd name="T2" fmla="*/ 48 w 82"/>
                  <a:gd name="T3" fmla="*/ 93 h 96"/>
                  <a:gd name="T4" fmla="*/ 46 w 82"/>
                  <a:gd name="T5" fmla="*/ 88 h 96"/>
                  <a:gd name="T6" fmla="*/ 8 w 82"/>
                  <a:gd name="T7" fmla="*/ 83 h 96"/>
                  <a:gd name="T8" fmla="*/ 8 w 82"/>
                  <a:gd name="T9" fmla="*/ 68 h 96"/>
                  <a:gd name="T10" fmla="*/ 39 w 82"/>
                  <a:gd name="T11" fmla="*/ 72 h 96"/>
                  <a:gd name="T12" fmla="*/ 47 w 82"/>
                  <a:gd name="T13" fmla="*/ 71 h 96"/>
                  <a:gd name="T14" fmla="*/ 47 w 82"/>
                  <a:gd name="T15" fmla="*/ 70 h 96"/>
                  <a:gd name="T16" fmla="*/ 43 w 82"/>
                  <a:gd name="T17" fmla="*/ 68 h 96"/>
                  <a:gd name="T18" fmla="*/ 44 w 82"/>
                  <a:gd name="T19" fmla="*/ 63 h 96"/>
                  <a:gd name="T20" fmla="*/ 8 w 82"/>
                  <a:gd name="T21" fmla="*/ 59 h 96"/>
                  <a:gd name="T22" fmla="*/ 8 w 82"/>
                  <a:gd name="T23" fmla="*/ 43 h 96"/>
                  <a:gd name="T24" fmla="*/ 41 w 82"/>
                  <a:gd name="T25" fmla="*/ 48 h 96"/>
                  <a:gd name="T26" fmla="*/ 57 w 82"/>
                  <a:gd name="T27" fmla="*/ 47 h 96"/>
                  <a:gd name="T28" fmla="*/ 58 w 82"/>
                  <a:gd name="T29" fmla="*/ 46 h 96"/>
                  <a:gd name="T30" fmla="*/ 69 w 82"/>
                  <a:gd name="T31" fmla="*/ 43 h 96"/>
                  <a:gd name="T32" fmla="*/ 70 w 82"/>
                  <a:gd name="T33" fmla="*/ 44 h 96"/>
                  <a:gd name="T34" fmla="*/ 74 w 82"/>
                  <a:gd name="T35" fmla="*/ 43 h 96"/>
                  <a:gd name="T36" fmla="*/ 74 w 82"/>
                  <a:gd name="T37" fmla="*/ 46 h 96"/>
                  <a:gd name="T38" fmla="*/ 78 w 82"/>
                  <a:gd name="T39" fmla="*/ 47 h 96"/>
                  <a:gd name="T40" fmla="*/ 80 w 82"/>
                  <a:gd name="T41" fmla="*/ 43 h 96"/>
                  <a:gd name="T42" fmla="*/ 82 w 82"/>
                  <a:gd name="T43" fmla="*/ 43 h 96"/>
                  <a:gd name="T44" fmla="*/ 82 w 82"/>
                  <a:gd name="T45" fmla="*/ 22 h 96"/>
                  <a:gd name="T46" fmla="*/ 82 w 82"/>
                  <a:gd name="T47" fmla="*/ 8 h 96"/>
                  <a:gd name="T48" fmla="*/ 82 w 82"/>
                  <a:gd name="T49" fmla="*/ 7 h 96"/>
                  <a:gd name="T50" fmla="*/ 75 w 82"/>
                  <a:gd name="T51" fmla="*/ 5 h 96"/>
                  <a:gd name="T52" fmla="*/ 3 w 82"/>
                  <a:gd name="T53" fmla="*/ 6 h 96"/>
                  <a:gd name="T54" fmla="*/ 0 w 82"/>
                  <a:gd name="T55" fmla="*/ 7 h 96"/>
                  <a:gd name="T56" fmla="*/ 0 w 82"/>
                  <a:gd name="T57" fmla="*/ 8 h 96"/>
                  <a:gd name="T58" fmla="*/ 0 w 82"/>
                  <a:gd name="T59" fmla="*/ 30 h 96"/>
                  <a:gd name="T60" fmla="*/ 0 w 82"/>
                  <a:gd name="T61" fmla="*/ 89 h 96"/>
                  <a:gd name="T62" fmla="*/ 5 w 82"/>
                  <a:gd name="T63" fmla="*/ 91 h 96"/>
                  <a:gd name="T64" fmla="*/ 41 w 82"/>
                  <a:gd name="T65" fmla="*/ 96 h 96"/>
                  <a:gd name="T66" fmla="*/ 56 w 82"/>
                  <a:gd name="T67" fmla="*/ 95 h 96"/>
                  <a:gd name="T68" fmla="*/ 52 w 82"/>
                  <a:gd name="T69" fmla="*/ 91 h 96"/>
                  <a:gd name="T70" fmla="*/ 69 w 82"/>
                  <a:gd name="T71" fmla="*/ 12 h 96"/>
                  <a:gd name="T72" fmla="*/ 13 w 82"/>
                  <a:gd name="T73" fmla="*/ 12 h 96"/>
                  <a:gd name="T74" fmla="*/ 69 w 82"/>
                  <a:gd name="T75" fmla="*/ 12 h 96"/>
                  <a:gd name="T76" fmla="*/ 8 w 82"/>
                  <a:gd name="T77" fmla="*/ 30 h 96"/>
                  <a:gd name="T78" fmla="*/ 8 w 82"/>
                  <a:gd name="T79" fmla="*/ 19 h 96"/>
                  <a:gd name="T80" fmla="*/ 74 w 82"/>
                  <a:gd name="T81" fmla="*/ 19 h 96"/>
                  <a:gd name="T82" fmla="*/ 74 w 82"/>
                  <a:gd name="T83" fmla="*/ 22 h 96"/>
                  <a:gd name="T84" fmla="*/ 74 w 82"/>
                  <a:gd name="T85" fmla="*/ 35 h 96"/>
                  <a:gd name="T86" fmla="*/ 8 w 82"/>
                  <a:gd name="T87" fmla="*/ 35 h 96"/>
                  <a:gd name="T88" fmla="*/ 8 w 82"/>
                  <a:gd name="T89" fmla="*/ 3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 h="96">
                    <a:moveTo>
                      <a:pt x="52" y="91"/>
                    </a:moveTo>
                    <a:cubicBezTo>
                      <a:pt x="48" y="93"/>
                      <a:pt x="48" y="93"/>
                      <a:pt x="48" y="93"/>
                    </a:cubicBezTo>
                    <a:cubicBezTo>
                      <a:pt x="46" y="88"/>
                      <a:pt x="46" y="88"/>
                      <a:pt x="46" y="88"/>
                    </a:cubicBezTo>
                    <a:cubicBezTo>
                      <a:pt x="32" y="89"/>
                      <a:pt x="22" y="88"/>
                      <a:pt x="8" y="83"/>
                    </a:cubicBezTo>
                    <a:cubicBezTo>
                      <a:pt x="8" y="68"/>
                      <a:pt x="8" y="68"/>
                      <a:pt x="8" y="68"/>
                    </a:cubicBezTo>
                    <a:cubicBezTo>
                      <a:pt x="18" y="70"/>
                      <a:pt x="29" y="72"/>
                      <a:pt x="39" y="72"/>
                    </a:cubicBezTo>
                    <a:cubicBezTo>
                      <a:pt x="43" y="72"/>
                      <a:pt x="43" y="72"/>
                      <a:pt x="47" y="71"/>
                    </a:cubicBezTo>
                    <a:cubicBezTo>
                      <a:pt x="47" y="71"/>
                      <a:pt x="47" y="70"/>
                      <a:pt x="47" y="70"/>
                    </a:cubicBezTo>
                    <a:cubicBezTo>
                      <a:pt x="43" y="68"/>
                      <a:pt x="43" y="68"/>
                      <a:pt x="43" y="68"/>
                    </a:cubicBezTo>
                    <a:cubicBezTo>
                      <a:pt x="44" y="63"/>
                      <a:pt x="44" y="63"/>
                      <a:pt x="44" y="63"/>
                    </a:cubicBezTo>
                    <a:cubicBezTo>
                      <a:pt x="31" y="64"/>
                      <a:pt x="22" y="63"/>
                      <a:pt x="8" y="59"/>
                    </a:cubicBezTo>
                    <a:cubicBezTo>
                      <a:pt x="8" y="43"/>
                      <a:pt x="8" y="43"/>
                      <a:pt x="8" y="43"/>
                    </a:cubicBezTo>
                    <a:cubicBezTo>
                      <a:pt x="19" y="46"/>
                      <a:pt x="30" y="48"/>
                      <a:pt x="41" y="48"/>
                    </a:cubicBezTo>
                    <a:cubicBezTo>
                      <a:pt x="46" y="48"/>
                      <a:pt x="52" y="47"/>
                      <a:pt x="57" y="47"/>
                    </a:cubicBezTo>
                    <a:cubicBezTo>
                      <a:pt x="57" y="46"/>
                      <a:pt x="58" y="46"/>
                      <a:pt x="58" y="46"/>
                    </a:cubicBezTo>
                    <a:cubicBezTo>
                      <a:pt x="69" y="43"/>
                      <a:pt x="69" y="43"/>
                      <a:pt x="69" y="43"/>
                    </a:cubicBezTo>
                    <a:cubicBezTo>
                      <a:pt x="69" y="43"/>
                      <a:pt x="69" y="44"/>
                      <a:pt x="70" y="44"/>
                    </a:cubicBezTo>
                    <a:cubicBezTo>
                      <a:pt x="72" y="44"/>
                      <a:pt x="72" y="44"/>
                      <a:pt x="74" y="43"/>
                    </a:cubicBezTo>
                    <a:cubicBezTo>
                      <a:pt x="74" y="46"/>
                      <a:pt x="74" y="46"/>
                      <a:pt x="74" y="46"/>
                    </a:cubicBezTo>
                    <a:cubicBezTo>
                      <a:pt x="76" y="46"/>
                      <a:pt x="77" y="46"/>
                      <a:pt x="78" y="47"/>
                    </a:cubicBezTo>
                    <a:cubicBezTo>
                      <a:pt x="80" y="43"/>
                      <a:pt x="80" y="43"/>
                      <a:pt x="80" y="43"/>
                    </a:cubicBezTo>
                    <a:cubicBezTo>
                      <a:pt x="82" y="43"/>
                      <a:pt x="82" y="43"/>
                      <a:pt x="82" y="43"/>
                    </a:cubicBezTo>
                    <a:cubicBezTo>
                      <a:pt x="82" y="22"/>
                      <a:pt x="82" y="22"/>
                      <a:pt x="82" y="22"/>
                    </a:cubicBezTo>
                    <a:cubicBezTo>
                      <a:pt x="82" y="8"/>
                      <a:pt x="82" y="8"/>
                      <a:pt x="82" y="8"/>
                    </a:cubicBezTo>
                    <a:cubicBezTo>
                      <a:pt x="82" y="7"/>
                      <a:pt x="82" y="7"/>
                      <a:pt x="82" y="7"/>
                    </a:cubicBezTo>
                    <a:cubicBezTo>
                      <a:pt x="75" y="5"/>
                      <a:pt x="75" y="5"/>
                      <a:pt x="75" y="5"/>
                    </a:cubicBezTo>
                    <a:cubicBezTo>
                      <a:pt x="51" y="0"/>
                      <a:pt x="27" y="1"/>
                      <a:pt x="3" y="6"/>
                    </a:cubicBezTo>
                    <a:cubicBezTo>
                      <a:pt x="0" y="7"/>
                      <a:pt x="0" y="7"/>
                      <a:pt x="0" y="7"/>
                    </a:cubicBezTo>
                    <a:cubicBezTo>
                      <a:pt x="0" y="8"/>
                      <a:pt x="0" y="8"/>
                      <a:pt x="0" y="8"/>
                    </a:cubicBezTo>
                    <a:cubicBezTo>
                      <a:pt x="0" y="30"/>
                      <a:pt x="0" y="30"/>
                      <a:pt x="0" y="30"/>
                    </a:cubicBezTo>
                    <a:cubicBezTo>
                      <a:pt x="0" y="89"/>
                      <a:pt x="0" y="89"/>
                      <a:pt x="0" y="89"/>
                    </a:cubicBezTo>
                    <a:cubicBezTo>
                      <a:pt x="5" y="91"/>
                      <a:pt x="5" y="91"/>
                      <a:pt x="5" y="91"/>
                    </a:cubicBezTo>
                    <a:cubicBezTo>
                      <a:pt x="17" y="95"/>
                      <a:pt x="29" y="96"/>
                      <a:pt x="41" y="96"/>
                    </a:cubicBezTo>
                    <a:cubicBezTo>
                      <a:pt x="48" y="96"/>
                      <a:pt x="56" y="95"/>
                      <a:pt x="56" y="95"/>
                    </a:cubicBezTo>
                    <a:cubicBezTo>
                      <a:pt x="56" y="95"/>
                      <a:pt x="53" y="93"/>
                      <a:pt x="52" y="91"/>
                    </a:cubicBezTo>
                    <a:close/>
                    <a:moveTo>
                      <a:pt x="69" y="12"/>
                    </a:moveTo>
                    <a:cubicBezTo>
                      <a:pt x="50" y="17"/>
                      <a:pt x="31" y="17"/>
                      <a:pt x="13" y="12"/>
                    </a:cubicBezTo>
                    <a:cubicBezTo>
                      <a:pt x="32" y="9"/>
                      <a:pt x="50" y="9"/>
                      <a:pt x="69" y="12"/>
                    </a:cubicBezTo>
                    <a:close/>
                    <a:moveTo>
                      <a:pt x="8" y="30"/>
                    </a:moveTo>
                    <a:cubicBezTo>
                      <a:pt x="8" y="19"/>
                      <a:pt x="8" y="19"/>
                      <a:pt x="8" y="19"/>
                    </a:cubicBezTo>
                    <a:cubicBezTo>
                      <a:pt x="30" y="25"/>
                      <a:pt x="52" y="25"/>
                      <a:pt x="74" y="19"/>
                    </a:cubicBezTo>
                    <a:cubicBezTo>
                      <a:pt x="74" y="22"/>
                      <a:pt x="74" y="22"/>
                      <a:pt x="74" y="22"/>
                    </a:cubicBezTo>
                    <a:cubicBezTo>
                      <a:pt x="74" y="35"/>
                      <a:pt x="74" y="35"/>
                      <a:pt x="74" y="35"/>
                    </a:cubicBezTo>
                    <a:cubicBezTo>
                      <a:pt x="52" y="41"/>
                      <a:pt x="30" y="41"/>
                      <a:pt x="8" y="35"/>
                    </a:cubicBezTo>
                    <a:lnTo>
                      <a:pt x="8"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7"/>
              <p:cNvSpPr>
                <a:spLocks noEditPoints="1"/>
              </p:cNvSpPr>
              <p:nvPr/>
            </p:nvSpPr>
            <p:spPr bwMode="auto">
              <a:xfrm>
                <a:off x="2775" y="2377"/>
                <a:ext cx="111" cy="113"/>
              </a:xfrm>
              <a:custGeom>
                <a:avLst/>
                <a:gdLst>
                  <a:gd name="T0" fmla="*/ 50 w 54"/>
                  <a:gd name="T1" fmla="*/ 33 h 55"/>
                  <a:gd name="T2" fmla="*/ 50 w 54"/>
                  <a:gd name="T3" fmla="*/ 22 h 55"/>
                  <a:gd name="T4" fmla="*/ 54 w 54"/>
                  <a:gd name="T5" fmla="*/ 20 h 55"/>
                  <a:gd name="T6" fmla="*/ 51 w 54"/>
                  <a:gd name="T7" fmla="*/ 13 h 55"/>
                  <a:gd name="T8" fmla="*/ 47 w 54"/>
                  <a:gd name="T9" fmla="*/ 15 h 55"/>
                  <a:gd name="T10" fmla="*/ 40 w 54"/>
                  <a:gd name="T11" fmla="*/ 7 h 55"/>
                  <a:gd name="T12" fmla="*/ 41 w 54"/>
                  <a:gd name="T13" fmla="*/ 3 h 55"/>
                  <a:gd name="T14" fmla="*/ 34 w 54"/>
                  <a:gd name="T15" fmla="*/ 0 h 55"/>
                  <a:gd name="T16" fmla="*/ 32 w 54"/>
                  <a:gd name="T17" fmla="*/ 4 h 55"/>
                  <a:gd name="T18" fmla="*/ 22 w 54"/>
                  <a:gd name="T19" fmla="*/ 4 h 55"/>
                  <a:gd name="T20" fmla="*/ 20 w 54"/>
                  <a:gd name="T21" fmla="*/ 0 h 55"/>
                  <a:gd name="T22" fmla="*/ 13 w 54"/>
                  <a:gd name="T23" fmla="*/ 3 h 55"/>
                  <a:gd name="T24" fmla="*/ 14 w 54"/>
                  <a:gd name="T25" fmla="*/ 7 h 55"/>
                  <a:gd name="T26" fmla="*/ 7 w 54"/>
                  <a:gd name="T27" fmla="*/ 15 h 55"/>
                  <a:gd name="T28" fmla="*/ 3 w 54"/>
                  <a:gd name="T29" fmla="*/ 13 h 55"/>
                  <a:gd name="T30" fmla="*/ 0 w 54"/>
                  <a:gd name="T31" fmla="*/ 20 h 55"/>
                  <a:gd name="T32" fmla="*/ 4 w 54"/>
                  <a:gd name="T33" fmla="*/ 22 h 55"/>
                  <a:gd name="T34" fmla="*/ 4 w 54"/>
                  <a:gd name="T35" fmla="*/ 33 h 55"/>
                  <a:gd name="T36" fmla="*/ 0 w 54"/>
                  <a:gd name="T37" fmla="*/ 34 h 55"/>
                  <a:gd name="T38" fmla="*/ 3 w 54"/>
                  <a:gd name="T39" fmla="*/ 42 h 55"/>
                  <a:gd name="T40" fmla="*/ 7 w 54"/>
                  <a:gd name="T41" fmla="*/ 40 h 55"/>
                  <a:gd name="T42" fmla="*/ 14 w 54"/>
                  <a:gd name="T43" fmla="*/ 48 h 55"/>
                  <a:gd name="T44" fmla="*/ 13 w 54"/>
                  <a:gd name="T45" fmla="*/ 52 h 55"/>
                  <a:gd name="T46" fmla="*/ 20 w 54"/>
                  <a:gd name="T47" fmla="*/ 55 h 55"/>
                  <a:gd name="T48" fmla="*/ 22 w 54"/>
                  <a:gd name="T49" fmla="*/ 51 h 55"/>
                  <a:gd name="T50" fmla="*/ 32 w 54"/>
                  <a:gd name="T51" fmla="*/ 51 h 55"/>
                  <a:gd name="T52" fmla="*/ 34 w 54"/>
                  <a:gd name="T53" fmla="*/ 55 h 55"/>
                  <a:gd name="T54" fmla="*/ 41 w 54"/>
                  <a:gd name="T55" fmla="*/ 52 h 55"/>
                  <a:gd name="T56" fmla="*/ 40 w 54"/>
                  <a:gd name="T57" fmla="*/ 48 h 55"/>
                  <a:gd name="T58" fmla="*/ 47 w 54"/>
                  <a:gd name="T59" fmla="*/ 40 h 55"/>
                  <a:gd name="T60" fmla="*/ 51 w 54"/>
                  <a:gd name="T61" fmla="*/ 42 h 55"/>
                  <a:gd name="T62" fmla="*/ 54 w 54"/>
                  <a:gd name="T63" fmla="*/ 34 h 55"/>
                  <a:gd name="T64" fmla="*/ 50 w 54"/>
                  <a:gd name="T65" fmla="*/ 33 h 55"/>
                  <a:gd name="T66" fmla="*/ 33 w 54"/>
                  <a:gd name="T67" fmla="*/ 42 h 55"/>
                  <a:gd name="T68" fmla="*/ 12 w 54"/>
                  <a:gd name="T69" fmla="*/ 33 h 55"/>
                  <a:gd name="T70" fmla="*/ 21 w 54"/>
                  <a:gd name="T71" fmla="*/ 12 h 55"/>
                  <a:gd name="T72" fmla="*/ 42 w 54"/>
                  <a:gd name="T73" fmla="*/ 21 h 55"/>
                  <a:gd name="T74" fmla="*/ 33 w 54"/>
                  <a:gd name="T75" fmla="*/ 4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5">
                    <a:moveTo>
                      <a:pt x="50" y="33"/>
                    </a:moveTo>
                    <a:cubicBezTo>
                      <a:pt x="51" y="29"/>
                      <a:pt x="51" y="25"/>
                      <a:pt x="50" y="22"/>
                    </a:cubicBezTo>
                    <a:cubicBezTo>
                      <a:pt x="54" y="20"/>
                      <a:pt x="54" y="20"/>
                      <a:pt x="54" y="20"/>
                    </a:cubicBezTo>
                    <a:cubicBezTo>
                      <a:pt x="51" y="13"/>
                      <a:pt x="51" y="13"/>
                      <a:pt x="51" y="13"/>
                    </a:cubicBezTo>
                    <a:cubicBezTo>
                      <a:pt x="47" y="15"/>
                      <a:pt x="47" y="15"/>
                      <a:pt x="47" y="15"/>
                    </a:cubicBez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1"/>
                      <a:pt x="29" y="51"/>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lnTo>
                      <a:pt x="50" y="33"/>
                    </a:lnTo>
                    <a:close/>
                    <a:moveTo>
                      <a:pt x="33" y="42"/>
                    </a:moveTo>
                    <a:cubicBezTo>
                      <a:pt x="25" y="45"/>
                      <a:pt x="16" y="42"/>
                      <a:pt x="12" y="33"/>
                    </a:cubicBezTo>
                    <a:cubicBezTo>
                      <a:pt x="9" y="25"/>
                      <a:pt x="13" y="16"/>
                      <a:pt x="21" y="12"/>
                    </a:cubicBezTo>
                    <a:cubicBezTo>
                      <a:pt x="29" y="9"/>
                      <a:pt x="38" y="13"/>
                      <a:pt x="42" y="21"/>
                    </a:cubicBezTo>
                    <a:cubicBezTo>
                      <a:pt x="45" y="29"/>
                      <a:pt x="41" y="39"/>
                      <a:pt x="3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133" name="Rectangle 132"/>
          <p:cNvSpPr/>
          <p:nvPr/>
        </p:nvSpPr>
        <p:spPr bwMode="auto">
          <a:xfrm>
            <a:off x="273050" y="5399089"/>
            <a:ext cx="2047273" cy="1117599"/>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800" b="0" i="0" u="none" strike="noStrike" kern="1200" cap="none" spc="0" normalizeH="0" baseline="0" noProof="0" dirty="0">
                <a:ln>
                  <a:noFill/>
                </a:ln>
                <a:gradFill>
                  <a:gsLst>
                    <a:gs pos="88679">
                      <a:srgbClr val="FFFFFF"/>
                    </a:gs>
                    <a:gs pos="75472">
                      <a:srgbClr val="FFFFFF"/>
                    </a:gs>
                  </a:gsLst>
                  <a:lin ang="5400000" scaled="0"/>
                </a:gradFill>
                <a:effectLst/>
                <a:uLnTx/>
                <a:uFillTx/>
                <a:latin typeface="Segoe UI Light"/>
                <a:ea typeface="+mn-ea"/>
                <a:cs typeface="+mn-cs"/>
              </a:rPr>
              <a:t>2015</a:t>
            </a:r>
          </a:p>
        </p:txBody>
      </p:sp>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99840" y="2020190"/>
            <a:ext cx="2194932" cy="1453125"/>
          </a:xfrm>
          <a:prstGeom prst="rect">
            <a:avLst/>
          </a:prstGeom>
          <a:effectLst>
            <a:outerShdw blurRad="50800" dist="139700" dir="2700000" sx="98000" sy="98000" algn="tl" rotWithShape="0">
              <a:prstClr val="black">
                <a:alpha val="20000"/>
              </a:prstClr>
            </a:outerShdw>
          </a:effectLst>
        </p:spPr>
      </p:pic>
      <p:grpSp>
        <p:nvGrpSpPr>
          <p:cNvPr id="131" name="Group 130"/>
          <p:cNvGrpSpPr/>
          <p:nvPr/>
        </p:nvGrpSpPr>
        <p:grpSpPr>
          <a:xfrm>
            <a:off x="9331853" y="668712"/>
            <a:ext cx="1731098" cy="1016778"/>
            <a:chOff x="9137589" y="1084988"/>
            <a:chExt cx="1640536" cy="963586"/>
          </a:xfrm>
        </p:grpSpPr>
        <p:grpSp>
          <p:nvGrpSpPr>
            <p:cNvPr id="125" name="Group 124"/>
            <p:cNvGrpSpPr/>
            <p:nvPr/>
          </p:nvGrpSpPr>
          <p:grpSpPr>
            <a:xfrm>
              <a:off x="9137589" y="1084989"/>
              <a:ext cx="460478" cy="924409"/>
              <a:chOff x="7952308" y="310624"/>
              <a:chExt cx="889170" cy="1785009"/>
            </a:xfrm>
          </p:grpSpPr>
          <p:pic>
            <p:nvPicPr>
              <p:cNvPr id="61" name="Picture 60"/>
              <p:cNvPicPr>
                <a:picLocks noChangeAspect="1"/>
              </p:cNvPicPr>
              <p:nvPr/>
            </p:nvPicPr>
            <p:blipFill rotWithShape="1">
              <a:blip r:embed="rId5" cstate="print">
                <a:extLst>
                  <a:ext uri="{28A0092B-C50C-407E-A947-70E740481C1C}">
                    <a14:useLocalDpi xmlns:a14="http://schemas.microsoft.com/office/drawing/2010/main" val="0"/>
                  </a:ext>
                </a:extLst>
              </a:blip>
              <a:srcRect l="30625" t="14748" r="30730" b="14804"/>
              <a:stretch/>
            </p:blipFill>
            <p:spPr>
              <a:xfrm>
                <a:off x="8014542" y="512544"/>
                <a:ext cx="769667" cy="1411055"/>
              </a:xfrm>
              <a:prstGeom prst="rect">
                <a:avLst/>
              </a:prstGeom>
              <a:effectLst/>
            </p:spPr>
          </p:pic>
          <p:pic>
            <p:nvPicPr>
              <p:cNvPr id="124" name="Picture 1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52308" y="310624"/>
                <a:ext cx="889170" cy="1785009"/>
              </a:xfrm>
              <a:prstGeom prst="rect">
                <a:avLst/>
              </a:prstGeom>
              <a:effectLst>
                <a:outerShdw blurRad="50800" dist="38100" dir="2700000" algn="tl" rotWithShape="0">
                  <a:prstClr val="black">
                    <a:alpha val="40000"/>
                  </a:prstClr>
                </a:outerShdw>
              </a:effectLst>
            </p:spPr>
          </p:pic>
        </p:grpSp>
        <p:pic>
          <p:nvPicPr>
            <p:cNvPr id="126" name="Picture 1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93463" y="1089806"/>
              <a:ext cx="484711" cy="958768"/>
            </a:xfrm>
            <a:prstGeom prst="rect">
              <a:avLst/>
            </a:prstGeom>
            <a:effectLst>
              <a:outerShdw blurRad="50800" dist="38100" dir="2700000" algn="tl" rotWithShape="0">
                <a:prstClr val="black">
                  <a:alpha val="40000"/>
                </a:prstClr>
              </a:outerShdw>
            </a:effectLst>
          </p:spPr>
        </p:pic>
        <p:grpSp>
          <p:nvGrpSpPr>
            <p:cNvPr id="130" name="Group 129"/>
            <p:cNvGrpSpPr/>
            <p:nvPr/>
          </p:nvGrpSpPr>
          <p:grpSpPr>
            <a:xfrm>
              <a:off x="10273570" y="1084988"/>
              <a:ext cx="504555" cy="963585"/>
              <a:chOff x="11087146" y="1125255"/>
              <a:chExt cx="583853" cy="1115026"/>
            </a:xfrm>
          </p:grpSpPr>
          <p:pic>
            <p:nvPicPr>
              <p:cNvPr id="60" name="Picture 59"/>
              <p:cNvPicPr>
                <a:picLocks noChangeAspect="1"/>
              </p:cNvPicPr>
              <p:nvPr/>
            </p:nvPicPr>
            <p:blipFill rotWithShape="1">
              <a:blip r:embed="rId8" cstate="print">
                <a:extLst>
                  <a:ext uri="{28A0092B-C50C-407E-A947-70E740481C1C}">
                    <a14:useLocalDpi xmlns:a14="http://schemas.microsoft.com/office/drawing/2010/main" val="0"/>
                  </a:ext>
                </a:extLst>
              </a:blip>
              <a:srcRect l="27534" t="10810" r="27786" b="10383"/>
              <a:stretch/>
            </p:blipFill>
            <p:spPr>
              <a:xfrm>
                <a:off x="11133836" y="1266959"/>
                <a:ext cx="473867" cy="835820"/>
              </a:xfrm>
              <a:prstGeom prst="rect">
                <a:avLst/>
              </a:prstGeom>
              <a:effectLst/>
            </p:spPr>
          </p:pic>
          <p:grpSp>
            <p:nvGrpSpPr>
              <p:cNvPr id="129" name="Group 128"/>
              <p:cNvGrpSpPr/>
              <p:nvPr/>
            </p:nvGrpSpPr>
            <p:grpSpPr>
              <a:xfrm>
                <a:off x="11087146" y="1125255"/>
                <a:ext cx="583853" cy="1115026"/>
                <a:chOff x="8183283" y="414772"/>
                <a:chExt cx="2432103" cy="4644768"/>
              </a:xfrm>
            </p:grpSpPr>
            <p:pic>
              <p:nvPicPr>
                <p:cNvPr id="127" name="Picture 1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83283" y="414772"/>
                  <a:ext cx="2432103" cy="4644768"/>
                </a:xfrm>
                <a:prstGeom prst="rect">
                  <a:avLst/>
                </a:prstGeom>
                <a:effectLst>
                  <a:outerShdw blurRad="50800" dist="38100" dir="2700000" algn="tl" rotWithShape="0">
                    <a:prstClr val="black">
                      <a:alpha val="40000"/>
                    </a:prstClr>
                  </a:outerShdw>
                </a:effectLst>
              </p:spPr>
            </p:pic>
            <p:sp>
              <p:nvSpPr>
                <p:cNvPr id="128" name="Rectangle 127"/>
                <p:cNvSpPr/>
                <p:nvPr/>
              </p:nvSpPr>
              <p:spPr bwMode="auto">
                <a:xfrm>
                  <a:off x="9282972" y="4293027"/>
                  <a:ext cx="193123" cy="177373"/>
                </a:xfrm>
                <a:prstGeom prst="rect">
                  <a:avLst/>
                </a:prstGeom>
                <a:solidFill>
                  <a:srgbClr val="0D0D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58" name="Isosceles Triangle 157"/>
          <p:cNvSpPr/>
          <p:nvPr/>
        </p:nvSpPr>
        <p:spPr bwMode="auto">
          <a:xfrm>
            <a:off x="276224" y="5253038"/>
            <a:ext cx="485776" cy="146051"/>
          </a:xfrm>
          <a:prstGeom prst="triangle">
            <a:avLst>
              <a:gd name="adj" fmla="val 100000"/>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 name="Picture 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33955" y="5326063"/>
            <a:ext cx="2193629" cy="1316177"/>
          </a:xfrm>
          <a:prstGeom prst="rect">
            <a:avLst/>
          </a:prstGeom>
        </p:spPr>
      </p:pic>
      <p:cxnSp>
        <p:nvCxnSpPr>
          <p:cNvPr id="10" name="Straight Connector 9"/>
          <p:cNvCxnSpPr/>
          <p:nvPr/>
        </p:nvCxnSpPr>
        <p:spPr>
          <a:xfrm>
            <a:off x="4731720" y="3483148"/>
            <a:ext cx="3193080" cy="0"/>
          </a:xfrm>
          <a:prstGeom prst="line">
            <a:avLst/>
          </a:prstGeom>
          <a:ln w="1905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7924800" y="1240674"/>
            <a:ext cx="0" cy="4512426"/>
          </a:xfrm>
          <a:prstGeom prst="line">
            <a:avLst/>
          </a:prstGeom>
          <a:ln w="1905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7958778" y="5753100"/>
            <a:ext cx="1441062" cy="0"/>
          </a:xfrm>
          <a:prstGeom prst="line">
            <a:avLst/>
          </a:prstGeom>
          <a:ln w="1905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7958778" y="4251574"/>
            <a:ext cx="1441062" cy="0"/>
          </a:xfrm>
          <a:prstGeom prst="line">
            <a:avLst/>
          </a:prstGeom>
          <a:ln w="1905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7924800" y="2765401"/>
            <a:ext cx="1441062" cy="0"/>
          </a:xfrm>
          <a:prstGeom prst="line">
            <a:avLst/>
          </a:prstGeom>
          <a:ln w="1905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5514326" y="2672516"/>
            <a:ext cx="1621264" cy="1621264"/>
            <a:chOff x="3883807" y="4741372"/>
            <a:chExt cx="1621264" cy="1621264"/>
          </a:xfrm>
        </p:grpSpPr>
        <p:sp>
          <p:nvSpPr>
            <p:cNvPr id="91" name="Oval 90"/>
            <p:cNvSpPr/>
            <p:nvPr/>
          </p:nvSpPr>
          <p:spPr bwMode="auto">
            <a:xfrm>
              <a:off x="3883807" y="4741372"/>
              <a:ext cx="1621264" cy="1621264"/>
            </a:xfrm>
            <a:prstGeom prst="ellipse">
              <a:avLst/>
            </a:prstGeom>
            <a:solidFill>
              <a:schemeClr val="accent6"/>
            </a:solidFill>
            <a:ln w="539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2" name="Group 4"/>
            <p:cNvGrpSpPr>
              <a:grpSpLocks noChangeAspect="1"/>
            </p:cNvGrpSpPr>
            <p:nvPr/>
          </p:nvGrpSpPr>
          <p:grpSpPr bwMode="auto">
            <a:xfrm>
              <a:off x="4135180" y="4991683"/>
              <a:ext cx="1034438" cy="1120642"/>
              <a:chOff x="3783" y="2060"/>
              <a:chExt cx="264" cy="286"/>
            </a:xfrm>
            <a:solidFill>
              <a:srgbClr val="00BCF2"/>
            </a:solidFill>
          </p:grpSpPr>
          <p:sp>
            <p:nvSpPr>
              <p:cNvPr id="93" name="Freeform 5"/>
              <p:cNvSpPr>
                <a:spLocks/>
              </p:cNvSpPr>
              <p:nvPr/>
            </p:nvSpPr>
            <p:spPr bwMode="auto">
              <a:xfrm>
                <a:off x="3885" y="2223"/>
                <a:ext cx="43" cy="13"/>
              </a:xfrm>
              <a:custGeom>
                <a:avLst/>
                <a:gdLst>
                  <a:gd name="T0" fmla="*/ 11 w 21"/>
                  <a:gd name="T1" fmla="*/ 6 h 6"/>
                  <a:gd name="T2" fmla="*/ 11 w 21"/>
                  <a:gd name="T3" fmla="*/ 6 h 6"/>
                  <a:gd name="T4" fmla="*/ 15 w 21"/>
                  <a:gd name="T5" fmla="*/ 5 h 6"/>
                  <a:gd name="T6" fmla="*/ 21 w 21"/>
                  <a:gd name="T7" fmla="*/ 0 h 6"/>
                  <a:gd name="T8" fmla="*/ 0 w 21"/>
                  <a:gd name="T9" fmla="*/ 0 h 6"/>
                  <a:gd name="T10" fmla="*/ 11 w 21"/>
                  <a:gd name="T11" fmla="*/ 6 h 6"/>
                </a:gdLst>
                <a:ahLst/>
                <a:cxnLst>
                  <a:cxn ang="0">
                    <a:pos x="T0" y="T1"/>
                  </a:cxn>
                  <a:cxn ang="0">
                    <a:pos x="T2" y="T3"/>
                  </a:cxn>
                  <a:cxn ang="0">
                    <a:pos x="T4" y="T5"/>
                  </a:cxn>
                  <a:cxn ang="0">
                    <a:pos x="T6" y="T7"/>
                  </a:cxn>
                  <a:cxn ang="0">
                    <a:pos x="T8" y="T9"/>
                  </a:cxn>
                  <a:cxn ang="0">
                    <a:pos x="T10" y="T11"/>
                  </a:cxn>
                </a:cxnLst>
                <a:rect l="0" t="0" r="r" b="b"/>
                <a:pathLst>
                  <a:path w="21" h="6">
                    <a:moveTo>
                      <a:pt x="11" y="6"/>
                    </a:moveTo>
                    <a:cubicBezTo>
                      <a:pt x="11" y="6"/>
                      <a:pt x="11" y="6"/>
                      <a:pt x="11" y="6"/>
                    </a:cubicBezTo>
                    <a:cubicBezTo>
                      <a:pt x="12" y="6"/>
                      <a:pt x="14" y="6"/>
                      <a:pt x="15" y="5"/>
                    </a:cubicBezTo>
                    <a:cubicBezTo>
                      <a:pt x="18" y="4"/>
                      <a:pt x="20" y="2"/>
                      <a:pt x="21" y="0"/>
                    </a:cubicBezTo>
                    <a:cubicBezTo>
                      <a:pt x="0" y="0"/>
                      <a:pt x="0" y="0"/>
                      <a:pt x="0" y="0"/>
                    </a:cubicBezTo>
                    <a:cubicBezTo>
                      <a:pt x="3" y="4"/>
                      <a:pt x="6" y="6"/>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6"/>
              <p:cNvSpPr>
                <a:spLocks/>
              </p:cNvSpPr>
              <p:nvPr/>
            </p:nvSpPr>
            <p:spPr bwMode="auto">
              <a:xfrm>
                <a:off x="3965" y="2268"/>
                <a:ext cx="45" cy="39"/>
              </a:xfrm>
              <a:custGeom>
                <a:avLst/>
                <a:gdLst>
                  <a:gd name="T0" fmla="*/ 16 w 22"/>
                  <a:gd name="T1" fmla="*/ 0 h 19"/>
                  <a:gd name="T2" fmla="*/ 0 w 22"/>
                  <a:gd name="T3" fmla="*/ 12 h 19"/>
                  <a:gd name="T4" fmla="*/ 4 w 22"/>
                  <a:gd name="T5" fmla="*/ 19 h 19"/>
                  <a:gd name="T6" fmla="*/ 22 w 22"/>
                  <a:gd name="T7" fmla="*/ 5 h 19"/>
                  <a:gd name="T8" fmla="*/ 16 w 22"/>
                  <a:gd name="T9" fmla="*/ 0 h 19"/>
                </a:gdLst>
                <a:ahLst/>
                <a:cxnLst>
                  <a:cxn ang="0">
                    <a:pos x="T0" y="T1"/>
                  </a:cxn>
                  <a:cxn ang="0">
                    <a:pos x="T2" y="T3"/>
                  </a:cxn>
                  <a:cxn ang="0">
                    <a:pos x="T4" y="T5"/>
                  </a:cxn>
                  <a:cxn ang="0">
                    <a:pos x="T6" y="T7"/>
                  </a:cxn>
                  <a:cxn ang="0">
                    <a:pos x="T8" y="T9"/>
                  </a:cxn>
                </a:cxnLst>
                <a:rect l="0" t="0" r="r" b="b"/>
                <a:pathLst>
                  <a:path w="22" h="19">
                    <a:moveTo>
                      <a:pt x="16" y="0"/>
                    </a:moveTo>
                    <a:cubicBezTo>
                      <a:pt x="11" y="6"/>
                      <a:pt x="8" y="9"/>
                      <a:pt x="0" y="12"/>
                    </a:cubicBezTo>
                    <a:cubicBezTo>
                      <a:pt x="0" y="15"/>
                      <a:pt x="2" y="17"/>
                      <a:pt x="4" y="19"/>
                    </a:cubicBezTo>
                    <a:cubicBezTo>
                      <a:pt x="12" y="16"/>
                      <a:pt x="16" y="12"/>
                      <a:pt x="22" y="5"/>
                    </a:cubicBezTo>
                    <a:cubicBezTo>
                      <a:pt x="21" y="3"/>
                      <a:pt x="19" y="1"/>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7"/>
              <p:cNvSpPr>
                <a:spLocks noEditPoints="1"/>
              </p:cNvSpPr>
              <p:nvPr/>
            </p:nvSpPr>
            <p:spPr bwMode="auto">
              <a:xfrm>
                <a:off x="3932" y="2232"/>
                <a:ext cx="115" cy="114"/>
              </a:xfrm>
              <a:custGeom>
                <a:avLst/>
                <a:gdLst>
                  <a:gd name="T0" fmla="*/ 51 w 56"/>
                  <a:gd name="T1" fmla="*/ 24 h 56"/>
                  <a:gd name="T2" fmla="*/ 47 w 56"/>
                  <a:gd name="T3" fmla="*/ 14 h 56"/>
                  <a:gd name="T4" fmla="*/ 50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0 w 56"/>
                  <a:gd name="T55" fmla="*/ 45 h 56"/>
                  <a:gd name="T56" fmla="*/ 47 w 56"/>
                  <a:gd name="T57" fmla="*/ 42 h 56"/>
                  <a:gd name="T58" fmla="*/ 51 w 56"/>
                  <a:gd name="T59" fmla="*/ 32 h 56"/>
                  <a:gd name="T60" fmla="*/ 56 w 56"/>
                  <a:gd name="T61" fmla="*/ 32 h 56"/>
                  <a:gd name="T62" fmla="*/ 56 w 56"/>
                  <a:gd name="T63" fmla="*/ 24 h 56"/>
                  <a:gd name="T64" fmla="*/ 51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1" y="24"/>
                    </a:moveTo>
                    <a:cubicBezTo>
                      <a:pt x="51" y="20"/>
                      <a:pt x="49" y="17"/>
                      <a:pt x="47" y="14"/>
                    </a:cubicBezTo>
                    <a:cubicBezTo>
                      <a:pt x="50" y="11"/>
                      <a:pt x="50" y="11"/>
                      <a:pt x="50" y="11"/>
                    </a:cubicBezTo>
                    <a:cubicBezTo>
                      <a:pt x="45" y="5"/>
                      <a:pt x="45" y="5"/>
                      <a:pt x="45" y="5"/>
                    </a:cubicBezTo>
                    <a:cubicBezTo>
                      <a:pt x="42" y="8"/>
                      <a:pt x="42" y="8"/>
                      <a:pt x="42" y="8"/>
                    </a:cubicBezTo>
                    <a:cubicBezTo>
                      <a:pt x="39" y="6"/>
                      <a:pt x="35"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5" y="51"/>
                      <a:pt x="39" y="50"/>
                      <a:pt x="42" y="48"/>
                    </a:cubicBezTo>
                    <a:cubicBezTo>
                      <a:pt x="45" y="51"/>
                      <a:pt x="45" y="51"/>
                      <a:pt x="45" y="51"/>
                    </a:cubicBezTo>
                    <a:cubicBezTo>
                      <a:pt x="50" y="45"/>
                      <a:pt x="50" y="45"/>
                      <a:pt x="50" y="45"/>
                    </a:cubicBezTo>
                    <a:cubicBezTo>
                      <a:pt x="47" y="42"/>
                      <a:pt x="47" y="42"/>
                      <a:pt x="47" y="42"/>
                    </a:cubicBezTo>
                    <a:cubicBezTo>
                      <a:pt x="49" y="39"/>
                      <a:pt x="51" y="36"/>
                      <a:pt x="51" y="32"/>
                    </a:cubicBezTo>
                    <a:cubicBezTo>
                      <a:pt x="56" y="32"/>
                      <a:pt x="56" y="32"/>
                      <a:pt x="56" y="32"/>
                    </a:cubicBezTo>
                    <a:cubicBezTo>
                      <a:pt x="56" y="24"/>
                      <a:pt x="56" y="24"/>
                      <a:pt x="56" y="24"/>
                    </a:cubicBezTo>
                    <a:lnTo>
                      <a:pt x="51"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8"/>
              <p:cNvSpPr>
                <a:spLocks noEditPoints="1"/>
              </p:cNvSpPr>
              <p:nvPr/>
            </p:nvSpPr>
            <p:spPr bwMode="auto">
              <a:xfrm>
                <a:off x="3850" y="2152"/>
                <a:ext cx="113" cy="110"/>
              </a:xfrm>
              <a:custGeom>
                <a:avLst/>
                <a:gdLst>
                  <a:gd name="T0" fmla="*/ 48 w 55"/>
                  <a:gd name="T1" fmla="*/ 40 h 54"/>
                  <a:gd name="T2" fmla="*/ 52 w 55"/>
                  <a:gd name="T3" fmla="*/ 41 h 54"/>
                  <a:gd name="T4" fmla="*/ 55 w 55"/>
                  <a:gd name="T5" fmla="*/ 34 h 54"/>
                  <a:gd name="T6" fmla="*/ 51 w 55"/>
                  <a:gd name="T7" fmla="*/ 32 h 54"/>
                  <a:gd name="T8" fmla="*/ 51 w 55"/>
                  <a:gd name="T9" fmla="*/ 22 h 54"/>
                  <a:gd name="T10" fmla="*/ 55 w 55"/>
                  <a:gd name="T11" fmla="*/ 20 h 54"/>
                  <a:gd name="T12" fmla="*/ 52 w 55"/>
                  <a:gd name="T13" fmla="*/ 13 h 54"/>
                  <a:gd name="T14" fmla="*/ 48 w 55"/>
                  <a:gd name="T15" fmla="*/ 14 h 54"/>
                  <a:gd name="T16" fmla="*/ 40 w 55"/>
                  <a:gd name="T17" fmla="*/ 7 h 54"/>
                  <a:gd name="T18" fmla="*/ 42 w 55"/>
                  <a:gd name="T19" fmla="*/ 3 h 54"/>
                  <a:gd name="T20" fmla="*/ 35 w 55"/>
                  <a:gd name="T21" fmla="*/ 0 h 54"/>
                  <a:gd name="T22" fmla="*/ 33 w 55"/>
                  <a:gd name="T23" fmla="*/ 4 h 54"/>
                  <a:gd name="T24" fmla="*/ 22 w 55"/>
                  <a:gd name="T25" fmla="*/ 4 h 54"/>
                  <a:gd name="T26" fmla="*/ 21 w 55"/>
                  <a:gd name="T27" fmla="*/ 0 h 54"/>
                  <a:gd name="T28" fmla="*/ 13 w 55"/>
                  <a:gd name="T29" fmla="*/ 3 h 54"/>
                  <a:gd name="T30" fmla="*/ 15 w 55"/>
                  <a:gd name="T31" fmla="*/ 7 h 54"/>
                  <a:gd name="T32" fmla="*/ 7 w 55"/>
                  <a:gd name="T33" fmla="*/ 14 h 54"/>
                  <a:gd name="T34" fmla="*/ 3 w 55"/>
                  <a:gd name="T35" fmla="*/ 13 h 54"/>
                  <a:gd name="T36" fmla="*/ 0 w 55"/>
                  <a:gd name="T37" fmla="*/ 20 h 54"/>
                  <a:gd name="T38" fmla="*/ 4 w 55"/>
                  <a:gd name="T39" fmla="*/ 22 h 54"/>
                  <a:gd name="T40" fmla="*/ 4 w 55"/>
                  <a:gd name="T41" fmla="*/ 32 h 54"/>
                  <a:gd name="T42" fmla="*/ 0 w 55"/>
                  <a:gd name="T43" fmla="*/ 34 h 54"/>
                  <a:gd name="T44" fmla="*/ 3 w 55"/>
                  <a:gd name="T45" fmla="*/ 41 h 54"/>
                  <a:gd name="T46" fmla="*/ 7 w 55"/>
                  <a:gd name="T47" fmla="*/ 40 h 54"/>
                  <a:gd name="T48" fmla="*/ 15 w 55"/>
                  <a:gd name="T49" fmla="*/ 47 h 54"/>
                  <a:gd name="T50" fmla="*/ 13 w 55"/>
                  <a:gd name="T51" fmla="*/ 51 h 54"/>
                  <a:gd name="T52" fmla="*/ 21 w 55"/>
                  <a:gd name="T53" fmla="*/ 54 h 54"/>
                  <a:gd name="T54" fmla="*/ 22 w 55"/>
                  <a:gd name="T55" fmla="*/ 50 h 54"/>
                  <a:gd name="T56" fmla="*/ 33 w 55"/>
                  <a:gd name="T57" fmla="*/ 50 h 54"/>
                  <a:gd name="T58" fmla="*/ 35 w 55"/>
                  <a:gd name="T59" fmla="*/ 54 h 54"/>
                  <a:gd name="T60" fmla="*/ 42 w 55"/>
                  <a:gd name="T61" fmla="*/ 51 h 54"/>
                  <a:gd name="T62" fmla="*/ 40 w 55"/>
                  <a:gd name="T63" fmla="*/ 47 h 54"/>
                  <a:gd name="T64" fmla="*/ 48 w 55"/>
                  <a:gd name="T65" fmla="*/ 40 h 54"/>
                  <a:gd name="T66" fmla="*/ 34 w 55"/>
                  <a:gd name="T67" fmla="*/ 42 h 54"/>
                  <a:gd name="T68" fmla="*/ 13 w 55"/>
                  <a:gd name="T69" fmla="*/ 33 h 54"/>
                  <a:gd name="T70" fmla="*/ 22 w 55"/>
                  <a:gd name="T71" fmla="*/ 12 h 54"/>
                  <a:gd name="T72" fmla="*/ 43 w 55"/>
                  <a:gd name="T73" fmla="*/ 21 h 54"/>
                  <a:gd name="T74" fmla="*/ 34 w 55"/>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 h="54">
                    <a:moveTo>
                      <a:pt x="48" y="40"/>
                    </a:moveTo>
                    <a:cubicBezTo>
                      <a:pt x="52" y="41"/>
                      <a:pt x="52" y="41"/>
                      <a:pt x="52" y="41"/>
                    </a:cubicBezTo>
                    <a:cubicBezTo>
                      <a:pt x="55" y="34"/>
                      <a:pt x="55" y="34"/>
                      <a:pt x="55" y="34"/>
                    </a:cubicBezTo>
                    <a:cubicBezTo>
                      <a:pt x="51" y="32"/>
                      <a:pt x="51" y="32"/>
                      <a:pt x="51" y="32"/>
                    </a:cubicBezTo>
                    <a:cubicBezTo>
                      <a:pt x="52" y="29"/>
                      <a:pt x="52" y="25"/>
                      <a:pt x="51" y="22"/>
                    </a:cubicBezTo>
                    <a:cubicBezTo>
                      <a:pt x="55" y="20"/>
                      <a:pt x="55" y="20"/>
                      <a:pt x="55" y="20"/>
                    </a:cubicBezTo>
                    <a:cubicBezTo>
                      <a:pt x="52" y="13"/>
                      <a:pt x="52" y="13"/>
                      <a:pt x="52" y="13"/>
                    </a:cubicBezTo>
                    <a:cubicBezTo>
                      <a:pt x="48" y="14"/>
                      <a:pt x="48" y="14"/>
                      <a:pt x="48" y="14"/>
                    </a:cubicBezTo>
                    <a:cubicBezTo>
                      <a:pt x="46" y="11"/>
                      <a:pt x="43" y="9"/>
                      <a:pt x="40" y="7"/>
                    </a:cubicBezTo>
                    <a:cubicBezTo>
                      <a:pt x="42" y="3"/>
                      <a:pt x="42" y="3"/>
                      <a:pt x="42" y="3"/>
                    </a:cubicBezTo>
                    <a:cubicBezTo>
                      <a:pt x="35" y="0"/>
                      <a:pt x="35" y="0"/>
                      <a:pt x="35" y="0"/>
                    </a:cubicBezTo>
                    <a:cubicBezTo>
                      <a:pt x="33" y="4"/>
                      <a:pt x="33" y="4"/>
                      <a:pt x="33" y="4"/>
                    </a:cubicBezTo>
                    <a:cubicBezTo>
                      <a:pt x="30" y="3"/>
                      <a:pt x="26" y="3"/>
                      <a:pt x="22" y="4"/>
                    </a:cubicBezTo>
                    <a:cubicBezTo>
                      <a:pt x="21" y="0"/>
                      <a:pt x="21" y="0"/>
                      <a:pt x="21" y="0"/>
                    </a:cubicBezTo>
                    <a:cubicBezTo>
                      <a:pt x="13" y="3"/>
                      <a:pt x="13" y="3"/>
                      <a:pt x="13" y="3"/>
                    </a:cubicBezTo>
                    <a:cubicBezTo>
                      <a:pt x="15" y="7"/>
                      <a:pt x="15" y="7"/>
                      <a:pt x="15" y="7"/>
                    </a:cubicBezTo>
                    <a:cubicBezTo>
                      <a:pt x="12" y="9"/>
                      <a:pt x="9" y="11"/>
                      <a:pt x="7" y="14"/>
                    </a:cubicBezTo>
                    <a:cubicBezTo>
                      <a:pt x="3" y="13"/>
                      <a:pt x="3" y="13"/>
                      <a:pt x="3" y="13"/>
                    </a:cubicBezTo>
                    <a:cubicBezTo>
                      <a:pt x="0" y="20"/>
                      <a:pt x="0" y="20"/>
                      <a:pt x="0" y="20"/>
                    </a:cubicBezTo>
                    <a:cubicBezTo>
                      <a:pt x="4" y="22"/>
                      <a:pt x="4" y="22"/>
                      <a:pt x="4" y="22"/>
                    </a:cubicBezTo>
                    <a:cubicBezTo>
                      <a:pt x="4" y="25"/>
                      <a:pt x="4" y="29"/>
                      <a:pt x="4" y="32"/>
                    </a:cubicBezTo>
                    <a:cubicBezTo>
                      <a:pt x="0" y="34"/>
                      <a:pt x="0" y="34"/>
                      <a:pt x="0" y="34"/>
                    </a:cubicBezTo>
                    <a:cubicBezTo>
                      <a:pt x="3" y="41"/>
                      <a:pt x="3" y="41"/>
                      <a:pt x="3" y="41"/>
                    </a:cubicBezTo>
                    <a:cubicBezTo>
                      <a:pt x="7" y="40"/>
                      <a:pt x="7" y="40"/>
                      <a:pt x="7" y="40"/>
                    </a:cubicBezTo>
                    <a:cubicBezTo>
                      <a:pt x="9" y="43"/>
                      <a:pt x="12" y="45"/>
                      <a:pt x="15" y="47"/>
                    </a:cubicBezTo>
                    <a:cubicBezTo>
                      <a:pt x="13" y="51"/>
                      <a:pt x="13" y="51"/>
                      <a:pt x="13" y="51"/>
                    </a:cubicBezTo>
                    <a:cubicBezTo>
                      <a:pt x="21" y="54"/>
                      <a:pt x="21" y="54"/>
                      <a:pt x="21" y="54"/>
                    </a:cubicBezTo>
                    <a:cubicBezTo>
                      <a:pt x="22" y="50"/>
                      <a:pt x="22" y="50"/>
                      <a:pt x="22" y="50"/>
                    </a:cubicBezTo>
                    <a:cubicBezTo>
                      <a:pt x="26" y="51"/>
                      <a:pt x="29" y="51"/>
                      <a:pt x="33" y="50"/>
                    </a:cubicBezTo>
                    <a:cubicBezTo>
                      <a:pt x="35" y="54"/>
                      <a:pt x="35" y="54"/>
                      <a:pt x="35" y="54"/>
                    </a:cubicBezTo>
                    <a:cubicBezTo>
                      <a:pt x="42" y="51"/>
                      <a:pt x="42" y="51"/>
                      <a:pt x="42" y="51"/>
                    </a:cubicBezTo>
                    <a:cubicBezTo>
                      <a:pt x="40" y="47"/>
                      <a:pt x="40" y="47"/>
                      <a:pt x="40" y="47"/>
                    </a:cubicBezTo>
                    <a:cubicBezTo>
                      <a:pt x="44" y="45"/>
                      <a:pt x="46" y="43"/>
                      <a:pt x="48" y="40"/>
                    </a:cubicBezTo>
                    <a:close/>
                    <a:moveTo>
                      <a:pt x="34" y="42"/>
                    </a:moveTo>
                    <a:cubicBezTo>
                      <a:pt x="26" y="45"/>
                      <a:pt x="16" y="41"/>
                      <a:pt x="13" y="33"/>
                    </a:cubicBezTo>
                    <a:cubicBezTo>
                      <a:pt x="10" y="25"/>
                      <a:pt x="13" y="16"/>
                      <a:pt x="22" y="12"/>
                    </a:cubicBezTo>
                    <a:cubicBezTo>
                      <a:pt x="30" y="9"/>
                      <a:pt x="39" y="13"/>
                      <a:pt x="43" y="21"/>
                    </a:cubicBezTo>
                    <a:cubicBezTo>
                      <a:pt x="46" y="29"/>
                      <a:pt x="42" y="38"/>
                      <a:pt x="3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9"/>
              <p:cNvSpPr>
                <a:spLocks/>
              </p:cNvSpPr>
              <p:nvPr/>
            </p:nvSpPr>
            <p:spPr bwMode="auto">
              <a:xfrm>
                <a:off x="3963" y="2197"/>
                <a:ext cx="6" cy="18"/>
              </a:xfrm>
              <a:custGeom>
                <a:avLst/>
                <a:gdLst>
                  <a:gd name="T0" fmla="*/ 3 w 3"/>
                  <a:gd name="T1" fmla="*/ 9 h 9"/>
                  <a:gd name="T2" fmla="*/ 3 w 3"/>
                  <a:gd name="T3" fmla="*/ 0 h 9"/>
                  <a:gd name="T4" fmla="*/ 0 w 3"/>
                  <a:gd name="T5" fmla="*/ 2 h 9"/>
                  <a:gd name="T6" fmla="*/ 0 w 3"/>
                  <a:gd name="T7" fmla="*/ 9 h 9"/>
                  <a:gd name="T8" fmla="*/ 3 w 3"/>
                  <a:gd name="T9" fmla="*/ 9 h 9"/>
                </a:gdLst>
                <a:ahLst/>
                <a:cxnLst>
                  <a:cxn ang="0">
                    <a:pos x="T0" y="T1"/>
                  </a:cxn>
                  <a:cxn ang="0">
                    <a:pos x="T2" y="T3"/>
                  </a:cxn>
                  <a:cxn ang="0">
                    <a:pos x="T4" y="T5"/>
                  </a:cxn>
                  <a:cxn ang="0">
                    <a:pos x="T6" y="T7"/>
                  </a:cxn>
                  <a:cxn ang="0">
                    <a:pos x="T8" y="T9"/>
                  </a:cxn>
                </a:cxnLst>
                <a:rect l="0" t="0" r="r" b="b"/>
                <a:pathLst>
                  <a:path w="3" h="9">
                    <a:moveTo>
                      <a:pt x="3" y="9"/>
                    </a:moveTo>
                    <a:cubicBezTo>
                      <a:pt x="3" y="6"/>
                      <a:pt x="3" y="3"/>
                      <a:pt x="3" y="0"/>
                    </a:cubicBezTo>
                    <a:cubicBezTo>
                      <a:pt x="0" y="2"/>
                      <a:pt x="0" y="2"/>
                      <a:pt x="0" y="2"/>
                    </a:cubicBezTo>
                    <a:cubicBezTo>
                      <a:pt x="0" y="5"/>
                      <a:pt x="0" y="6"/>
                      <a:pt x="0" y="9"/>
                    </a:cubicBezTo>
                    <a:lnTo>
                      <a:pt x="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10"/>
              <p:cNvSpPr>
                <a:spLocks noEditPoints="1"/>
              </p:cNvSpPr>
              <p:nvPr/>
            </p:nvSpPr>
            <p:spPr bwMode="auto">
              <a:xfrm>
                <a:off x="3783" y="2060"/>
                <a:ext cx="262" cy="262"/>
              </a:xfrm>
              <a:custGeom>
                <a:avLst/>
                <a:gdLst>
                  <a:gd name="T0" fmla="*/ 69 w 128"/>
                  <a:gd name="T1" fmla="*/ 120 h 128"/>
                  <a:gd name="T2" fmla="*/ 69 w 128"/>
                  <a:gd name="T3" fmla="*/ 116 h 128"/>
                  <a:gd name="T4" fmla="*/ 64 w 128"/>
                  <a:gd name="T5" fmla="*/ 120 h 128"/>
                  <a:gd name="T6" fmla="*/ 50 w 128"/>
                  <a:gd name="T7" fmla="*/ 101 h 128"/>
                  <a:gd name="T8" fmla="*/ 43 w 128"/>
                  <a:gd name="T9" fmla="*/ 98 h 128"/>
                  <a:gd name="T10" fmla="*/ 44 w 128"/>
                  <a:gd name="T11" fmla="*/ 94 h 128"/>
                  <a:gd name="T12" fmla="*/ 39 w 128"/>
                  <a:gd name="T13" fmla="*/ 91 h 128"/>
                  <a:gd name="T14" fmla="*/ 49 w 128"/>
                  <a:gd name="T15" fmla="*/ 118 h 128"/>
                  <a:gd name="T16" fmla="*/ 13 w 128"/>
                  <a:gd name="T17" fmla="*/ 88 h 128"/>
                  <a:gd name="T18" fmla="*/ 33 w 128"/>
                  <a:gd name="T19" fmla="*/ 88 h 128"/>
                  <a:gd name="T20" fmla="*/ 30 w 128"/>
                  <a:gd name="T21" fmla="*/ 80 h 128"/>
                  <a:gd name="T22" fmla="*/ 10 w 128"/>
                  <a:gd name="T23" fmla="*/ 80 h 128"/>
                  <a:gd name="T24" fmla="*/ 8 w 128"/>
                  <a:gd name="T25" fmla="*/ 64 h 128"/>
                  <a:gd name="T26" fmla="*/ 10 w 128"/>
                  <a:gd name="T27" fmla="*/ 48 h 128"/>
                  <a:gd name="T28" fmla="*/ 38 w 128"/>
                  <a:gd name="T29" fmla="*/ 48 h 128"/>
                  <a:gd name="T30" fmla="*/ 37 w 128"/>
                  <a:gd name="T31" fmla="*/ 54 h 128"/>
                  <a:gd name="T32" fmla="*/ 40 w 128"/>
                  <a:gd name="T33" fmla="*/ 55 h 128"/>
                  <a:gd name="T34" fmla="*/ 44 w 128"/>
                  <a:gd name="T35" fmla="*/ 50 h 128"/>
                  <a:gd name="T36" fmla="*/ 42 w 128"/>
                  <a:gd name="T37" fmla="*/ 46 h 128"/>
                  <a:gd name="T38" fmla="*/ 56 w 128"/>
                  <a:gd name="T39" fmla="*/ 41 h 128"/>
                  <a:gd name="T40" fmla="*/ 57 w 128"/>
                  <a:gd name="T41" fmla="*/ 45 h 128"/>
                  <a:gd name="T42" fmla="*/ 64 w 128"/>
                  <a:gd name="T43" fmla="*/ 45 h 128"/>
                  <a:gd name="T44" fmla="*/ 66 w 128"/>
                  <a:gd name="T45" fmla="*/ 41 h 128"/>
                  <a:gd name="T46" fmla="*/ 78 w 128"/>
                  <a:gd name="T47" fmla="*/ 46 h 128"/>
                  <a:gd name="T48" fmla="*/ 78 w 128"/>
                  <a:gd name="T49" fmla="*/ 48 h 128"/>
                  <a:gd name="T50" fmla="*/ 82 w 128"/>
                  <a:gd name="T51" fmla="*/ 48 h 128"/>
                  <a:gd name="T52" fmla="*/ 83 w 128"/>
                  <a:gd name="T53" fmla="*/ 55 h 128"/>
                  <a:gd name="T54" fmla="*/ 87 w 128"/>
                  <a:gd name="T55" fmla="*/ 53 h 128"/>
                  <a:gd name="T56" fmla="*/ 91 w 128"/>
                  <a:gd name="T57" fmla="*/ 66 h 128"/>
                  <a:gd name="T58" fmla="*/ 91 w 128"/>
                  <a:gd name="T59" fmla="*/ 64 h 128"/>
                  <a:gd name="T60" fmla="*/ 90 w 128"/>
                  <a:gd name="T61" fmla="*/ 48 h 128"/>
                  <a:gd name="T62" fmla="*/ 118 w 128"/>
                  <a:gd name="T63" fmla="*/ 48 h 128"/>
                  <a:gd name="T64" fmla="*/ 120 w 128"/>
                  <a:gd name="T65" fmla="*/ 64 h 128"/>
                  <a:gd name="T66" fmla="*/ 118 w 128"/>
                  <a:gd name="T67" fmla="*/ 80 h 128"/>
                  <a:gd name="T68" fmla="*/ 91 w 128"/>
                  <a:gd name="T69" fmla="*/ 80 h 128"/>
                  <a:gd name="T70" fmla="*/ 88 w 128"/>
                  <a:gd name="T71" fmla="*/ 88 h 128"/>
                  <a:gd name="T72" fmla="*/ 93 w 128"/>
                  <a:gd name="T73" fmla="*/ 86 h 128"/>
                  <a:gd name="T74" fmla="*/ 94 w 128"/>
                  <a:gd name="T75" fmla="*/ 81 h 128"/>
                  <a:gd name="T76" fmla="*/ 109 w 128"/>
                  <a:gd name="T77" fmla="*/ 81 h 128"/>
                  <a:gd name="T78" fmla="*/ 109 w 128"/>
                  <a:gd name="T79" fmla="*/ 85 h 128"/>
                  <a:gd name="T80" fmla="*/ 115 w 128"/>
                  <a:gd name="T81" fmla="*/ 88 h 128"/>
                  <a:gd name="T82" fmla="*/ 117 w 128"/>
                  <a:gd name="T83" fmla="*/ 84 h 128"/>
                  <a:gd name="T84" fmla="*/ 123 w 128"/>
                  <a:gd name="T85" fmla="*/ 88 h 128"/>
                  <a:gd name="T86" fmla="*/ 128 w 128"/>
                  <a:gd name="T87" fmla="*/ 64 h 128"/>
                  <a:gd name="T88" fmla="*/ 64 w 128"/>
                  <a:gd name="T89" fmla="*/ 0 h 128"/>
                  <a:gd name="T90" fmla="*/ 0 w 128"/>
                  <a:gd name="T91" fmla="*/ 64 h 128"/>
                  <a:gd name="T92" fmla="*/ 64 w 128"/>
                  <a:gd name="T93" fmla="*/ 128 h 128"/>
                  <a:gd name="T94" fmla="*/ 77 w 128"/>
                  <a:gd name="T95" fmla="*/ 127 h 128"/>
                  <a:gd name="T96" fmla="*/ 74 w 128"/>
                  <a:gd name="T97" fmla="*/ 120 h 128"/>
                  <a:gd name="T98" fmla="*/ 69 w 128"/>
                  <a:gd name="T99" fmla="*/ 120 h 128"/>
                  <a:gd name="T100" fmla="*/ 115 w 128"/>
                  <a:gd name="T101" fmla="*/ 40 h 128"/>
                  <a:gd name="T102" fmla="*/ 89 w 128"/>
                  <a:gd name="T103" fmla="*/ 40 h 128"/>
                  <a:gd name="T104" fmla="*/ 79 w 128"/>
                  <a:gd name="T105" fmla="*/ 10 h 128"/>
                  <a:gd name="T106" fmla="*/ 115 w 128"/>
                  <a:gd name="T107" fmla="*/ 40 h 128"/>
                  <a:gd name="T108" fmla="*/ 64 w 128"/>
                  <a:gd name="T109" fmla="*/ 8 h 128"/>
                  <a:gd name="T110" fmla="*/ 81 w 128"/>
                  <a:gd name="T111" fmla="*/ 40 h 128"/>
                  <a:gd name="T112" fmla="*/ 47 w 128"/>
                  <a:gd name="T113" fmla="*/ 40 h 128"/>
                  <a:gd name="T114" fmla="*/ 64 w 128"/>
                  <a:gd name="T115" fmla="*/ 8 h 128"/>
                  <a:gd name="T116" fmla="*/ 49 w 128"/>
                  <a:gd name="T117" fmla="*/ 10 h 128"/>
                  <a:gd name="T118" fmla="*/ 39 w 128"/>
                  <a:gd name="T119" fmla="*/ 40 h 128"/>
                  <a:gd name="T120" fmla="*/ 13 w 128"/>
                  <a:gd name="T121" fmla="*/ 40 h 128"/>
                  <a:gd name="T122" fmla="*/ 49 w 128"/>
                  <a:gd name="T123" fmla="*/ 1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 h="128">
                    <a:moveTo>
                      <a:pt x="69" y="120"/>
                    </a:moveTo>
                    <a:cubicBezTo>
                      <a:pt x="69" y="116"/>
                      <a:pt x="69" y="116"/>
                      <a:pt x="69" y="116"/>
                    </a:cubicBezTo>
                    <a:cubicBezTo>
                      <a:pt x="69" y="118"/>
                      <a:pt x="67" y="120"/>
                      <a:pt x="64" y="120"/>
                    </a:cubicBezTo>
                    <a:cubicBezTo>
                      <a:pt x="59" y="120"/>
                      <a:pt x="54" y="115"/>
                      <a:pt x="50" y="101"/>
                    </a:cubicBezTo>
                    <a:cubicBezTo>
                      <a:pt x="43" y="98"/>
                      <a:pt x="43" y="98"/>
                      <a:pt x="43" y="98"/>
                    </a:cubicBezTo>
                    <a:cubicBezTo>
                      <a:pt x="44" y="94"/>
                      <a:pt x="44" y="94"/>
                      <a:pt x="44" y="94"/>
                    </a:cubicBezTo>
                    <a:cubicBezTo>
                      <a:pt x="39" y="91"/>
                      <a:pt x="39" y="91"/>
                      <a:pt x="39" y="91"/>
                    </a:cubicBezTo>
                    <a:cubicBezTo>
                      <a:pt x="41" y="102"/>
                      <a:pt x="44" y="111"/>
                      <a:pt x="49" y="118"/>
                    </a:cubicBezTo>
                    <a:cubicBezTo>
                      <a:pt x="33" y="114"/>
                      <a:pt x="20" y="102"/>
                      <a:pt x="13" y="88"/>
                    </a:cubicBezTo>
                    <a:cubicBezTo>
                      <a:pt x="33" y="88"/>
                      <a:pt x="33" y="88"/>
                      <a:pt x="33" y="88"/>
                    </a:cubicBezTo>
                    <a:cubicBezTo>
                      <a:pt x="30" y="80"/>
                      <a:pt x="30" y="80"/>
                      <a:pt x="30" y="80"/>
                    </a:cubicBezTo>
                    <a:cubicBezTo>
                      <a:pt x="10" y="80"/>
                      <a:pt x="10" y="80"/>
                      <a:pt x="10" y="80"/>
                    </a:cubicBezTo>
                    <a:cubicBezTo>
                      <a:pt x="9" y="75"/>
                      <a:pt x="8" y="70"/>
                      <a:pt x="8" y="64"/>
                    </a:cubicBezTo>
                    <a:cubicBezTo>
                      <a:pt x="8" y="58"/>
                      <a:pt x="9" y="53"/>
                      <a:pt x="10" y="48"/>
                    </a:cubicBezTo>
                    <a:cubicBezTo>
                      <a:pt x="38" y="48"/>
                      <a:pt x="38" y="48"/>
                      <a:pt x="38" y="48"/>
                    </a:cubicBezTo>
                    <a:cubicBezTo>
                      <a:pt x="37" y="51"/>
                      <a:pt x="37" y="51"/>
                      <a:pt x="37" y="54"/>
                    </a:cubicBezTo>
                    <a:cubicBezTo>
                      <a:pt x="40" y="55"/>
                      <a:pt x="40" y="55"/>
                      <a:pt x="40" y="55"/>
                    </a:cubicBezTo>
                    <a:cubicBezTo>
                      <a:pt x="40" y="54"/>
                      <a:pt x="44" y="50"/>
                      <a:pt x="44" y="50"/>
                    </a:cubicBezTo>
                    <a:cubicBezTo>
                      <a:pt x="42" y="46"/>
                      <a:pt x="42" y="46"/>
                      <a:pt x="42" y="46"/>
                    </a:cubicBezTo>
                    <a:cubicBezTo>
                      <a:pt x="56" y="41"/>
                      <a:pt x="56" y="41"/>
                      <a:pt x="56" y="41"/>
                    </a:cubicBezTo>
                    <a:cubicBezTo>
                      <a:pt x="57" y="45"/>
                      <a:pt x="57" y="45"/>
                      <a:pt x="57" y="45"/>
                    </a:cubicBezTo>
                    <a:cubicBezTo>
                      <a:pt x="57" y="45"/>
                      <a:pt x="62" y="45"/>
                      <a:pt x="64" y="45"/>
                    </a:cubicBezTo>
                    <a:cubicBezTo>
                      <a:pt x="66" y="41"/>
                      <a:pt x="66" y="41"/>
                      <a:pt x="66" y="41"/>
                    </a:cubicBezTo>
                    <a:cubicBezTo>
                      <a:pt x="78" y="46"/>
                      <a:pt x="78" y="46"/>
                      <a:pt x="78" y="46"/>
                    </a:cubicBezTo>
                    <a:cubicBezTo>
                      <a:pt x="78" y="48"/>
                      <a:pt x="78" y="48"/>
                      <a:pt x="78" y="48"/>
                    </a:cubicBezTo>
                    <a:cubicBezTo>
                      <a:pt x="82" y="48"/>
                      <a:pt x="82" y="48"/>
                      <a:pt x="82" y="48"/>
                    </a:cubicBezTo>
                    <a:cubicBezTo>
                      <a:pt x="83" y="51"/>
                      <a:pt x="83" y="51"/>
                      <a:pt x="83" y="55"/>
                    </a:cubicBezTo>
                    <a:cubicBezTo>
                      <a:pt x="87" y="53"/>
                      <a:pt x="87" y="53"/>
                      <a:pt x="87" y="53"/>
                    </a:cubicBezTo>
                    <a:cubicBezTo>
                      <a:pt x="91" y="66"/>
                      <a:pt x="91" y="66"/>
                      <a:pt x="91" y="66"/>
                    </a:cubicBezTo>
                    <a:cubicBezTo>
                      <a:pt x="91" y="66"/>
                      <a:pt x="91" y="65"/>
                      <a:pt x="91" y="64"/>
                    </a:cubicBezTo>
                    <a:cubicBezTo>
                      <a:pt x="91" y="59"/>
                      <a:pt x="91" y="53"/>
                      <a:pt x="90" y="48"/>
                    </a:cubicBezTo>
                    <a:cubicBezTo>
                      <a:pt x="118" y="48"/>
                      <a:pt x="118" y="48"/>
                      <a:pt x="118" y="48"/>
                    </a:cubicBezTo>
                    <a:cubicBezTo>
                      <a:pt x="119" y="53"/>
                      <a:pt x="120" y="58"/>
                      <a:pt x="120" y="64"/>
                    </a:cubicBezTo>
                    <a:cubicBezTo>
                      <a:pt x="120" y="70"/>
                      <a:pt x="119" y="75"/>
                      <a:pt x="118" y="80"/>
                    </a:cubicBezTo>
                    <a:cubicBezTo>
                      <a:pt x="91" y="80"/>
                      <a:pt x="91" y="80"/>
                      <a:pt x="91" y="80"/>
                    </a:cubicBezTo>
                    <a:cubicBezTo>
                      <a:pt x="88" y="88"/>
                      <a:pt x="88" y="88"/>
                      <a:pt x="88" y="88"/>
                    </a:cubicBezTo>
                    <a:cubicBezTo>
                      <a:pt x="88" y="88"/>
                      <a:pt x="89" y="87"/>
                      <a:pt x="93" y="86"/>
                    </a:cubicBezTo>
                    <a:cubicBezTo>
                      <a:pt x="94" y="81"/>
                      <a:pt x="94" y="81"/>
                      <a:pt x="94" y="81"/>
                    </a:cubicBezTo>
                    <a:cubicBezTo>
                      <a:pt x="109" y="81"/>
                      <a:pt x="109" y="81"/>
                      <a:pt x="109" y="81"/>
                    </a:cubicBezTo>
                    <a:cubicBezTo>
                      <a:pt x="109" y="85"/>
                      <a:pt x="109" y="85"/>
                      <a:pt x="109" y="85"/>
                    </a:cubicBezTo>
                    <a:cubicBezTo>
                      <a:pt x="113" y="86"/>
                      <a:pt x="115" y="88"/>
                      <a:pt x="115" y="88"/>
                    </a:cubicBezTo>
                    <a:cubicBezTo>
                      <a:pt x="117" y="84"/>
                      <a:pt x="117" y="84"/>
                      <a:pt x="117" y="84"/>
                    </a:cubicBezTo>
                    <a:cubicBezTo>
                      <a:pt x="123" y="88"/>
                      <a:pt x="123" y="88"/>
                      <a:pt x="123" y="88"/>
                    </a:cubicBezTo>
                    <a:cubicBezTo>
                      <a:pt x="127" y="79"/>
                      <a:pt x="128" y="74"/>
                      <a:pt x="128" y="64"/>
                    </a:cubicBezTo>
                    <a:cubicBezTo>
                      <a:pt x="128" y="29"/>
                      <a:pt x="99" y="0"/>
                      <a:pt x="64" y="0"/>
                    </a:cubicBezTo>
                    <a:cubicBezTo>
                      <a:pt x="29" y="0"/>
                      <a:pt x="0" y="29"/>
                      <a:pt x="0" y="64"/>
                    </a:cubicBezTo>
                    <a:cubicBezTo>
                      <a:pt x="0" y="99"/>
                      <a:pt x="29" y="128"/>
                      <a:pt x="64" y="128"/>
                    </a:cubicBezTo>
                    <a:cubicBezTo>
                      <a:pt x="70" y="128"/>
                      <a:pt x="71" y="128"/>
                      <a:pt x="77" y="127"/>
                    </a:cubicBezTo>
                    <a:cubicBezTo>
                      <a:pt x="75" y="124"/>
                      <a:pt x="74" y="123"/>
                      <a:pt x="74" y="120"/>
                    </a:cubicBezTo>
                    <a:lnTo>
                      <a:pt x="69" y="120"/>
                    </a:lnTo>
                    <a:close/>
                    <a:moveTo>
                      <a:pt x="115" y="40"/>
                    </a:moveTo>
                    <a:cubicBezTo>
                      <a:pt x="89" y="40"/>
                      <a:pt x="89" y="40"/>
                      <a:pt x="89" y="40"/>
                    </a:cubicBezTo>
                    <a:cubicBezTo>
                      <a:pt x="87" y="28"/>
                      <a:pt x="84" y="17"/>
                      <a:pt x="79" y="10"/>
                    </a:cubicBezTo>
                    <a:cubicBezTo>
                      <a:pt x="95" y="14"/>
                      <a:pt x="108" y="26"/>
                      <a:pt x="115" y="40"/>
                    </a:cubicBezTo>
                    <a:close/>
                    <a:moveTo>
                      <a:pt x="64" y="8"/>
                    </a:moveTo>
                    <a:cubicBezTo>
                      <a:pt x="71" y="8"/>
                      <a:pt x="78" y="21"/>
                      <a:pt x="81" y="40"/>
                    </a:cubicBezTo>
                    <a:cubicBezTo>
                      <a:pt x="47" y="40"/>
                      <a:pt x="47" y="40"/>
                      <a:pt x="47" y="40"/>
                    </a:cubicBezTo>
                    <a:cubicBezTo>
                      <a:pt x="50" y="21"/>
                      <a:pt x="57" y="8"/>
                      <a:pt x="64" y="8"/>
                    </a:cubicBezTo>
                    <a:close/>
                    <a:moveTo>
                      <a:pt x="49" y="10"/>
                    </a:moveTo>
                    <a:cubicBezTo>
                      <a:pt x="44" y="17"/>
                      <a:pt x="41" y="28"/>
                      <a:pt x="39" y="40"/>
                    </a:cubicBezTo>
                    <a:cubicBezTo>
                      <a:pt x="13" y="40"/>
                      <a:pt x="13" y="40"/>
                      <a:pt x="13" y="40"/>
                    </a:cubicBezTo>
                    <a:cubicBezTo>
                      <a:pt x="20" y="26"/>
                      <a:pt x="33" y="14"/>
                      <a:pt x="4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102" name="Straight Connector 101"/>
          <p:cNvCxnSpPr/>
          <p:nvPr/>
        </p:nvCxnSpPr>
        <p:spPr>
          <a:xfrm flipV="1">
            <a:off x="4725115" y="1250808"/>
            <a:ext cx="0" cy="4502292"/>
          </a:xfrm>
          <a:prstGeom prst="line">
            <a:avLst/>
          </a:prstGeom>
          <a:ln w="1905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3993946" y="1240673"/>
            <a:ext cx="731169" cy="0"/>
          </a:xfrm>
          <a:prstGeom prst="line">
            <a:avLst/>
          </a:prstGeom>
          <a:ln w="1905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4000551" y="2764040"/>
            <a:ext cx="731169" cy="0"/>
          </a:xfrm>
          <a:prstGeom prst="line">
            <a:avLst/>
          </a:prstGeom>
          <a:ln w="1905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4000551" y="5755670"/>
            <a:ext cx="731169" cy="0"/>
          </a:xfrm>
          <a:prstGeom prst="line">
            <a:avLst/>
          </a:prstGeom>
          <a:ln w="1905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4000551" y="4251574"/>
            <a:ext cx="731169" cy="0"/>
          </a:xfrm>
          <a:prstGeom prst="line">
            <a:avLst/>
          </a:prstGeom>
          <a:ln w="1905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11"/>
          <a:stretch>
            <a:fillRect/>
          </a:stretch>
        </p:blipFill>
        <p:spPr>
          <a:xfrm>
            <a:off x="9390425" y="3736009"/>
            <a:ext cx="2204347" cy="1439647"/>
          </a:xfrm>
          <a:prstGeom prst="rect">
            <a:avLst/>
          </a:prstGeom>
        </p:spPr>
      </p:pic>
      <p:grpSp>
        <p:nvGrpSpPr>
          <p:cNvPr id="62" name="Group 61"/>
          <p:cNvGrpSpPr/>
          <p:nvPr/>
        </p:nvGrpSpPr>
        <p:grpSpPr>
          <a:xfrm>
            <a:off x="2438305" y="507589"/>
            <a:ext cx="1147551" cy="1147551"/>
            <a:chOff x="3883807" y="4741372"/>
            <a:chExt cx="1621264" cy="1621264"/>
          </a:xfrm>
        </p:grpSpPr>
        <p:sp>
          <p:nvSpPr>
            <p:cNvPr id="64" name="Oval 63"/>
            <p:cNvSpPr/>
            <p:nvPr/>
          </p:nvSpPr>
          <p:spPr bwMode="auto">
            <a:xfrm>
              <a:off x="3883807" y="4741372"/>
              <a:ext cx="1621264" cy="1621264"/>
            </a:xfrm>
            <a:prstGeom prst="ellipse">
              <a:avLst/>
            </a:prstGeom>
            <a:solidFill>
              <a:schemeClr val="accent6"/>
            </a:solidFill>
            <a:ln w="539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5" name="Group 4"/>
            <p:cNvGrpSpPr>
              <a:grpSpLocks noChangeAspect="1"/>
            </p:cNvGrpSpPr>
            <p:nvPr/>
          </p:nvGrpSpPr>
          <p:grpSpPr bwMode="auto">
            <a:xfrm>
              <a:off x="4135180" y="4991683"/>
              <a:ext cx="1034438" cy="1120642"/>
              <a:chOff x="3783" y="2060"/>
              <a:chExt cx="264" cy="286"/>
            </a:xfrm>
            <a:solidFill>
              <a:srgbClr val="00BCF2"/>
            </a:solidFill>
          </p:grpSpPr>
          <p:sp>
            <p:nvSpPr>
              <p:cNvPr id="66" name="Freeform 5"/>
              <p:cNvSpPr>
                <a:spLocks/>
              </p:cNvSpPr>
              <p:nvPr/>
            </p:nvSpPr>
            <p:spPr bwMode="auto">
              <a:xfrm>
                <a:off x="3885" y="2223"/>
                <a:ext cx="43" cy="13"/>
              </a:xfrm>
              <a:custGeom>
                <a:avLst/>
                <a:gdLst>
                  <a:gd name="T0" fmla="*/ 11 w 21"/>
                  <a:gd name="T1" fmla="*/ 6 h 6"/>
                  <a:gd name="T2" fmla="*/ 11 w 21"/>
                  <a:gd name="T3" fmla="*/ 6 h 6"/>
                  <a:gd name="T4" fmla="*/ 15 w 21"/>
                  <a:gd name="T5" fmla="*/ 5 h 6"/>
                  <a:gd name="T6" fmla="*/ 21 w 21"/>
                  <a:gd name="T7" fmla="*/ 0 h 6"/>
                  <a:gd name="T8" fmla="*/ 0 w 21"/>
                  <a:gd name="T9" fmla="*/ 0 h 6"/>
                  <a:gd name="T10" fmla="*/ 11 w 21"/>
                  <a:gd name="T11" fmla="*/ 6 h 6"/>
                </a:gdLst>
                <a:ahLst/>
                <a:cxnLst>
                  <a:cxn ang="0">
                    <a:pos x="T0" y="T1"/>
                  </a:cxn>
                  <a:cxn ang="0">
                    <a:pos x="T2" y="T3"/>
                  </a:cxn>
                  <a:cxn ang="0">
                    <a:pos x="T4" y="T5"/>
                  </a:cxn>
                  <a:cxn ang="0">
                    <a:pos x="T6" y="T7"/>
                  </a:cxn>
                  <a:cxn ang="0">
                    <a:pos x="T8" y="T9"/>
                  </a:cxn>
                  <a:cxn ang="0">
                    <a:pos x="T10" y="T11"/>
                  </a:cxn>
                </a:cxnLst>
                <a:rect l="0" t="0" r="r" b="b"/>
                <a:pathLst>
                  <a:path w="21" h="6">
                    <a:moveTo>
                      <a:pt x="11" y="6"/>
                    </a:moveTo>
                    <a:cubicBezTo>
                      <a:pt x="11" y="6"/>
                      <a:pt x="11" y="6"/>
                      <a:pt x="11" y="6"/>
                    </a:cubicBezTo>
                    <a:cubicBezTo>
                      <a:pt x="12" y="6"/>
                      <a:pt x="14" y="6"/>
                      <a:pt x="15" y="5"/>
                    </a:cubicBezTo>
                    <a:cubicBezTo>
                      <a:pt x="18" y="4"/>
                      <a:pt x="20" y="2"/>
                      <a:pt x="21" y="0"/>
                    </a:cubicBezTo>
                    <a:cubicBezTo>
                      <a:pt x="0" y="0"/>
                      <a:pt x="0" y="0"/>
                      <a:pt x="0" y="0"/>
                    </a:cubicBezTo>
                    <a:cubicBezTo>
                      <a:pt x="3" y="4"/>
                      <a:pt x="6" y="6"/>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67" name="Freeform 6"/>
              <p:cNvSpPr>
                <a:spLocks/>
              </p:cNvSpPr>
              <p:nvPr/>
            </p:nvSpPr>
            <p:spPr bwMode="auto">
              <a:xfrm>
                <a:off x="3965" y="2268"/>
                <a:ext cx="45" cy="39"/>
              </a:xfrm>
              <a:custGeom>
                <a:avLst/>
                <a:gdLst>
                  <a:gd name="T0" fmla="*/ 16 w 22"/>
                  <a:gd name="T1" fmla="*/ 0 h 19"/>
                  <a:gd name="T2" fmla="*/ 0 w 22"/>
                  <a:gd name="T3" fmla="*/ 12 h 19"/>
                  <a:gd name="T4" fmla="*/ 4 w 22"/>
                  <a:gd name="T5" fmla="*/ 19 h 19"/>
                  <a:gd name="T6" fmla="*/ 22 w 22"/>
                  <a:gd name="T7" fmla="*/ 5 h 19"/>
                  <a:gd name="T8" fmla="*/ 16 w 22"/>
                  <a:gd name="T9" fmla="*/ 0 h 19"/>
                </a:gdLst>
                <a:ahLst/>
                <a:cxnLst>
                  <a:cxn ang="0">
                    <a:pos x="T0" y="T1"/>
                  </a:cxn>
                  <a:cxn ang="0">
                    <a:pos x="T2" y="T3"/>
                  </a:cxn>
                  <a:cxn ang="0">
                    <a:pos x="T4" y="T5"/>
                  </a:cxn>
                  <a:cxn ang="0">
                    <a:pos x="T6" y="T7"/>
                  </a:cxn>
                  <a:cxn ang="0">
                    <a:pos x="T8" y="T9"/>
                  </a:cxn>
                </a:cxnLst>
                <a:rect l="0" t="0" r="r" b="b"/>
                <a:pathLst>
                  <a:path w="22" h="19">
                    <a:moveTo>
                      <a:pt x="16" y="0"/>
                    </a:moveTo>
                    <a:cubicBezTo>
                      <a:pt x="11" y="6"/>
                      <a:pt x="8" y="9"/>
                      <a:pt x="0" y="12"/>
                    </a:cubicBezTo>
                    <a:cubicBezTo>
                      <a:pt x="0" y="15"/>
                      <a:pt x="2" y="17"/>
                      <a:pt x="4" y="19"/>
                    </a:cubicBezTo>
                    <a:cubicBezTo>
                      <a:pt x="12" y="16"/>
                      <a:pt x="16" y="12"/>
                      <a:pt x="22" y="5"/>
                    </a:cubicBezTo>
                    <a:cubicBezTo>
                      <a:pt x="21" y="3"/>
                      <a:pt x="19" y="1"/>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7"/>
              <p:cNvSpPr>
                <a:spLocks noEditPoints="1"/>
              </p:cNvSpPr>
              <p:nvPr/>
            </p:nvSpPr>
            <p:spPr bwMode="auto">
              <a:xfrm>
                <a:off x="3932" y="2232"/>
                <a:ext cx="115" cy="114"/>
              </a:xfrm>
              <a:custGeom>
                <a:avLst/>
                <a:gdLst>
                  <a:gd name="T0" fmla="*/ 51 w 56"/>
                  <a:gd name="T1" fmla="*/ 24 h 56"/>
                  <a:gd name="T2" fmla="*/ 47 w 56"/>
                  <a:gd name="T3" fmla="*/ 14 h 56"/>
                  <a:gd name="T4" fmla="*/ 50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0 w 56"/>
                  <a:gd name="T55" fmla="*/ 45 h 56"/>
                  <a:gd name="T56" fmla="*/ 47 w 56"/>
                  <a:gd name="T57" fmla="*/ 42 h 56"/>
                  <a:gd name="T58" fmla="*/ 51 w 56"/>
                  <a:gd name="T59" fmla="*/ 32 h 56"/>
                  <a:gd name="T60" fmla="*/ 56 w 56"/>
                  <a:gd name="T61" fmla="*/ 32 h 56"/>
                  <a:gd name="T62" fmla="*/ 56 w 56"/>
                  <a:gd name="T63" fmla="*/ 24 h 56"/>
                  <a:gd name="T64" fmla="*/ 51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1" y="24"/>
                    </a:moveTo>
                    <a:cubicBezTo>
                      <a:pt x="51" y="20"/>
                      <a:pt x="49" y="17"/>
                      <a:pt x="47" y="14"/>
                    </a:cubicBezTo>
                    <a:cubicBezTo>
                      <a:pt x="50" y="11"/>
                      <a:pt x="50" y="11"/>
                      <a:pt x="50" y="11"/>
                    </a:cubicBezTo>
                    <a:cubicBezTo>
                      <a:pt x="45" y="5"/>
                      <a:pt x="45" y="5"/>
                      <a:pt x="45" y="5"/>
                    </a:cubicBezTo>
                    <a:cubicBezTo>
                      <a:pt x="42" y="8"/>
                      <a:pt x="42" y="8"/>
                      <a:pt x="42" y="8"/>
                    </a:cubicBezTo>
                    <a:cubicBezTo>
                      <a:pt x="39" y="6"/>
                      <a:pt x="35"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5" y="51"/>
                      <a:pt x="39" y="50"/>
                      <a:pt x="42" y="48"/>
                    </a:cubicBezTo>
                    <a:cubicBezTo>
                      <a:pt x="45" y="51"/>
                      <a:pt x="45" y="51"/>
                      <a:pt x="45" y="51"/>
                    </a:cubicBezTo>
                    <a:cubicBezTo>
                      <a:pt x="50" y="45"/>
                      <a:pt x="50" y="45"/>
                      <a:pt x="50" y="45"/>
                    </a:cubicBezTo>
                    <a:cubicBezTo>
                      <a:pt x="47" y="42"/>
                      <a:pt x="47" y="42"/>
                      <a:pt x="47" y="42"/>
                    </a:cubicBezTo>
                    <a:cubicBezTo>
                      <a:pt x="49" y="39"/>
                      <a:pt x="51" y="36"/>
                      <a:pt x="51" y="32"/>
                    </a:cubicBezTo>
                    <a:cubicBezTo>
                      <a:pt x="56" y="32"/>
                      <a:pt x="56" y="32"/>
                      <a:pt x="56" y="32"/>
                    </a:cubicBezTo>
                    <a:cubicBezTo>
                      <a:pt x="56" y="24"/>
                      <a:pt x="56" y="24"/>
                      <a:pt x="56" y="24"/>
                    </a:cubicBezTo>
                    <a:lnTo>
                      <a:pt x="51"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8"/>
              <p:cNvSpPr>
                <a:spLocks noEditPoints="1"/>
              </p:cNvSpPr>
              <p:nvPr/>
            </p:nvSpPr>
            <p:spPr bwMode="auto">
              <a:xfrm>
                <a:off x="3850" y="2152"/>
                <a:ext cx="113" cy="110"/>
              </a:xfrm>
              <a:custGeom>
                <a:avLst/>
                <a:gdLst>
                  <a:gd name="T0" fmla="*/ 48 w 55"/>
                  <a:gd name="T1" fmla="*/ 40 h 54"/>
                  <a:gd name="T2" fmla="*/ 52 w 55"/>
                  <a:gd name="T3" fmla="*/ 41 h 54"/>
                  <a:gd name="T4" fmla="*/ 55 w 55"/>
                  <a:gd name="T5" fmla="*/ 34 h 54"/>
                  <a:gd name="T6" fmla="*/ 51 w 55"/>
                  <a:gd name="T7" fmla="*/ 32 h 54"/>
                  <a:gd name="T8" fmla="*/ 51 w 55"/>
                  <a:gd name="T9" fmla="*/ 22 h 54"/>
                  <a:gd name="T10" fmla="*/ 55 w 55"/>
                  <a:gd name="T11" fmla="*/ 20 h 54"/>
                  <a:gd name="T12" fmla="*/ 52 w 55"/>
                  <a:gd name="T13" fmla="*/ 13 h 54"/>
                  <a:gd name="T14" fmla="*/ 48 w 55"/>
                  <a:gd name="T15" fmla="*/ 14 h 54"/>
                  <a:gd name="T16" fmla="*/ 40 w 55"/>
                  <a:gd name="T17" fmla="*/ 7 h 54"/>
                  <a:gd name="T18" fmla="*/ 42 w 55"/>
                  <a:gd name="T19" fmla="*/ 3 h 54"/>
                  <a:gd name="T20" fmla="*/ 35 w 55"/>
                  <a:gd name="T21" fmla="*/ 0 h 54"/>
                  <a:gd name="T22" fmla="*/ 33 w 55"/>
                  <a:gd name="T23" fmla="*/ 4 h 54"/>
                  <a:gd name="T24" fmla="*/ 22 w 55"/>
                  <a:gd name="T25" fmla="*/ 4 h 54"/>
                  <a:gd name="T26" fmla="*/ 21 w 55"/>
                  <a:gd name="T27" fmla="*/ 0 h 54"/>
                  <a:gd name="T28" fmla="*/ 13 w 55"/>
                  <a:gd name="T29" fmla="*/ 3 h 54"/>
                  <a:gd name="T30" fmla="*/ 15 w 55"/>
                  <a:gd name="T31" fmla="*/ 7 h 54"/>
                  <a:gd name="T32" fmla="*/ 7 w 55"/>
                  <a:gd name="T33" fmla="*/ 14 h 54"/>
                  <a:gd name="T34" fmla="*/ 3 w 55"/>
                  <a:gd name="T35" fmla="*/ 13 h 54"/>
                  <a:gd name="T36" fmla="*/ 0 w 55"/>
                  <a:gd name="T37" fmla="*/ 20 h 54"/>
                  <a:gd name="T38" fmla="*/ 4 w 55"/>
                  <a:gd name="T39" fmla="*/ 22 h 54"/>
                  <a:gd name="T40" fmla="*/ 4 w 55"/>
                  <a:gd name="T41" fmla="*/ 32 h 54"/>
                  <a:gd name="T42" fmla="*/ 0 w 55"/>
                  <a:gd name="T43" fmla="*/ 34 h 54"/>
                  <a:gd name="T44" fmla="*/ 3 w 55"/>
                  <a:gd name="T45" fmla="*/ 41 h 54"/>
                  <a:gd name="T46" fmla="*/ 7 w 55"/>
                  <a:gd name="T47" fmla="*/ 40 h 54"/>
                  <a:gd name="T48" fmla="*/ 15 w 55"/>
                  <a:gd name="T49" fmla="*/ 47 h 54"/>
                  <a:gd name="T50" fmla="*/ 13 w 55"/>
                  <a:gd name="T51" fmla="*/ 51 h 54"/>
                  <a:gd name="T52" fmla="*/ 21 w 55"/>
                  <a:gd name="T53" fmla="*/ 54 h 54"/>
                  <a:gd name="T54" fmla="*/ 22 w 55"/>
                  <a:gd name="T55" fmla="*/ 50 h 54"/>
                  <a:gd name="T56" fmla="*/ 33 w 55"/>
                  <a:gd name="T57" fmla="*/ 50 h 54"/>
                  <a:gd name="T58" fmla="*/ 35 w 55"/>
                  <a:gd name="T59" fmla="*/ 54 h 54"/>
                  <a:gd name="T60" fmla="*/ 42 w 55"/>
                  <a:gd name="T61" fmla="*/ 51 h 54"/>
                  <a:gd name="T62" fmla="*/ 40 w 55"/>
                  <a:gd name="T63" fmla="*/ 47 h 54"/>
                  <a:gd name="T64" fmla="*/ 48 w 55"/>
                  <a:gd name="T65" fmla="*/ 40 h 54"/>
                  <a:gd name="T66" fmla="*/ 34 w 55"/>
                  <a:gd name="T67" fmla="*/ 42 h 54"/>
                  <a:gd name="T68" fmla="*/ 13 w 55"/>
                  <a:gd name="T69" fmla="*/ 33 h 54"/>
                  <a:gd name="T70" fmla="*/ 22 w 55"/>
                  <a:gd name="T71" fmla="*/ 12 h 54"/>
                  <a:gd name="T72" fmla="*/ 43 w 55"/>
                  <a:gd name="T73" fmla="*/ 21 h 54"/>
                  <a:gd name="T74" fmla="*/ 34 w 55"/>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 h="54">
                    <a:moveTo>
                      <a:pt x="48" y="40"/>
                    </a:moveTo>
                    <a:cubicBezTo>
                      <a:pt x="52" y="41"/>
                      <a:pt x="52" y="41"/>
                      <a:pt x="52" y="41"/>
                    </a:cubicBezTo>
                    <a:cubicBezTo>
                      <a:pt x="55" y="34"/>
                      <a:pt x="55" y="34"/>
                      <a:pt x="55" y="34"/>
                    </a:cubicBezTo>
                    <a:cubicBezTo>
                      <a:pt x="51" y="32"/>
                      <a:pt x="51" y="32"/>
                      <a:pt x="51" y="32"/>
                    </a:cubicBezTo>
                    <a:cubicBezTo>
                      <a:pt x="52" y="29"/>
                      <a:pt x="52" y="25"/>
                      <a:pt x="51" y="22"/>
                    </a:cubicBezTo>
                    <a:cubicBezTo>
                      <a:pt x="55" y="20"/>
                      <a:pt x="55" y="20"/>
                      <a:pt x="55" y="20"/>
                    </a:cubicBezTo>
                    <a:cubicBezTo>
                      <a:pt x="52" y="13"/>
                      <a:pt x="52" y="13"/>
                      <a:pt x="52" y="13"/>
                    </a:cubicBezTo>
                    <a:cubicBezTo>
                      <a:pt x="48" y="14"/>
                      <a:pt x="48" y="14"/>
                      <a:pt x="48" y="14"/>
                    </a:cubicBezTo>
                    <a:cubicBezTo>
                      <a:pt x="46" y="11"/>
                      <a:pt x="43" y="9"/>
                      <a:pt x="40" y="7"/>
                    </a:cubicBezTo>
                    <a:cubicBezTo>
                      <a:pt x="42" y="3"/>
                      <a:pt x="42" y="3"/>
                      <a:pt x="42" y="3"/>
                    </a:cubicBezTo>
                    <a:cubicBezTo>
                      <a:pt x="35" y="0"/>
                      <a:pt x="35" y="0"/>
                      <a:pt x="35" y="0"/>
                    </a:cubicBezTo>
                    <a:cubicBezTo>
                      <a:pt x="33" y="4"/>
                      <a:pt x="33" y="4"/>
                      <a:pt x="33" y="4"/>
                    </a:cubicBezTo>
                    <a:cubicBezTo>
                      <a:pt x="30" y="3"/>
                      <a:pt x="26" y="3"/>
                      <a:pt x="22" y="4"/>
                    </a:cubicBezTo>
                    <a:cubicBezTo>
                      <a:pt x="21" y="0"/>
                      <a:pt x="21" y="0"/>
                      <a:pt x="21" y="0"/>
                    </a:cubicBezTo>
                    <a:cubicBezTo>
                      <a:pt x="13" y="3"/>
                      <a:pt x="13" y="3"/>
                      <a:pt x="13" y="3"/>
                    </a:cubicBezTo>
                    <a:cubicBezTo>
                      <a:pt x="15" y="7"/>
                      <a:pt x="15" y="7"/>
                      <a:pt x="15" y="7"/>
                    </a:cubicBezTo>
                    <a:cubicBezTo>
                      <a:pt x="12" y="9"/>
                      <a:pt x="9" y="11"/>
                      <a:pt x="7" y="14"/>
                    </a:cubicBezTo>
                    <a:cubicBezTo>
                      <a:pt x="3" y="13"/>
                      <a:pt x="3" y="13"/>
                      <a:pt x="3" y="13"/>
                    </a:cubicBezTo>
                    <a:cubicBezTo>
                      <a:pt x="0" y="20"/>
                      <a:pt x="0" y="20"/>
                      <a:pt x="0" y="20"/>
                    </a:cubicBezTo>
                    <a:cubicBezTo>
                      <a:pt x="4" y="22"/>
                      <a:pt x="4" y="22"/>
                      <a:pt x="4" y="22"/>
                    </a:cubicBezTo>
                    <a:cubicBezTo>
                      <a:pt x="4" y="25"/>
                      <a:pt x="4" y="29"/>
                      <a:pt x="4" y="32"/>
                    </a:cubicBezTo>
                    <a:cubicBezTo>
                      <a:pt x="0" y="34"/>
                      <a:pt x="0" y="34"/>
                      <a:pt x="0" y="34"/>
                    </a:cubicBezTo>
                    <a:cubicBezTo>
                      <a:pt x="3" y="41"/>
                      <a:pt x="3" y="41"/>
                      <a:pt x="3" y="41"/>
                    </a:cubicBezTo>
                    <a:cubicBezTo>
                      <a:pt x="7" y="40"/>
                      <a:pt x="7" y="40"/>
                      <a:pt x="7" y="40"/>
                    </a:cubicBezTo>
                    <a:cubicBezTo>
                      <a:pt x="9" y="43"/>
                      <a:pt x="12" y="45"/>
                      <a:pt x="15" y="47"/>
                    </a:cubicBezTo>
                    <a:cubicBezTo>
                      <a:pt x="13" y="51"/>
                      <a:pt x="13" y="51"/>
                      <a:pt x="13" y="51"/>
                    </a:cubicBezTo>
                    <a:cubicBezTo>
                      <a:pt x="21" y="54"/>
                      <a:pt x="21" y="54"/>
                      <a:pt x="21" y="54"/>
                    </a:cubicBezTo>
                    <a:cubicBezTo>
                      <a:pt x="22" y="50"/>
                      <a:pt x="22" y="50"/>
                      <a:pt x="22" y="50"/>
                    </a:cubicBezTo>
                    <a:cubicBezTo>
                      <a:pt x="26" y="51"/>
                      <a:pt x="29" y="51"/>
                      <a:pt x="33" y="50"/>
                    </a:cubicBezTo>
                    <a:cubicBezTo>
                      <a:pt x="35" y="54"/>
                      <a:pt x="35" y="54"/>
                      <a:pt x="35" y="54"/>
                    </a:cubicBezTo>
                    <a:cubicBezTo>
                      <a:pt x="42" y="51"/>
                      <a:pt x="42" y="51"/>
                      <a:pt x="42" y="51"/>
                    </a:cubicBezTo>
                    <a:cubicBezTo>
                      <a:pt x="40" y="47"/>
                      <a:pt x="40" y="47"/>
                      <a:pt x="40" y="47"/>
                    </a:cubicBezTo>
                    <a:cubicBezTo>
                      <a:pt x="44" y="45"/>
                      <a:pt x="46" y="43"/>
                      <a:pt x="48" y="40"/>
                    </a:cubicBezTo>
                    <a:close/>
                    <a:moveTo>
                      <a:pt x="34" y="42"/>
                    </a:moveTo>
                    <a:cubicBezTo>
                      <a:pt x="26" y="45"/>
                      <a:pt x="16" y="41"/>
                      <a:pt x="13" y="33"/>
                    </a:cubicBezTo>
                    <a:cubicBezTo>
                      <a:pt x="10" y="25"/>
                      <a:pt x="13" y="16"/>
                      <a:pt x="22" y="12"/>
                    </a:cubicBezTo>
                    <a:cubicBezTo>
                      <a:pt x="30" y="9"/>
                      <a:pt x="39" y="13"/>
                      <a:pt x="43" y="21"/>
                    </a:cubicBezTo>
                    <a:cubicBezTo>
                      <a:pt x="46" y="29"/>
                      <a:pt x="42" y="38"/>
                      <a:pt x="3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9"/>
              <p:cNvSpPr>
                <a:spLocks/>
              </p:cNvSpPr>
              <p:nvPr/>
            </p:nvSpPr>
            <p:spPr bwMode="auto">
              <a:xfrm>
                <a:off x="3963" y="2197"/>
                <a:ext cx="6" cy="18"/>
              </a:xfrm>
              <a:custGeom>
                <a:avLst/>
                <a:gdLst>
                  <a:gd name="T0" fmla="*/ 3 w 3"/>
                  <a:gd name="T1" fmla="*/ 9 h 9"/>
                  <a:gd name="T2" fmla="*/ 3 w 3"/>
                  <a:gd name="T3" fmla="*/ 0 h 9"/>
                  <a:gd name="T4" fmla="*/ 0 w 3"/>
                  <a:gd name="T5" fmla="*/ 2 h 9"/>
                  <a:gd name="T6" fmla="*/ 0 w 3"/>
                  <a:gd name="T7" fmla="*/ 9 h 9"/>
                  <a:gd name="T8" fmla="*/ 3 w 3"/>
                  <a:gd name="T9" fmla="*/ 9 h 9"/>
                </a:gdLst>
                <a:ahLst/>
                <a:cxnLst>
                  <a:cxn ang="0">
                    <a:pos x="T0" y="T1"/>
                  </a:cxn>
                  <a:cxn ang="0">
                    <a:pos x="T2" y="T3"/>
                  </a:cxn>
                  <a:cxn ang="0">
                    <a:pos x="T4" y="T5"/>
                  </a:cxn>
                  <a:cxn ang="0">
                    <a:pos x="T6" y="T7"/>
                  </a:cxn>
                  <a:cxn ang="0">
                    <a:pos x="T8" y="T9"/>
                  </a:cxn>
                </a:cxnLst>
                <a:rect l="0" t="0" r="r" b="b"/>
                <a:pathLst>
                  <a:path w="3" h="9">
                    <a:moveTo>
                      <a:pt x="3" y="9"/>
                    </a:moveTo>
                    <a:cubicBezTo>
                      <a:pt x="3" y="6"/>
                      <a:pt x="3" y="3"/>
                      <a:pt x="3" y="0"/>
                    </a:cubicBezTo>
                    <a:cubicBezTo>
                      <a:pt x="0" y="2"/>
                      <a:pt x="0" y="2"/>
                      <a:pt x="0" y="2"/>
                    </a:cubicBezTo>
                    <a:cubicBezTo>
                      <a:pt x="0" y="5"/>
                      <a:pt x="0" y="6"/>
                      <a:pt x="0" y="9"/>
                    </a:cubicBezTo>
                    <a:lnTo>
                      <a:pt x="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10"/>
              <p:cNvSpPr>
                <a:spLocks noEditPoints="1"/>
              </p:cNvSpPr>
              <p:nvPr/>
            </p:nvSpPr>
            <p:spPr bwMode="auto">
              <a:xfrm>
                <a:off x="3783" y="2060"/>
                <a:ext cx="262" cy="262"/>
              </a:xfrm>
              <a:custGeom>
                <a:avLst/>
                <a:gdLst>
                  <a:gd name="T0" fmla="*/ 69 w 128"/>
                  <a:gd name="T1" fmla="*/ 120 h 128"/>
                  <a:gd name="T2" fmla="*/ 69 w 128"/>
                  <a:gd name="T3" fmla="*/ 116 h 128"/>
                  <a:gd name="T4" fmla="*/ 64 w 128"/>
                  <a:gd name="T5" fmla="*/ 120 h 128"/>
                  <a:gd name="T6" fmla="*/ 50 w 128"/>
                  <a:gd name="T7" fmla="*/ 101 h 128"/>
                  <a:gd name="T8" fmla="*/ 43 w 128"/>
                  <a:gd name="T9" fmla="*/ 98 h 128"/>
                  <a:gd name="T10" fmla="*/ 44 w 128"/>
                  <a:gd name="T11" fmla="*/ 94 h 128"/>
                  <a:gd name="T12" fmla="*/ 39 w 128"/>
                  <a:gd name="T13" fmla="*/ 91 h 128"/>
                  <a:gd name="T14" fmla="*/ 49 w 128"/>
                  <a:gd name="T15" fmla="*/ 118 h 128"/>
                  <a:gd name="T16" fmla="*/ 13 w 128"/>
                  <a:gd name="T17" fmla="*/ 88 h 128"/>
                  <a:gd name="T18" fmla="*/ 33 w 128"/>
                  <a:gd name="T19" fmla="*/ 88 h 128"/>
                  <a:gd name="T20" fmla="*/ 30 w 128"/>
                  <a:gd name="T21" fmla="*/ 80 h 128"/>
                  <a:gd name="T22" fmla="*/ 10 w 128"/>
                  <a:gd name="T23" fmla="*/ 80 h 128"/>
                  <a:gd name="T24" fmla="*/ 8 w 128"/>
                  <a:gd name="T25" fmla="*/ 64 h 128"/>
                  <a:gd name="T26" fmla="*/ 10 w 128"/>
                  <a:gd name="T27" fmla="*/ 48 h 128"/>
                  <a:gd name="T28" fmla="*/ 38 w 128"/>
                  <a:gd name="T29" fmla="*/ 48 h 128"/>
                  <a:gd name="T30" fmla="*/ 37 w 128"/>
                  <a:gd name="T31" fmla="*/ 54 h 128"/>
                  <a:gd name="T32" fmla="*/ 40 w 128"/>
                  <a:gd name="T33" fmla="*/ 55 h 128"/>
                  <a:gd name="T34" fmla="*/ 44 w 128"/>
                  <a:gd name="T35" fmla="*/ 50 h 128"/>
                  <a:gd name="T36" fmla="*/ 42 w 128"/>
                  <a:gd name="T37" fmla="*/ 46 h 128"/>
                  <a:gd name="T38" fmla="*/ 56 w 128"/>
                  <a:gd name="T39" fmla="*/ 41 h 128"/>
                  <a:gd name="T40" fmla="*/ 57 w 128"/>
                  <a:gd name="T41" fmla="*/ 45 h 128"/>
                  <a:gd name="T42" fmla="*/ 64 w 128"/>
                  <a:gd name="T43" fmla="*/ 45 h 128"/>
                  <a:gd name="T44" fmla="*/ 66 w 128"/>
                  <a:gd name="T45" fmla="*/ 41 h 128"/>
                  <a:gd name="T46" fmla="*/ 78 w 128"/>
                  <a:gd name="T47" fmla="*/ 46 h 128"/>
                  <a:gd name="T48" fmla="*/ 78 w 128"/>
                  <a:gd name="T49" fmla="*/ 48 h 128"/>
                  <a:gd name="T50" fmla="*/ 82 w 128"/>
                  <a:gd name="T51" fmla="*/ 48 h 128"/>
                  <a:gd name="T52" fmla="*/ 83 w 128"/>
                  <a:gd name="T53" fmla="*/ 55 h 128"/>
                  <a:gd name="T54" fmla="*/ 87 w 128"/>
                  <a:gd name="T55" fmla="*/ 53 h 128"/>
                  <a:gd name="T56" fmla="*/ 91 w 128"/>
                  <a:gd name="T57" fmla="*/ 66 h 128"/>
                  <a:gd name="T58" fmla="*/ 91 w 128"/>
                  <a:gd name="T59" fmla="*/ 64 h 128"/>
                  <a:gd name="T60" fmla="*/ 90 w 128"/>
                  <a:gd name="T61" fmla="*/ 48 h 128"/>
                  <a:gd name="T62" fmla="*/ 118 w 128"/>
                  <a:gd name="T63" fmla="*/ 48 h 128"/>
                  <a:gd name="T64" fmla="*/ 120 w 128"/>
                  <a:gd name="T65" fmla="*/ 64 h 128"/>
                  <a:gd name="T66" fmla="*/ 118 w 128"/>
                  <a:gd name="T67" fmla="*/ 80 h 128"/>
                  <a:gd name="T68" fmla="*/ 91 w 128"/>
                  <a:gd name="T69" fmla="*/ 80 h 128"/>
                  <a:gd name="T70" fmla="*/ 88 w 128"/>
                  <a:gd name="T71" fmla="*/ 88 h 128"/>
                  <a:gd name="T72" fmla="*/ 93 w 128"/>
                  <a:gd name="T73" fmla="*/ 86 h 128"/>
                  <a:gd name="T74" fmla="*/ 94 w 128"/>
                  <a:gd name="T75" fmla="*/ 81 h 128"/>
                  <a:gd name="T76" fmla="*/ 109 w 128"/>
                  <a:gd name="T77" fmla="*/ 81 h 128"/>
                  <a:gd name="T78" fmla="*/ 109 w 128"/>
                  <a:gd name="T79" fmla="*/ 85 h 128"/>
                  <a:gd name="T80" fmla="*/ 115 w 128"/>
                  <a:gd name="T81" fmla="*/ 88 h 128"/>
                  <a:gd name="T82" fmla="*/ 117 w 128"/>
                  <a:gd name="T83" fmla="*/ 84 h 128"/>
                  <a:gd name="T84" fmla="*/ 123 w 128"/>
                  <a:gd name="T85" fmla="*/ 88 h 128"/>
                  <a:gd name="T86" fmla="*/ 128 w 128"/>
                  <a:gd name="T87" fmla="*/ 64 h 128"/>
                  <a:gd name="T88" fmla="*/ 64 w 128"/>
                  <a:gd name="T89" fmla="*/ 0 h 128"/>
                  <a:gd name="T90" fmla="*/ 0 w 128"/>
                  <a:gd name="T91" fmla="*/ 64 h 128"/>
                  <a:gd name="T92" fmla="*/ 64 w 128"/>
                  <a:gd name="T93" fmla="*/ 128 h 128"/>
                  <a:gd name="T94" fmla="*/ 77 w 128"/>
                  <a:gd name="T95" fmla="*/ 127 h 128"/>
                  <a:gd name="T96" fmla="*/ 74 w 128"/>
                  <a:gd name="T97" fmla="*/ 120 h 128"/>
                  <a:gd name="T98" fmla="*/ 69 w 128"/>
                  <a:gd name="T99" fmla="*/ 120 h 128"/>
                  <a:gd name="T100" fmla="*/ 115 w 128"/>
                  <a:gd name="T101" fmla="*/ 40 h 128"/>
                  <a:gd name="T102" fmla="*/ 89 w 128"/>
                  <a:gd name="T103" fmla="*/ 40 h 128"/>
                  <a:gd name="T104" fmla="*/ 79 w 128"/>
                  <a:gd name="T105" fmla="*/ 10 h 128"/>
                  <a:gd name="T106" fmla="*/ 115 w 128"/>
                  <a:gd name="T107" fmla="*/ 40 h 128"/>
                  <a:gd name="T108" fmla="*/ 64 w 128"/>
                  <a:gd name="T109" fmla="*/ 8 h 128"/>
                  <a:gd name="T110" fmla="*/ 81 w 128"/>
                  <a:gd name="T111" fmla="*/ 40 h 128"/>
                  <a:gd name="T112" fmla="*/ 47 w 128"/>
                  <a:gd name="T113" fmla="*/ 40 h 128"/>
                  <a:gd name="T114" fmla="*/ 64 w 128"/>
                  <a:gd name="T115" fmla="*/ 8 h 128"/>
                  <a:gd name="T116" fmla="*/ 49 w 128"/>
                  <a:gd name="T117" fmla="*/ 10 h 128"/>
                  <a:gd name="T118" fmla="*/ 39 w 128"/>
                  <a:gd name="T119" fmla="*/ 40 h 128"/>
                  <a:gd name="T120" fmla="*/ 13 w 128"/>
                  <a:gd name="T121" fmla="*/ 40 h 128"/>
                  <a:gd name="T122" fmla="*/ 49 w 128"/>
                  <a:gd name="T123" fmla="*/ 1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 h="128">
                    <a:moveTo>
                      <a:pt x="69" y="120"/>
                    </a:moveTo>
                    <a:cubicBezTo>
                      <a:pt x="69" y="116"/>
                      <a:pt x="69" y="116"/>
                      <a:pt x="69" y="116"/>
                    </a:cubicBezTo>
                    <a:cubicBezTo>
                      <a:pt x="69" y="118"/>
                      <a:pt x="67" y="120"/>
                      <a:pt x="64" y="120"/>
                    </a:cubicBezTo>
                    <a:cubicBezTo>
                      <a:pt x="59" y="120"/>
                      <a:pt x="54" y="115"/>
                      <a:pt x="50" y="101"/>
                    </a:cubicBezTo>
                    <a:cubicBezTo>
                      <a:pt x="43" y="98"/>
                      <a:pt x="43" y="98"/>
                      <a:pt x="43" y="98"/>
                    </a:cubicBezTo>
                    <a:cubicBezTo>
                      <a:pt x="44" y="94"/>
                      <a:pt x="44" y="94"/>
                      <a:pt x="44" y="94"/>
                    </a:cubicBezTo>
                    <a:cubicBezTo>
                      <a:pt x="39" y="91"/>
                      <a:pt x="39" y="91"/>
                      <a:pt x="39" y="91"/>
                    </a:cubicBezTo>
                    <a:cubicBezTo>
                      <a:pt x="41" y="102"/>
                      <a:pt x="44" y="111"/>
                      <a:pt x="49" y="118"/>
                    </a:cubicBezTo>
                    <a:cubicBezTo>
                      <a:pt x="33" y="114"/>
                      <a:pt x="20" y="102"/>
                      <a:pt x="13" y="88"/>
                    </a:cubicBezTo>
                    <a:cubicBezTo>
                      <a:pt x="33" y="88"/>
                      <a:pt x="33" y="88"/>
                      <a:pt x="33" y="88"/>
                    </a:cubicBezTo>
                    <a:cubicBezTo>
                      <a:pt x="30" y="80"/>
                      <a:pt x="30" y="80"/>
                      <a:pt x="30" y="80"/>
                    </a:cubicBezTo>
                    <a:cubicBezTo>
                      <a:pt x="10" y="80"/>
                      <a:pt x="10" y="80"/>
                      <a:pt x="10" y="80"/>
                    </a:cubicBezTo>
                    <a:cubicBezTo>
                      <a:pt x="9" y="75"/>
                      <a:pt x="8" y="70"/>
                      <a:pt x="8" y="64"/>
                    </a:cubicBezTo>
                    <a:cubicBezTo>
                      <a:pt x="8" y="58"/>
                      <a:pt x="9" y="53"/>
                      <a:pt x="10" y="48"/>
                    </a:cubicBezTo>
                    <a:cubicBezTo>
                      <a:pt x="38" y="48"/>
                      <a:pt x="38" y="48"/>
                      <a:pt x="38" y="48"/>
                    </a:cubicBezTo>
                    <a:cubicBezTo>
                      <a:pt x="37" y="51"/>
                      <a:pt x="37" y="51"/>
                      <a:pt x="37" y="54"/>
                    </a:cubicBezTo>
                    <a:cubicBezTo>
                      <a:pt x="40" y="55"/>
                      <a:pt x="40" y="55"/>
                      <a:pt x="40" y="55"/>
                    </a:cubicBezTo>
                    <a:cubicBezTo>
                      <a:pt x="40" y="54"/>
                      <a:pt x="44" y="50"/>
                      <a:pt x="44" y="50"/>
                    </a:cubicBezTo>
                    <a:cubicBezTo>
                      <a:pt x="42" y="46"/>
                      <a:pt x="42" y="46"/>
                      <a:pt x="42" y="46"/>
                    </a:cubicBezTo>
                    <a:cubicBezTo>
                      <a:pt x="56" y="41"/>
                      <a:pt x="56" y="41"/>
                      <a:pt x="56" y="41"/>
                    </a:cubicBezTo>
                    <a:cubicBezTo>
                      <a:pt x="57" y="45"/>
                      <a:pt x="57" y="45"/>
                      <a:pt x="57" y="45"/>
                    </a:cubicBezTo>
                    <a:cubicBezTo>
                      <a:pt x="57" y="45"/>
                      <a:pt x="62" y="45"/>
                      <a:pt x="64" y="45"/>
                    </a:cubicBezTo>
                    <a:cubicBezTo>
                      <a:pt x="66" y="41"/>
                      <a:pt x="66" y="41"/>
                      <a:pt x="66" y="41"/>
                    </a:cubicBezTo>
                    <a:cubicBezTo>
                      <a:pt x="78" y="46"/>
                      <a:pt x="78" y="46"/>
                      <a:pt x="78" y="46"/>
                    </a:cubicBezTo>
                    <a:cubicBezTo>
                      <a:pt x="78" y="48"/>
                      <a:pt x="78" y="48"/>
                      <a:pt x="78" y="48"/>
                    </a:cubicBezTo>
                    <a:cubicBezTo>
                      <a:pt x="82" y="48"/>
                      <a:pt x="82" y="48"/>
                      <a:pt x="82" y="48"/>
                    </a:cubicBezTo>
                    <a:cubicBezTo>
                      <a:pt x="83" y="51"/>
                      <a:pt x="83" y="51"/>
                      <a:pt x="83" y="55"/>
                    </a:cubicBezTo>
                    <a:cubicBezTo>
                      <a:pt x="87" y="53"/>
                      <a:pt x="87" y="53"/>
                      <a:pt x="87" y="53"/>
                    </a:cubicBezTo>
                    <a:cubicBezTo>
                      <a:pt x="91" y="66"/>
                      <a:pt x="91" y="66"/>
                      <a:pt x="91" y="66"/>
                    </a:cubicBezTo>
                    <a:cubicBezTo>
                      <a:pt x="91" y="66"/>
                      <a:pt x="91" y="65"/>
                      <a:pt x="91" y="64"/>
                    </a:cubicBezTo>
                    <a:cubicBezTo>
                      <a:pt x="91" y="59"/>
                      <a:pt x="91" y="53"/>
                      <a:pt x="90" y="48"/>
                    </a:cubicBezTo>
                    <a:cubicBezTo>
                      <a:pt x="118" y="48"/>
                      <a:pt x="118" y="48"/>
                      <a:pt x="118" y="48"/>
                    </a:cubicBezTo>
                    <a:cubicBezTo>
                      <a:pt x="119" y="53"/>
                      <a:pt x="120" y="58"/>
                      <a:pt x="120" y="64"/>
                    </a:cubicBezTo>
                    <a:cubicBezTo>
                      <a:pt x="120" y="70"/>
                      <a:pt x="119" y="75"/>
                      <a:pt x="118" y="80"/>
                    </a:cubicBezTo>
                    <a:cubicBezTo>
                      <a:pt x="91" y="80"/>
                      <a:pt x="91" y="80"/>
                      <a:pt x="91" y="80"/>
                    </a:cubicBezTo>
                    <a:cubicBezTo>
                      <a:pt x="88" y="88"/>
                      <a:pt x="88" y="88"/>
                      <a:pt x="88" y="88"/>
                    </a:cubicBezTo>
                    <a:cubicBezTo>
                      <a:pt x="88" y="88"/>
                      <a:pt x="89" y="87"/>
                      <a:pt x="93" y="86"/>
                    </a:cubicBezTo>
                    <a:cubicBezTo>
                      <a:pt x="94" y="81"/>
                      <a:pt x="94" y="81"/>
                      <a:pt x="94" y="81"/>
                    </a:cubicBezTo>
                    <a:cubicBezTo>
                      <a:pt x="109" y="81"/>
                      <a:pt x="109" y="81"/>
                      <a:pt x="109" y="81"/>
                    </a:cubicBezTo>
                    <a:cubicBezTo>
                      <a:pt x="109" y="85"/>
                      <a:pt x="109" y="85"/>
                      <a:pt x="109" y="85"/>
                    </a:cubicBezTo>
                    <a:cubicBezTo>
                      <a:pt x="113" y="86"/>
                      <a:pt x="115" y="88"/>
                      <a:pt x="115" y="88"/>
                    </a:cubicBezTo>
                    <a:cubicBezTo>
                      <a:pt x="117" y="84"/>
                      <a:pt x="117" y="84"/>
                      <a:pt x="117" y="84"/>
                    </a:cubicBezTo>
                    <a:cubicBezTo>
                      <a:pt x="123" y="88"/>
                      <a:pt x="123" y="88"/>
                      <a:pt x="123" y="88"/>
                    </a:cubicBezTo>
                    <a:cubicBezTo>
                      <a:pt x="127" y="79"/>
                      <a:pt x="128" y="74"/>
                      <a:pt x="128" y="64"/>
                    </a:cubicBezTo>
                    <a:cubicBezTo>
                      <a:pt x="128" y="29"/>
                      <a:pt x="99" y="0"/>
                      <a:pt x="64" y="0"/>
                    </a:cubicBezTo>
                    <a:cubicBezTo>
                      <a:pt x="29" y="0"/>
                      <a:pt x="0" y="29"/>
                      <a:pt x="0" y="64"/>
                    </a:cubicBezTo>
                    <a:cubicBezTo>
                      <a:pt x="0" y="99"/>
                      <a:pt x="29" y="128"/>
                      <a:pt x="64" y="128"/>
                    </a:cubicBezTo>
                    <a:cubicBezTo>
                      <a:pt x="70" y="128"/>
                      <a:pt x="71" y="128"/>
                      <a:pt x="77" y="127"/>
                    </a:cubicBezTo>
                    <a:cubicBezTo>
                      <a:pt x="75" y="124"/>
                      <a:pt x="74" y="123"/>
                      <a:pt x="74" y="120"/>
                    </a:cubicBezTo>
                    <a:lnTo>
                      <a:pt x="69" y="120"/>
                    </a:lnTo>
                    <a:close/>
                    <a:moveTo>
                      <a:pt x="115" y="40"/>
                    </a:moveTo>
                    <a:cubicBezTo>
                      <a:pt x="89" y="40"/>
                      <a:pt x="89" y="40"/>
                      <a:pt x="89" y="40"/>
                    </a:cubicBezTo>
                    <a:cubicBezTo>
                      <a:pt x="87" y="28"/>
                      <a:pt x="84" y="17"/>
                      <a:pt x="79" y="10"/>
                    </a:cubicBezTo>
                    <a:cubicBezTo>
                      <a:pt x="95" y="14"/>
                      <a:pt x="108" y="26"/>
                      <a:pt x="115" y="40"/>
                    </a:cubicBezTo>
                    <a:close/>
                    <a:moveTo>
                      <a:pt x="64" y="8"/>
                    </a:moveTo>
                    <a:cubicBezTo>
                      <a:pt x="71" y="8"/>
                      <a:pt x="78" y="21"/>
                      <a:pt x="81" y="40"/>
                    </a:cubicBezTo>
                    <a:cubicBezTo>
                      <a:pt x="47" y="40"/>
                      <a:pt x="47" y="40"/>
                      <a:pt x="47" y="40"/>
                    </a:cubicBezTo>
                    <a:cubicBezTo>
                      <a:pt x="50" y="21"/>
                      <a:pt x="57" y="8"/>
                      <a:pt x="64" y="8"/>
                    </a:cubicBezTo>
                    <a:close/>
                    <a:moveTo>
                      <a:pt x="49" y="10"/>
                    </a:moveTo>
                    <a:cubicBezTo>
                      <a:pt x="44" y="17"/>
                      <a:pt x="41" y="28"/>
                      <a:pt x="39" y="40"/>
                    </a:cubicBezTo>
                    <a:cubicBezTo>
                      <a:pt x="13" y="40"/>
                      <a:pt x="13" y="40"/>
                      <a:pt x="13" y="40"/>
                    </a:cubicBezTo>
                    <a:cubicBezTo>
                      <a:pt x="20" y="26"/>
                      <a:pt x="33" y="14"/>
                      <a:pt x="4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76" name="Group 75"/>
          <p:cNvGrpSpPr/>
          <p:nvPr/>
        </p:nvGrpSpPr>
        <p:grpSpPr>
          <a:xfrm>
            <a:off x="2468690" y="3505098"/>
            <a:ext cx="1131851" cy="1131851"/>
            <a:chOff x="2397967" y="3610947"/>
            <a:chExt cx="1621264" cy="1621264"/>
          </a:xfrm>
        </p:grpSpPr>
        <p:sp>
          <p:nvSpPr>
            <p:cNvPr id="77" name="Oval 76"/>
            <p:cNvSpPr/>
            <p:nvPr/>
          </p:nvSpPr>
          <p:spPr bwMode="auto">
            <a:xfrm>
              <a:off x="2397967" y="3610947"/>
              <a:ext cx="1621264" cy="1621264"/>
            </a:xfrm>
            <a:prstGeom prst="ellipse">
              <a:avLst/>
            </a:prstGeom>
            <a:solidFill>
              <a:schemeClr val="accent6"/>
            </a:solidFill>
            <a:ln w="539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Freeform 5"/>
            <p:cNvSpPr>
              <a:spLocks noEditPoints="1"/>
            </p:cNvSpPr>
            <p:nvPr/>
          </p:nvSpPr>
          <p:spPr bwMode="auto">
            <a:xfrm>
              <a:off x="2864120" y="4020363"/>
              <a:ext cx="688958" cy="802433"/>
            </a:xfrm>
            <a:custGeom>
              <a:avLst/>
              <a:gdLst>
                <a:gd name="T0" fmla="*/ 75 w 82"/>
                <a:gd name="T1" fmla="*/ 5 h 96"/>
                <a:gd name="T2" fmla="*/ 3 w 82"/>
                <a:gd name="T3" fmla="*/ 6 h 96"/>
                <a:gd name="T4" fmla="*/ 0 w 82"/>
                <a:gd name="T5" fmla="*/ 7 h 96"/>
                <a:gd name="T6" fmla="*/ 0 w 82"/>
                <a:gd name="T7" fmla="*/ 8 h 96"/>
                <a:gd name="T8" fmla="*/ 0 w 82"/>
                <a:gd name="T9" fmla="*/ 30 h 96"/>
                <a:gd name="T10" fmla="*/ 0 w 82"/>
                <a:gd name="T11" fmla="*/ 89 h 96"/>
                <a:gd name="T12" fmla="*/ 5 w 82"/>
                <a:gd name="T13" fmla="*/ 91 h 96"/>
                <a:gd name="T14" fmla="*/ 41 w 82"/>
                <a:gd name="T15" fmla="*/ 96 h 96"/>
                <a:gd name="T16" fmla="*/ 77 w 82"/>
                <a:gd name="T17" fmla="*/ 91 h 96"/>
                <a:gd name="T18" fmla="*/ 82 w 82"/>
                <a:gd name="T19" fmla="*/ 89 h 96"/>
                <a:gd name="T20" fmla="*/ 82 w 82"/>
                <a:gd name="T21" fmla="*/ 22 h 96"/>
                <a:gd name="T22" fmla="*/ 82 w 82"/>
                <a:gd name="T23" fmla="*/ 8 h 96"/>
                <a:gd name="T24" fmla="*/ 82 w 82"/>
                <a:gd name="T25" fmla="*/ 7 h 96"/>
                <a:gd name="T26" fmla="*/ 75 w 82"/>
                <a:gd name="T27" fmla="*/ 5 h 96"/>
                <a:gd name="T28" fmla="*/ 69 w 82"/>
                <a:gd name="T29" fmla="*/ 12 h 96"/>
                <a:gd name="T30" fmla="*/ 13 w 82"/>
                <a:gd name="T31" fmla="*/ 12 h 96"/>
                <a:gd name="T32" fmla="*/ 69 w 82"/>
                <a:gd name="T33" fmla="*/ 12 h 96"/>
                <a:gd name="T34" fmla="*/ 74 w 82"/>
                <a:gd name="T35" fmla="*/ 58 h 96"/>
                <a:gd name="T36" fmla="*/ 8 w 82"/>
                <a:gd name="T37" fmla="*/ 59 h 96"/>
                <a:gd name="T38" fmla="*/ 8 w 82"/>
                <a:gd name="T39" fmla="*/ 43 h 96"/>
                <a:gd name="T40" fmla="*/ 41 w 82"/>
                <a:gd name="T41" fmla="*/ 48 h 96"/>
                <a:gd name="T42" fmla="*/ 74 w 82"/>
                <a:gd name="T43" fmla="*/ 43 h 96"/>
                <a:gd name="T44" fmla="*/ 74 w 82"/>
                <a:gd name="T45" fmla="*/ 58 h 96"/>
                <a:gd name="T46" fmla="*/ 8 w 82"/>
                <a:gd name="T47" fmla="*/ 83 h 96"/>
                <a:gd name="T48" fmla="*/ 8 w 82"/>
                <a:gd name="T49" fmla="*/ 68 h 96"/>
                <a:gd name="T50" fmla="*/ 39 w 82"/>
                <a:gd name="T51" fmla="*/ 72 h 96"/>
                <a:gd name="T52" fmla="*/ 74 w 82"/>
                <a:gd name="T53" fmla="*/ 66 h 96"/>
                <a:gd name="T54" fmla="*/ 74 w 82"/>
                <a:gd name="T55" fmla="*/ 83 h 96"/>
                <a:gd name="T56" fmla="*/ 8 w 82"/>
                <a:gd name="T57" fmla="*/ 83 h 96"/>
                <a:gd name="T58" fmla="*/ 74 w 82"/>
                <a:gd name="T59" fmla="*/ 35 h 96"/>
                <a:gd name="T60" fmla="*/ 8 w 82"/>
                <a:gd name="T61" fmla="*/ 35 h 96"/>
                <a:gd name="T62" fmla="*/ 8 w 82"/>
                <a:gd name="T63" fmla="*/ 30 h 96"/>
                <a:gd name="T64" fmla="*/ 8 w 82"/>
                <a:gd name="T65" fmla="*/ 19 h 96"/>
                <a:gd name="T66" fmla="*/ 74 w 82"/>
                <a:gd name="T67" fmla="*/ 19 h 96"/>
                <a:gd name="T68" fmla="*/ 74 w 82"/>
                <a:gd name="T69" fmla="*/ 22 h 96"/>
                <a:gd name="T70" fmla="*/ 74 w 82"/>
                <a:gd name="T71"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2" h="96">
                  <a:moveTo>
                    <a:pt x="75" y="5"/>
                  </a:moveTo>
                  <a:cubicBezTo>
                    <a:pt x="51" y="0"/>
                    <a:pt x="27" y="1"/>
                    <a:pt x="3" y="6"/>
                  </a:cubicBezTo>
                  <a:cubicBezTo>
                    <a:pt x="0" y="7"/>
                    <a:pt x="0" y="7"/>
                    <a:pt x="0" y="7"/>
                  </a:cubicBezTo>
                  <a:cubicBezTo>
                    <a:pt x="0" y="8"/>
                    <a:pt x="0" y="8"/>
                    <a:pt x="0" y="8"/>
                  </a:cubicBezTo>
                  <a:cubicBezTo>
                    <a:pt x="0" y="30"/>
                    <a:pt x="0" y="30"/>
                    <a:pt x="0" y="30"/>
                  </a:cubicBezTo>
                  <a:cubicBezTo>
                    <a:pt x="0" y="89"/>
                    <a:pt x="0" y="89"/>
                    <a:pt x="0" y="89"/>
                  </a:cubicBezTo>
                  <a:cubicBezTo>
                    <a:pt x="5" y="91"/>
                    <a:pt x="5" y="91"/>
                    <a:pt x="5" y="91"/>
                  </a:cubicBezTo>
                  <a:cubicBezTo>
                    <a:pt x="17" y="95"/>
                    <a:pt x="29" y="96"/>
                    <a:pt x="41" y="96"/>
                  </a:cubicBezTo>
                  <a:cubicBezTo>
                    <a:pt x="53" y="96"/>
                    <a:pt x="65" y="95"/>
                    <a:pt x="77" y="91"/>
                  </a:cubicBezTo>
                  <a:cubicBezTo>
                    <a:pt x="82" y="89"/>
                    <a:pt x="82" y="89"/>
                    <a:pt x="82" y="89"/>
                  </a:cubicBezTo>
                  <a:cubicBezTo>
                    <a:pt x="82" y="22"/>
                    <a:pt x="82" y="22"/>
                    <a:pt x="82" y="22"/>
                  </a:cubicBezTo>
                  <a:cubicBezTo>
                    <a:pt x="82" y="8"/>
                    <a:pt x="82" y="8"/>
                    <a:pt x="82" y="8"/>
                  </a:cubicBezTo>
                  <a:cubicBezTo>
                    <a:pt x="82" y="7"/>
                    <a:pt x="82" y="7"/>
                    <a:pt x="82" y="7"/>
                  </a:cubicBezTo>
                  <a:lnTo>
                    <a:pt x="75" y="5"/>
                  </a:lnTo>
                  <a:close/>
                  <a:moveTo>
                    <a:pt x="69" y="12"/>
                  </a:moveTo>
                  <a:cubicBezTo>
                    <a:pt x="50" y="17"/>
                    <a:pt x="31" y="17"/>
                    <a:pt x="13" y="12"/>
                  </a:cubicBezTo>
                  <a:cubicBezTo>
                    <a:pt x="32" y="9"/>
                    <a:pt x="50" y="9"/>
                    <a:pt x="69" y="12"/>
                  </a:cubicBezTo>
                  <a:close/>
                  <a:moveTo>
                    <a:pt x="74" y="58"/>
                  </a:moveTo>
                  <a:cubicBezTo>
                    <a:pt x="52" y="65"/>
                    <a:pt x="30" y="65"/>
                    <a:pt x="8" y="59"/>
                  </a:cubicBezTo>
                  <a:cubicBezTo>
                    <a:pt x="8" y="43"/>
                    <a:pt x="8" y="43"/>
                    <a:pt x="8" y="43"/>
                  </a:cubicBezTo>
                  <a:cubicBezTo>
                    <a:pt x="19" y="46"/>
                    <a:pt x="30" y="48"/>
                    <a:pt x="41" y="48"/>
                  </a:cubicBezTo>
                  <a:cubicBezTo>
                    <a:pt x="52" y="48"/>
                    <a:pt x="63" y="46"/>
                    <a:pt x="74" y="43"/>
                  </a:cubicBezTo>
                  <a:lnTo>
                    <a:pt x="74" y="58"/>
                  </a:lnTo>
                  <a:close/>
                  <a:moveTo>
                    <a:pt x="8" y="83"/>
                  </a:moveTo>
                  <a:cubicBezTo>
                    <a:pt x="8" y="68"/>
                    <a:pt x="8" y="68"/>
                    <a:pt x="8" y="68"/>
                  </a:cubicBezTo>
                  <a:cubicBezTo>
                    <a:pt x="18" y="70"/>
                    <a:pt x="29" y="72"/>
                    <a:pt x="39" y="72"/>
                  </a:cubicBezTo>
                  <a:cubicBezTo>
                    <a:pt x="51" y="72"/>
                    <a:pt x="63" y="70"/>
                    <a:pt x="74" y="66"/>
                  </a:cubicBezTo>
                  <a:cubicBezTo>
                    <a:pt x="74" y="83"/>
                    <a:pt x="74" y="83"/>
                    <a:pt x="74" y="83"/>
                  </a:cubicBezTo>
                  <a:cubicBezTo>
                    <a:pt x="52" y="90"/>
                    <a:pt x="30" y="90"/>
                    <a:pt x="8" y="83"/>
                  </a:cubicBezTo>
                  <a:close/>
                  <a:moveTo>
                    <a:pt x="74" y="35"/>
                  </a:moveTo>
                  <a:cubicBezTo>
                    <a:pt x="52" y="41"/>
                    <a:pt x="30" y="41"/>
                    <a:pt x="8" y="35"/>
                  </a:cubicBezTo>
                  <a:cubicBezTo>
                    <a:pt x="8" y="30"/>
                    <a:pt x="8" y="30"/>
                    <a:pt x="8" y="30"/>
                  </a:cubicBezTo>
                  <a:cubicBezTo>
                    <a:pt x="8" y="19"/>
                    <a:pt x="8" y="19"/>
                    <a:pt x="8" y="19"/>
                  </a:cubicBezTo>
                  <a:cubicBezTo>
                    <a:pt x="30" y="25"/>
                    <a:pt x="52" y="25"/>
                    <a:pt x="74" y="19"/>
                  </a:cubicBezTo>
                  <a:cubicBezTo>
                    <a:pt x="74" y="22"/>
                    <a:pt x="74" y="22"/>
                    <a:pt x="74" y="22"/>
                  </a:cubicBezTo>
                  <a:lnTo>
                    <a:pt x="74" y="3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9" name="Group 38"/>
          <p:cNvGrpSpPr/>
          <p:nvPr/>
        </p:nvGrpSpPr>
        <p:grpSpPr>
          <a:xfrm>
            <a:off x="2846396" y="666897"/>
            <a:ext cx="1147551" cy="1147551"/>
            <a:chOff x="3883807" y="4741372"/>
            <a:chExt cx="1621264" cy="1621264"/>
          </a:xfrm>
        </p:grpSpPr>
        <p:sp>
          <p:nvSpPr>
            <p:cNvPr id="41" name="Oval 40"/>
            <p:cNvSpPr/>
            <p:nvPr/>
          </p:nvSpPr>
          <p:spPr bwMode="auto">
            <a:xfrm>
              <a:off x="3883807" y="4741372"/>
              <a:ext cx="1621264" cy="1621264"/>
            </a:xfrm>
            <a:prstGeom prst="ellipse">
              <a:avLst/>
            </a:prstGeom>
            <a:solidFill>
              <a:schemeClr val="accent6"/>
            </a:solidFill>
            <a:ln w="539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0" name="Group 4"/>
            <p:cNvGrpSpPr>
              <a:grpSpLocks noChangeAspect="1"/>
            </p:cNvGrpSpPr>
            <p:nvPr/>
          </p:nvGrpSpPr>
          <p:grpSpPr bwMode="auto">
            <a:xfrm>
              <a:off x="4135180" y="4991683"/>
              <a:ext cx="1034438" cy="1120642"/>
              <a:chOff x="3783" y="2060"/>
              <a:chExt cx="264" cy="286"/>
            </a:xfrm>
            <a:solidFill>
              <a:srgbClr val="00BCF2"/>
            </a:solidFill>
          </p:grpSpPr>
          <p:sp>
            <p:nvSpPr>
              <p:cNvPr id="42" name="Freeform 5"/>
              <p:cNvSpPr>
                <a:spLocks/>
              </p:cNvSpPr>
              <p:nvPr/>
            </p:nvSpPr>
            <p:spPr bwMode="auto">
              <a:xfrm>
                <a:off x="3885" y="2223"/>
                <a:ext cx="43" cy="13"/>
              </a:xfrm>
              <a:custGeom>
                <a:avLst/>
                <a:gdLst>
                  <a:gd name="T0" fmla="*/ 11 w 21"/>
                  <a:gd name="T1" fmla="*/ 6 h 6"/>
                  <a:gd name="T2" fmla="*/ 11 w 21"/>
                  <a:gd name="T3" fmla="*/ 6 h 6"/>
                  <a:gd name="T4" fmla="*/ 15 w 21"/>
                  <a:gd name="T5" fmla="*/ 5 h 6"/>
                  <a:gd name="T6" fmla="*/ 21 w 21"/>
                  <a:gd name="T7" fmla="*/ 0 h 6"/>
                  <a:gd name="T8" fmla="*/ 0 w 21"/>
                  <a:gd name="T9" fmla="*/ 0 h 6"/>
                  <a:gd name="T10" fmla="*/ 11 w 21"/>
                  <a:gd name="T11" fmla="*/ 6 h 6"/>
                </a:gdLst>
                <a:ahLst/>
                <a:cxnLst>
                  <a:cxn ang="0">
                    <a:pos x="T0" y="T1"/>
                  </a:cxn>
                  <a:cxn ang="0">
                    <a:pos x="T2" y="T3"/>
                  </a:cxn>
                  <a:cxn ang="0">
                    <a:pos x="T4" y="T5"/>
                  </a:cxn>
                  <a:cxn ang="0">
                    <a:pos x="T6" y="T7"/>
                  </a:cxn>
                  <a:cxn ang="0">
                    <a:pos x="T8" y="T9"/>
                  </a:cxn>
                  <a:cxn ang="0">
                    <a:pos x="T10" y="T11"/>
                  </a:cxn>
                </a:cxnLst>
                <a:rect l="0" t="0" r="r" b="b"/>
                <a:pathLst>
                  <a:path w="21" h="6">
                    <a:moveTo>
                      <a:pt x="11" y="6"/>
                    </a:moveTo>
                    <a:cubicBezTo>
                      <a:pt x="11" y="6"/>
                      <a:pt x="11" y="6"/>
                      <a:pt x="11" y="6"/>
                    </a:cubicBezTo>
                    <a:cubicBezTo>
                      <a:pt x="12" y="6"/>
                      <a:pt x="14" y="6"/>
                      <a:pt x="15" y="5"/>
                    </a:cubicBezTo>
                    <a:cubicBezTo>
                      <a:pt x="18" y="4"/>
                      <a:pt x="20" y="2"/>
                      <a:pt x="21" y="0"/>
                    </a:cubicBezTo>
                    <a:cubicBezTo>
                      <a:pt x="0" y="0"/>
                      <a:pt x="0" y="0"/>
                      <a:pt x="0" y="0"/>
                    </a:cubicBezTo>
                    <a:cubicBezTo>
                      <a:pt x="3" y="4"/>
                      <a:pt x="6" y="6"/>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43" name="Freeform 6"/>
              <p:cNvSpPr>
                <a:spLocks/>
              </p:cNvSpPr>
              <p:nvPr/>
            </p:nvSpPr>
            <p:spPr bwMode="auto">
              <a:xfrm>
                <a:off x="3965" y="2268"/>
                <a:ext cx="45" cy="39"/>
              </a:xfrm>
              <a:custGeom>
                <a:avLst/>
                <a:gdLst>
                  <a:gd name="T0" fmla="*/ 16 w 22"/>
                  <a:gd name="T1" fmla="*/ 0 h 19"/>
                  <a:gd name="T2" fmla="*/ 0 w 22"/>
                  <a:gd name="T3" fmla="*/ 12 h 19"/>
                  <a:gd name="T4" fmla="*/ 4 w 22"/>
                  <a:gd name="T5" fmla="*/ 19 h 19"/>
                  <a:gd name="T6" fmla="*/ 22 w 22"/>
                  <a:gd name="T7" fmla="*/ 5 h 19"/>
                  <a:gd name="T8" fmla="*/ 16 w 22"/>
                  <a:gd name="T9" fmla="*/ 0 h 19"/>
                </a:gdLst>
                <a:ahLst/>
                <a:cxnLst>
                  <a:cxn ang="0">
                    <a:pos x="T0" y="T1"/>
                  </a:cxn>
                  <a:cxn ang="0">
                    <a:pos x="T2" y="T3"/>
                  </a:cxn>
                  <a:cxn ang="0">
                    <a:pos x="T4" y="T5"/>
                  </a:cxn>
                  <a:cxn ang="0">
                    <a:pos x="T6" y="T7"/>
                  </a:cxn>
                  <a:cxn ang="0">
                    <a:pos x="T8" y="T9"/>
                  </a:cxn>
                </a:cxnLst>
                <a:rect l="0" t="0" r="r" b="b"/>
                <a:pathLst>
                  <a:path w="22" h="19">
                    <a:moveTo>
                      <a:pt x="16" y="0"/>
                    </a:moveTo>
                    <a:cubicBezTo>
                      <a:pt x="11" y="6"/>
                      <a:pt x="8" y="9"/>
                      <a:pt x="0" y="12"/>
                    </a:cubicBezTo>
                    <a:cubicBezTo>
                      <a:pt x="0" y="15"/>
                      <a:pt x="2" y="17"/>
                      <a:pt x="4" y="19"/>
                    </a:cubicBezTo>
                    <a:cubicBezTo>
                      <a:pt x="12" y="16"/>
                      <a:pt x="16" y="12"/>
                      <a:pt x="22" y="5"/>
                    </a:cubicBezTo>
                    <a:cubicBezTo>
                      <a:pt x="21" y="3"/>
                      <a:pt x="19" y="1"/>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7"/>
              <p:cNvSpPr>
                <a:spLocks noEditPoints="1"/>
              </p:cNvSpPr>
              <p:nvPr/>
            </p:nvSpPr>
            <p:spPr bwMode="auto">
              <a:xfrm>
                <a:off x="3932" y="2232"/>
                <a:ext cx="115" cy="114"/>
              </a:xfrm>
              <a:custGeom>
                <a:avLst/>
                <a:gdLst>
                  <a:gd name="T0" fmla="*/ 51 w 56"/>
                  <a:gd name="T1" fmla="*/ 24 h 56"/>
                  <a:gd name="T2" fmla="*/ 47 w 56"/>
                  <a:gd name="T3" fmla="*/ 14 h 56"/>
                  <a:gd name="T4" fmla="*/ 50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0 w 56"/>
                  <a:gd name="T55" fmla="*/ 45 h 56"/>
                  <a:gd name="T56" fmla="*/ 47 w 56"/>
                  <a:gd name="T57" fmla="*/ 42 h 56"/>
                  <a:gd name="T58" fmla="*/ 51 w 56"/>
                  <a:gd name="T59" fmla="*/ 32 h 56"/>
                  <a:gd name="T60" fmla="*/ 56 w 56"/>
                  <a:gd name="T61" fmla="*/ 32 h 56"/>
                  <a:gd name="T62" fmla="*/ 56 w 56"/>
                  <a:gd name="T63" fmla="*/ 24 h 56"/>
                  <a:gd name="T64" fmla="*/ 51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1" y="24"/>
                    </a:moveTo>
                    <a:cubicBezTo>
                      <a:pt x="51" y="20"/>
                      <a:pt x="49" y="17"/>
                      <a:pt x="47" y="14"/>
                    </a:cubicBezTo>
                    <a:cubicBezTo>
                      <a:pt x="50" y="11"/>
                      <a:pt x="50" y="11"/>
                      <a:pt x="50" y="11"/>
                    </a:cubicBezTo>
                    <a:cubicBezTo>
                      <a:pt x="45" y="5"/>
                      <a:pt x="45" y="5"/>
                      <a:pt x="45" y="5"/>
                    </a:cubicBezTo>
                    <a:cubicBezTo>
                      <a:pt x="42" y="8"/>
                      <a:pt x="42" y="8"/>
                      <a:pt x="42" y="8"/>
                    </a:cubicBezTo>
                    <a:cubicBezTo>
                      <a:pt x="39" y="6"/>
                      <a:pt x="35"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5" y="51"/>
                      <a:pt x="39" y="50"/>
                      <a:pt x="42" y="48"/>
                    </a:cubicBezTo>
                    <a:cubicBezTo>
                      <a:pt x="45" y="51"/>
                      <a:pt x="45" y="51"/>
                      <a:pt x="45" y="51"/>
                    </a:cubicBezTo>
                    <a:cubicBezTo>
                      <a:pt x="50" y="45"/>
                      <a:pt x="50" y="45"/>
                      <a:pt x="50" y="45"/>
                    </a:cubicBezTo>
                    <a:cubicBezTo>
                      <a:pt x="47" y="42"/>
                      <a:pt x="47" y="42"/>
                      <a:pt x="47" y="42"/>
                    </a:cubicBezTo>
                    <a:cubicBezTo>
                      <a:pt x="49" y="39"/>
                      <a:pt x="51" y="36"/>
                      <a:pt x="51" y="32"/>
                    </a:cubicBezTo>
                    <a:cubicBezTo>
                      <a:pt x="56" y="32"/>
                      <a:pt x="56" y="32"/>
                      <a:pt x="56" y="32"/>
                    </a:cubicBezTo>
                    <a:cubicBezTo>
                      <a:pt x="56" y="24"/>
                      <a:pt x="56" y="24"/>
                      <a:pt x="56" y="24"/>
                    </a:cubicBezTo>
                    <a:lnTo>
                      <a:pt x="51"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8"/>
              <p:cNvSpPr>
                <a:spLocks noEditPoints="1"/>
              </p:cNvSpPr>
              <p:nvPr/>
            </p:nvSpPr>
            <p:spPr bwMode="auto">
              <a:xfrm>
                <a:off x="3850" y="2152"/>
                <a:ext cx="113" cy="110"/>
              </a:xfrm>
              <a:custGeom>
                <a:avLst/>
                <a:gdLst>
                  <a:gd name="T0" fmla="*/ 48 w 55"/>
                  <a:gd name="T1" fmla="*/ 40 h 54"/>
                  <a:gd name="T2" fmla="*/ 52 w 55"/>
                  <a:gd name="T3" fmla="*/ 41 h 54"/>
                  <a:gd name="T4" fmla="*/ 55 w 55"/>
                  <a:gd name="T5" fmla="*/ 34 h 54"/>
                  <a:gd name="T6" fmla="*/ 51 w 55"/>
                  <a:gd name="T7" fmla="*/ 32 h 54"/>
                  <a:gd name="T8" fmla="*/ 51 w 55"/>
                  <a:gd name="T9" fmla="*/ 22 h 54"/>
                  <a:gd name="T10" fmla="*/ 55 w 55"/>
                  <a:gd name="T11" fmla="*/ 20 h 54"/>
                  <a:gd name="T12" fmla="*/ 52 w 55"/>
                  <a:gd name="T13" fmla="*/ 13 h 54"/>
                  <a:gd name="T14" fmla="*/ 48 w 55"/>
                  <a:gd name="T15" fmla="*/ 14 h 54"/>
                  <a:gd name="T16" fmla="*/ 40 w 55"/>
                  <a:gd name="T17" fmla="*/ 7 h 54"/>
                  <a:gd name="T18" fmla="*/ 42 w 55"/>
                  <a:gd name="T19" fmla="*/ 3 h 54"/>
                  <a:gd name="T20" fmla="*/ 35 w 55"/>
                  <a:gd name="T21" fmla="*/ 0 h 54"/>
                  <a:gd name="T22" fmla="*/ 33 w 55"/>
                  <a:gd name="T23" fmla="*/ 4 h 54"/>
                  <a:gd name="T24" fmla="*/ 22 w 55"/>
                  <a:gd name="T25" fmla="*/ 4 h 54"/>
                  <a:gd name="T26" fmla="*/ 21 w 55"/>
                  <a:gd name="T27" fmla="*/ 0 h 54"/>
                  <a:gd name="T28" fmla="*/ 13 w 55"/>
                  <a:gd name="T29" fmla="*/ 3 h 54"/>
                  <a:gd name="T30" fmla="*/ 15 w 55"/>
                  <a:gd name="T31" fmla="*/ 7 h 54"/>
                  <a:gd name="T32" fmla="*/ 7 w 55"/>
                  <a:gd name="T33" fmla="*/ 14 h 54"/>
                  <a:gd name="T34" fmla="*/ 3 w 55"/>
                  <a:gd name="T35" fmla="*/ 13 h 54"/>
                  <a:gd name="T36" fmla="*/ 0 w 55"/>
                  <a:gd name="T37" fmla="*/ 20 h 54"/>
                  <a:gd name="T38" fmla="*/ 4 w 55"/>
                  <a:gd name="T39" fmla="*/ 22 h 54"/>
                  <a:gd name="T40" fmla="*/ 4 w 55"/>
                  <a:gd name="T41" fmla="*/ 32 h 54"/>
                  <a:gd name="T42" fmla="*/ 0 w 55"/>
                  <a:gd name="T43" fmla="*/ 34 h 54"/>
                  <a:gd name="T44" fmla="*/ 3 w 55"/>
                  <a:gd name="T45" fmla="*/ 41 h 54"/>
                  <a:gd name="T46" fmla="*/ 7 w 55"/>
                  <a:gd name="T47" fmla="*/ 40 h 54"/>
                  <a:gd name="T48" fmla="*/ 15 w 55"/>
                  <a:gd name="T49" fmla="*/ 47 h 54"/>
                  <a:gd name="T50" fmla="*/ 13 w 55"/>
                  <a:gd name="T51" fmla="*/ 51 h 54"/>
                  <a:gd name="T52" fmla="*/ 21 w 55"/>
                  <a:gd name="T53" fmla="*/ 54 h 54"/>
                  <a:gd name="T54" fmla="*/ 22 w 55"/>
                  <a:gd name="T55" fmla="*/ 50 h 54"/>
                  <a:gd name="T56" fmla="*/ 33 w 55"/>
                  <a:gd name="T57" fmla="*/ 50 h 54"/>
                  <a:gd name="T58" fmla="*/ 35 w 55"/>
                  <a:gd name="T59" fmla="*/ 54 h 54"/>
                  <a:gd name="T60" fmla="*/ 42 w 55"/>
                  <a:gd name="T61" fmla="*/ 51 h 54"/>
                  <a:gd name="T62" fmla="*/ 40 w 55"/>
                  <a:gd name="T63" fmla="*/ 47 h 54"/>
                  <a:gd name="T64" fmla="*/ 48 w 55"/>
                  <a:gd name="T65" fmla="*/ 40 h 54"/>
                  <a:gd name="T66" fmla="*/ 34 w 55"/>
                  <a:gd name="T67" fmla="*/ 42 h 54"/>
                  <a:gd name="T68" fmla="*/ 13 w 55"/>
                  <a:gd name="T69" fmla="*/ 33 h 54"/>
                  <a:gd name="T70" fmla="*/ 22 w 55"/>
                  <a:gd name="T71" fmla="*/ 12 h 54"/>
                  <a:gd name="T72" fmla="*/ 43 w 55"/>
                  <a:gd name="T73" fmla="*/ 21 h 54"/>
                  <a:gd name="T74" fmla="*/ 34 w 55"/>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 h="54">
                    <a:moveTo>
                      <a:pt x="48" y="40"/>
                    </a:moveTo>
                    <a:cubicBezTo>
                      <a:pt x="52" y="41"/>
                      <a:pt x="52" y="41"/>
                      <a:pt x="52" y="41"/>
                    </a:cubicBezTo>
                    <a:cubicBezTo>
                      <a:pt x="55" y="34"/>
                      <a:pt x="55" y="34"/>
                      <a:pt x="55" y="34"/>
                    </a:cubicBezTo>
                    <a:cubicBezTo>
                      <a:pt x="51" y="32"/>
                      <a:pt x="51" y="32"/>
                      <a:pt x="51" y="32"/>
                    </a:cubicBezTo>
                    <a:cubicBezTo>
                      <a:pt x="52" y="29"/>
                      <a:pt x="52" y="25"/>
                      <a:pt x="51" y="22"/>
                    </a:cubicBezTo>
                    <a:cubicBezTo>
                      <a:pt x="55" y="20"/>
                      <a:pt x="55" y="20"/>
                      <a:pt x="55" y="20"/>
                    </a:cubicBezTo>
                    <a:cubicBezTo>
                      <a:pt x="52" y="13"/>
                      <a:pt x="52" y="13"/>
                      <a:pt x="52" y="13"/>
                    </a:cubicBezTo>
                    <a:cubicBezTo>
                      <a:pt x="48" y="14"/>
                      <a:pt x="48" y="14"/>
                      <a:pt x="48" y="14"/>
                    </a:cubicBezTo>
                    <a:cubicBezTo>
                      <a:pt x="46" y="11"/>
                      <a:pt x="43" y="9"/>
                      <a:pt x="40" y="7"/>
                    </a:cubicBezTo>
                    <a:cubicBezTo>
                      <a:pt x="42" y="3"/>
                      <a:pt x="42" y="3"/>
                      <a:pt x="42" y="3"/>
                    </a:cubicBezTo>
                    <a:cubicBezTo>
                      <a:pt x="35" y="0"/>
                      <a:pt x="35" y="0"/>
                      <a:pt x="35" y="0"/>
                    </a:cubicBezTo>
                    <a:cubicBezTo>
                      <a:pt x="33" y="4"/>
                      <a:pt x="33" y="4"/>
                      <a:pt x="33" y="4"/>
                    </a:cubicBezTo>
                    <a:cubicBezTo>
                      <a:pt x="30" y="3"/>
                      <a:pt x="26" y="3"/>
                      <a:pt x="22" y="4"/>
                    </a:cubicBezTo>
                    <a:cubicBezTo>
                      <a:pt x="21" y="0"/>
                      <a:pt x="21" y="0"/>
                      <a:pt x="21" y="0"/>
                    </a:cubicBezTo>
                    <a:cubicBezTo>
                      <a:pt x="13" y="3"/>
                      <a:pt x="13" y="3"/>
                      <a:pt x="13" y="3"/>
                    </a:cubicBezTo>
                    <a:cubicBezTo>
                      <a:pt x="15" y="7"/>
                      <a:pt x="15" y="7"/>
                      <a:pt x="15" y="7"/>
                    </a:cubicBezTo>
                    <a:cubicBezTo>
                      <a:pt x="12" y="9"/>
                      <a:pt x="9" y="11"/>
                      <a:pt x="7" y="14"/>
                    </a:cubicBezTo>
                    <a:cubicBezTo>
                      <a:pt x="3" y="13"/>
                      <a:pt x="3" y="13"/>
                      <a:pt x="3" y="13"/>
                    </a:cubicBezTo>
                    <a:cubicBezTo>
                      <a:pt x="0" y="20"/>
                      <a:pt x="0" y="20"/>
                      <a:pt x="0" y="20"/>
                    </a:cubicBezTo>
                    <a:cubicBezTo>
                      <a:pt x="4" y="22"/>
                      <a:pt x="4" y="22"/>
                      <a:pt x="4" y="22"/>
                    </a:cubicBezTo>
                    <a:cubicBezTo>
                      <a:pt x="4" y="25"/>
                      <a:pt x="4" y="29"/>
                      <a:pt x="4" y="32"/>
                    </a:cubicBezTo>
                    <a:cubicBezTo>
                      <a:pt x="0" y="34"/>
                      <a:pt x="0" y="34"/>
                      <a:pt x="0" y="34"/>
                    </a:cubicBezTo>
                    <a:cubicBezTo>
                      <a:pt x="3" y="41"/>
                      <a:pt x="3" y="41"/>
                      <a:pt x="3" y="41"/>
                    </a:cubicBezTo>
                    <a:cubicBezTo>
                      <a:pt x="7" y="40"/>
                      <a:pt x="7" y="40"/>
                      <a:pt x="7" y="40"/>
                    </a:cubicBezTo>
                    <a:cubicBezTo>
                      <a:pt x="9" y="43"/>
                      <a:pt x="12" y="45"/>
                      <a:pt x="15" y="47"/>
                    </a:cubicBezTo>
                    <a:cubicBezTo>
                      <a:pt x="13" y="51"/>
                      <a:pt x="13" y="51"/>
                      <a:pt x="13" y="51"/>
                    </a:cubicBezTo>
                    <a:cubicBezTo>
                      <a:pt x="21" y="54"/>
                      <a:pt x="21" y="54"/>
                      <a:pt x="21" y="54"/>
                    </a:cubicBezTo>
                    <a:cubicBezTo>
                      <a:pt x="22" y="50"/>
                      <a:pt x="22" y="50"/>
                      <a:pt x="22" y="50"/>
                    </a:cubicBezTo>
                    <a:cubicBezTo>
                      <a:pt x="26" y="51"/>
                      <a:pt x="29" y="51"/>
                      <a:pt x="33" y="50"/>
                    </a:cubicBezTo>
                    <a:cubicBezTo>
                      <a:pt x="35" y="54"/>
                      <a:pt x="35" y="54"/>
                      <a:pt x="35" y="54"/>
                    </a:cubicBezTo>
                    <a:cubicBezTo>
                      <a:pt x="42" y="51"/>
                      <a:pt x="42" y="51"/>
                      <a:pt x="42" y="51"/>
                    </a:cubicBezTo>
                    <a:cubicBezTo>
                      <a:pt x="40" y="47"/>
                      <a:pt x="40" y="47"/>
                      <a:pt x="40" y="47"/>
                    </a:cubicBezTo>
                    <a:cubicBezTo>
                      <a:pt x="44" y="45"/>
                      <a:pt x="46" y="43"/>
                      <a:pt x="48" y="40"/>
                    </a:cubicBezTo>
                    <a:close/>
                    <a:moveTo>
                      <a:pt x="34" y="42"/>
                    </a:moveTo>
                    <a:cubicBezTo>
                      <a:pt x="26" y="45"/>
                      <a:pt x="16" y="41"/>
                      <a:pt x="13" y="33"/>
                    </a:cubicBezTo>
                    <a:cubicBezTo>
                      <a:pt x="10" y="25"/>
                      <a:pt x="13" y="16"/>
                      <a:pt x="22" y="12"/>
                    </a:cubicBezTo>
                    <a:cubicBezTo>
                      <a:pt x="30" y="9"/>
                      <a:pt x="39" y="13"/>
                      <a:pt x="43" y="21"/>
                    </a:cubicBezTo>
                    <a:cubicBezTo>
                      <a:pt x="46" y="29"/>
                      <a:pt x="42" y="38"/>
                      <a:pt x="3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46" name="Freeform 9"/>
              <p:cNvSpPr>
                <a:spLocks/>
              </p:cNvSpPr>
              <p:nvPr/>
            </p:nvSpPr>
            <p:spPr bwMode="auto">
              <a:xfrm>
                <a:off x="3963" y="2197"/>
                <a:ext cx="6" cy="18"/>
              </a:xfrm>
              <a:custGeom>
                <a:avLst/>
                <a:gdLst>
                  <a:gd name="T0" fmla="*/ 3 w 3"/>
                  <a:gd name="T1" fmla="*/ 9 h 9"/>
                  <a:gd name="T2" fmla="*/ 3 w 3"/>
                  <a:gd name="T3" fmla="*/ 0 h 9"/>
                  <a:gd name="T4" fmla="*/ 0 w 3"/>
                  <a:gd name="T5" fmla="*/ 2 h 9"/>
                  <a:gd name="T6" fmla="*/ 0 w 3"/>
                  <a:gd name="T7" fmla="*/ 9 h 9"/>
                  <a:gd name="T8" fmla="*/ 3 w 3"/>
                  <a:gd name="T9" fmla="*/ 9 h 9"/>
                </a:gdLst>
                <a:ahLst/>
                <a:cxnLst>
                  <a:cxn ang="0">
                    <a:pos x="T0" y="T1"/>
                  </a:cxn>
                  <a:cxn ang="0">
                    <a:pos x="T2" y="T3"/>
                  </a:cxn>
                  <a:cxn ang="0">
                    <a:pos x="T4" y="T5"/>
                  </a:cxn>
                  <a:cxn ang="0">
                    <a:pos x="T6" y="T7"/>
                  </a:cxn>
                  <a:cxn ang="0">
                    <a:pos x="T8" y="T9"/>
                  </a:cxn>
                </a:cxnLst>
                <a:rect l="0" t="0" r="r" b="b"/>
                <a:pathLst>
                  <a:path w="3" h="9">
                    <a:moveTo>
                      <a:pt x="3" y="9"/>
                    </a:moveTo>
                    <a:cubicBezTo>
                      <a:pt x="3" y="6"/>
                      <a:pt x="3" y="3"/>
                      <a:pt x="3" y="0"/>
                    </a:cubicBezTo>
                    <a:cubicBezTo>
                      <a:pt x="0" y="2"/>
                      <a:pt x="0" y="2"/>
                      <a:pt x="0" y="2"/>
                    </a:cubicBezTo>
                    <a:cubicBezTo>
                      <a:pt x="0" y="5"/>
                      <a:pt x="0" y="6"/>
                      <a:pt x="0" y="9"/>
                    </a:cubicBezTo>
                    <a:lnTo>
                      <a:pt x="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10"/>
              <p:cNvSpPr>
                <a:spLocks noEditPoints="1"/>
              </p:cNvSpPr>
              <p:nvPr/>
            </p:nvSpPr>
            <p:spPr bwMode="auto">
              <a:xfrm>
                <a:off x="3783" y="2060"/>
                <a:ext cx="262" cy="262"/>
              </a:xfrm>
              <a:custGeom>
                <a:avLst/>
                <a:gdLst>
                  <a:gd name="T0" fmla="*/ 69 w 128"/>
                  <a:gd name="T1" fmla="*/ 120 h 128"/>
                  <a:gd name="T2" fmla="*/ 69 w 128"/>
                  <a:gd name="T3" fmla="*/ 116 h 128"/>
                  <a:gd name="T4" fmla="*/ 64 w 128"/>
                  <a:gd name="T5" fmla="*/ 120 h 128"/>
                  <a:gd name="T6" fmla="*/ 50 w 128"/>
                  <a:gd name="T7" fmla="*/ 101 h 128"/>
                  <a:gd name="T8" fmla="*/ 43 w 128"/>
                  <a:gd name="T9" fmla="*/ 98 h 128"/>
                  <a:gd name="T10" fmla="*/ 44 w 128"/>
                  <a:gd name="T11" fmla="*/ 94 h 128"/>
                  <a:gd name="T12" fmla="*/ 39 w 128"/>
                  <a:gd name="T13" fmla="*/ 91 h 128"/>
                  <a:gd name="T14" fmla="*/ 49 w 128"/>
                  <a:gd name="T15" fmla="*/ 118 h 128"/>
                  <a:gd name="T16" fmla="*/ 13 w 128"/>
                  <a:gd name="T17" fmla="*/ 88 h 128"/>
                  <a:gd name="T18" fmla="*/ 33 w 128"/>
                  <a:gd name="T19" fmla="*/ 88 h 128"/>
                  <a:gd name="T20" fmla="*/ 30 w 128"/>
                  <a:gd name="T21" fmla="*/ 80 h 128"/>
                  <a:gd name="T22" fmla="*/ 10 w 128"/>
                  <a:gd name="T23" fmla="*/ 80 h 128"/>
                  <a:gd name="T24" fmla="*/ 8 w 128"/>
                  <a:gd name="T25" fmla="*/ 64 h 128"/>
                  <a:gd name="T26" fmla="*/ 10 w 128"/>
                  <a:gd name="T27" fmla="*/ 48 h 128"/>
                  <a:gd name="T28" fmla="*/ 38 w 128"/>
                  <a:gd name="T29" fmla="*/ 48 h 128"/>
                  <a:gd name="T30" fmla="*/ 37 w 128"/>
                  <a:gd name="T31" fmla="*/ 54 h 128"/>
                  <a:gd name="T32" fmla="*/ 40 w 128"/>
                  <a:gd name="T33" fmla="*/ 55 h 128"/>
                  <a:gd name="T34" fmla="*/ 44 w 128"/>
                  <a:gd name="T35" fmla="*/ 50 h 128"/>
                  <a:gd name="T36" fmla="*/ 42 w 128"/>
                  <a:gd name="T37" fmla="*/ 46 h 128"/>
                  <a:gd name="T38" fmla="*/ 56 w 128"/>
                  <a:gd name="T39" fmla="*/ 41 h 128"/>
                  <a:gd name="T40" fmla="*/ 57 w 128"/>
                  <a:gd name="T41" fmla="*/ 45 h 128"/>
                  <a:gd name="T42" fmla="*/ 64 w 128"/>
                  <a:gd name="T43" fmla="*/ 45 h 128"/>
                  <a:gd name="T44" fmla="*/ 66 w 128"/>
                  <a:gd name="T45" fmla="*/ 41 h 128"/>
                  <a:gd name="T46" fmla="*/ 78 w 128"/>
                  <a:gd name="T47" fmla="*/ 46 h 128"/>
                  <a:gd name="T48" fmla="*/ 78 w 128"/>
                  <a:gd name="T49" fmla="*/ 48 h 128"/>
                  <a:gd name="T50" fmla="*/ 82 w 128"/>
                  <a:gd name="T51" fmla="*/ 48 h 128"/>
                  <a:gd name="T52" fmla="*/ 83 w 128"/>
                  <a:gd name="T53" fmla="*/ 55 h 128"/>
                  <a:gd name="T54" fmla="*/ 87 w 128"/>
                  <a:gd name="T55" fmla="*/ 53 h 128"/>
                  <a:gd name="T56" fmla="*/ 91 w 128"/>
                  <a:gd name="T57" fmla="*/ 66 h 128"/>
                  <a:gd name="T58" fmla="*/ 91 w 128"/>
                  <a:gd name="T59" fmla="*/ 64 h 128"/>
                  <a:gd name="T60" fmla="*/ 90 w 128"/>
                  <a:gd name="T61" fmla="*/ 48 h 128"/>
                  <a:gd name="T62" fmla="*/ 118 w 128"/>
                  <a:gd name="T63" fmla="*/ 48 h 128"/>
                  <a:gd name="T64" fmla="*/ 120 w 128"/>
                  <a:gd name="T65" fmla="*/ 64 h 128"/>
                  <a:gd name="T66" fmla="*/ 118 w 128"/>
                  <a:gd name="T67" fmla="*/ 80 h 128"/>
                  <a:gd name="T68" fmla="*/ 91 w 128"/>
                  <a:gd name="T69" fmla="*/ 80 h 128"/>
                  <a:gd name="T70" fmla="*/ 88 w 128"/>
                  <a:gd name="T71" fmla="*/ 88 h 128"/>
                  <a:gd name="T72" fmla="*/ 93 w 128"/>
                  <a:gd name="T73" fmla="*/ 86 h 128"/>
                  <a:gd name="T74" fmla="*/ 94 w 128"/>
                  <a:gd name="T75" fmla="*/ 81 h 128"/>
                  <a:gd name="T76" fmla="*/ 109 w 128"/>
                  <a:gd name="T77" fmla="*/ 81 h 128"/>
                  <a:gd name="T78" fmla="*/ 109 w 128"/>
                  <a:gd name="T79" fmla="*/ 85 h 128"/>
                  <a:gd name="T80" fmla="*/ 115 w 128"/>
                  <a:gd name="T81" fmla="*/ 88 h 128"/>
                  <a:gd name="T82" fmla="*/ 117 w 128"/>
                  <a:gd name="T83" fmla="*/ 84 h 128"/>
                  <a:gd name="T84" fmla="*/ 123 w 128"/>
                  <a:gd name="T85" fmla="*/ 88 h 128"/>
                  <a:gd name="T86" fmla="*/ 128 w 128"/>
                  <a:gd name="T87" fmla="*/ 64 h 128"/>
                  <a:gd name="T88" fmla="*/ 64 w 128"/>
                  <a:gd name="T89" fmla="*/ 0 h 128"/>
                  <a:gd name="T90" fmla="*/ 0 w 128"/>
                  <a:gd name="T91" fmla="*/ 64 h 128"/>
                  <a:gd name="T92" fmla="*/ 64 w 128"/>
                  <a:gd name="T93" fmla="*/ 128 h 128"/>
                  <a:gd name="T94" fmla="*/ 77 w 128"/>
                  <a:gd name="T95" fmla="*/ 127 h 128"/>
                  <a:gd name="T96" fmla="*/ 74 w 128"/>
                  <a:gd name="T97" fmla="*/ 120 h 128"/>
                  <a:gd name="T98" fmla="*/ 69 w 128"/>
                  <a:gd name="T99" fmla="*/ 120 h 128"/>
                  <a:gd name="T100" fmla="*/ 115 w 128"/>
                  <a:gd name="T101" fmla="*/ 40 h 128"/>
                  <a:gd name="T102" fmla="*/ 89 w 128"/>
                  <a:gd name="T103" fmla="*/ 40 h 128"/>
                  <a:gd name="T104" fmla="*/ 79 w 128"/>
                  <a:gd name="T105" fmla="*/ 10 h 128"/>
                  <a:gd name="T106" fmla="*/ 115 w 128"/>
                  <a:gd name="T107" fmla="*/ 40 h 128"/>
                  <a:gd name="T108" fmla="*/ 64 w 128"/>
                  <a:gd name="T109" fmla="*/ 8 h 128"/>
                  <a:gd name="T110" fmla="*/ 81 w 128"/>
                  <a:gd name="T111" fmla="*/ 40 h 128"/>
                  <a:gd name="T112" fmla="*/ 47 w 128"/>
                  <a:gd name="T113" fmla="*/ 40 h 128"/>
                  <a:gd name="T114" fmla="*/ 64 w 128"/>
                  <a:gd name="T115" fmla="*/ 8 h 128"/>
                  <a:gd name="T116" fmla="*/ 49 w 128"/>
                  <a:gd name="T117" fmla="*/ 10 h 128"/>
                  <a:gd name="T118" fmla="*/ 39 w 128"/>
                  <a:gd name="T119" fmla="*/ 40 h 128"/>
                  <a:gd name="T120" fmla="*/ 13 w 128"/>
                  <a:gd name="T121" fmla="*/ 40 h 128"/>
                  <a:gd name="T122" fmla="*/ 49 w 128"/>
                  <a:gd name="T123" fmla="*/ 1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 h="128">
                    <a:moveTo>
                      <a:pt x="69" y="120"/>
                    </a:moveTo>
                    <a:cubicBezTo>
                      <a:pt x="69" y="116"/>
                      <a:pt x="69" y="116"/>
                      <a:pt x="69" y="116"/>
                    </a:cubicBezTo>
                    <a:cubicBezTo>
                      <a:pt x="69" y="118"/>
                      <a:pt x="67" y="120"/>
                      <a:pt x="64" y="120"/>
                    </a:cubicBezTo>
                    <a:cubicBezTo>
                      <a:pt x="59" y="120"/>
                      <a:pt x="54" y="115"/>
                      <a:pt x="50" y="101"/>
                    </a:cubicBezTo>
                    <a:cubicBezTo>
                      <a:pt x="43" y="98"/>
                      <a:pt x="43" y="98"/>
                      <a:pt x="43" y="98"/>
                    </a:cubicBezTo>
                    <a:cubicBezTo>
                      <a:pt x="44" y="94"/>
                      <a:pt x="44" y="94"/>
                      <a:pt x="44" y="94"/>
                    </a:cubicBezTo>
                    <a:cubicBezTo>
                      <a:pt x="39" y="91"/>
                      <a:pt x="39" y="91"/>
                      <a:pt x="39" y="91"/>
                    </a:cubicBezTo>
                    <a:cubicBezTo>
                      <a:pt x="41" y="102"/>
                      <a:pt x="44" y="111"/>
                      <a:pt x="49" y="118"/>
                    </a:cubicBezTo>
                    <a:cubicBezTo>
                      <a:pt x="33" y="114"/>
                      <a:pt x="20" y="102"/>
                      <a:pt x="13" y="88"/>
                    </a:cubicBezTo>
                    <a:cubicBezTo>
                      <a:pt x="33" y="88"/>
                      <a:pt x="33" y="88"/>
                      <a:pt x="33" y="88"/>
                    </a:cubicBezTo>
                    <a:cubicBezTo>
                      <a:pt x="30" y="80"/>
                      <a:pt x="30" y="80"/>
                      <a:pt x="30" y="80"/>
                    </a:cubicBezTo>
                    <a:cubicBezTo>
                      <a:pt x="10" y="80"/>
                      <a:pt x="10" y="80"/>
                      <a:pt x="10" y="80"/>
                    </a:cubicBezTo>
                    <a:cubicBezTo>
                      <a:pt x="9" y="75"/>
                      <a:pt x="8" y="70"/>
                      <a:pt x="8" y="64"/>
                    </a:cubicBezTo>
                    <a:cubicBezTo>
                      <a:pt x="8" y="58"/>
                      <a:pt x="9" y="53"/>
                      <a:pt x="10" y="48"/>
                    </a:cubicBezTo>
                    <a:cubicBezTo>
                      <a:pt x="38" y="48"/>
                      <a:pt x="38" y="48"/>
                      <a:pt x="38" y="48"/>
                    </a:cubicBezTo>
                    <a:cubicBezTo>
                      <a:pt x="37" y="51"/>
                      <a:pt x="37" y="51"/>
                      <a:pt x="37" y="54"/>
                    </a:cubicBezTo>
                    <a:cubicBezTo>
                      <a:pt x="40" y="55"/>
                      <a:pt x="40" y="55"/>
                      <a:pt x="40" y="55"/>
                    </a:cubicBezTo>
                    <a:cubicBezTo>
                      <a:pt x="40" y="54"/>
                      <a:pt x="44" y="50"/>
                      <a:pt x="44" y="50"/>
                    </a:cubicBezTo>
                    <a:cubicBezTo>
                      <a:pt x="42" y="46"/>
                      <a:pt x="42" y="46"/>
                      <a:pt x="42" y="46"/>
                    </a:cubicBezTo>
                    <a:cubicBezTo>
                      <a:pt x="56" y="41"/>
                      <a:pt x="56" y="41"/>
                      <a:pt x="56" y="41"/>
                    </a:cubicBezTo>
                    <a:cubicBezTo>
                      <a:pt x="57" y="45"/>
                      <a:pt x="57" y="45"/>
                      <a:pt x="57" y="45"/>
                    </a:cubicBezTo>
                    <a:cubicBezTo>
                      <a:pt x="57" y="45"/>
                      <a:pt x="62" y="45"/>
                      <a:pt x="64" y="45"/>
                    </a:cubicBezTo>
                    <a:cubicBezTo>
                      <a:pt x="66" y="41"/>
                      <a:pt x="66" y="41"/>
                      <a:pt x="66" y="41"/>
                    </a:cubicBezTo>
                    <a:cubicBezTo>
                      <a:pt x="78" y="46"/>
                      <a:pt x="78" y="46"/>
                      <a:pt x="78" y="46"/>
                    </a:cubicBezTo>
                    <a:cubicBezTo>
                      <a:pt x="78" y="48"/>
                      <a:pt x="78" y="48"/>
                      <a:pt x="78" y="48"/>
                    </a:cubicBezTo>
                    <a:cubicBezTo>
                      <a:pt x="82" y="48"/>
                      <a:pt x="82" y="48"/>
                      <a:pt x="82" y="48"/>
                    </a:cubicBezTo>
                    <a:cubicBezTo>
                      <a:pt x="83" y="51"/>
                      <a:pt x="83" y="51"/>
                      <a:pt x="83" y="55"/>
                    </a:cubicBezTo>
                    <a:cubicBezTo>
                      <a:pt x="87" y="53"/>
                      <a:pt x="87" y="53"/>
                      <a:pt x="87" y="53"/>
                    </a:cubicBezTo>
                    <a:cubicBezTo>
                      <a:pt x="91" y="66"/>
                      <a:pt x="91" y="66"/>
                      <a:pt x="91" y="66"/>
                    </a:cubicBezTo>
                    <a:cubicBezTo>
                      <a:pt x="91" y="66"/>
                      <a:pt x="91" y="65"/>
                      <a:pt x="91" y="64"/>
                    </a:cubicBezTo>
                    <a:cubicBezTo>
                      <a:pt x="91" y="59"/>
                      <a:pt x="91" y="53"/>
                      <a:pt x="90" y="48"/>
                    </a:cubicBezTo>
                    <a:cubicBezTo>
                      <a:pt x="118" y="48"/>
                      <a:pt x="118" y="48"/>
                      <a:pt x="118" y="48"/>
                    </a:cubicBezTo>
                    <a:cubicBezTo>
                      <a:pt x="119" y="53"/>
                      <a:pt x="120" y="58"/>
                      <a:pt x="120" y="64"/>
                    </a:cubicBezTo>
                    <a:cubicBezTo>
                      <a:pt x="120" y="70"/>
                      <a:pt x="119" y="75"/>
                      <a:pt x="118" y="80"/>
                    </a:cubicBezTo>
                    <a:cubicBezTo>
                      <a:pt x="91" y="80"/>
                      <a:pt x="91" y="80"/>
                      <a:pt x="91" y="80"/>
                    </a:cubicBezTo>
                    <a:cubicBezTo>
                      <a:pt x="88" y="88"/>
                      <a:pt x="88" y="88"/>
                      <a:pt x="88" y="88"/>
                    </a:cubicBezTo>
                    <a:cubicBezTo>
                      <a:pt x="88" y="88"/>
                      <a:pt x="89" y="87"/>
                      <a:pt x="93" y="86"/>
                    </a:cubicBezTo>
                    <a:cubicBezTo>
                      <a:pt x="94" y="81"/>
                      <a:pt x="94" y="81"/>
                      <a:pt x="94" y="81"/>
                    </a:cubicBezTo>
                    <a:cubicBezTo>
                      <a:pt x="109" y="81"/>
                      <a:pt x="109" y="81"/>
                      <a:pt x="109" y="81"/>
                    </a:cubicBezTo>
                    <a:cubicBezTo>
                      <a:pt x="109" y="85"/>
                      <a:pt x="109" y="85"/>
                      <a:pt x="109" y="85"/>
                    </a:cubicBezTo>
                    <a:cubicBezTo>
                      <a:pt x="113" y="86"/>
                      <a:pt x="115" y="88"/>
                      <a:pt x="115" y="88"/>
                    </a:cubicBezTo>
                    <a:cubicBezTo>
                      <a:pt x="117" y="84"/>
                      <a:pt x="117" y="84"/>
                      <a:pt x="117" y="84"/>
                    </a:cubicBezTo>
                    <a:cubicBezTo>
                      <a:pt x="123" y="88"/>
                      <a:pt x="123" y="88"/>
                      <a:pt x="123" y="88"/>
                    </a:cubicBezTo>
                    <a:cubicBezTo>
                      <a:pt x="127" y="79"/>
                      <a:pt x="128" y="74"/>
                      <a:pt x="128" y="64"/>
                    </a:cubicBezTo>
                    <a:cubicBezTo>
                      <a:pt x="128" y="29"/>
                      <a:pt x="99" y="0"/>
                      <a:pt x="64" y="0"/>
                    </a:cubicBezTo>
                    <a:cubicBezTo>
                      <a:pt x="29" y="0"/>
                      <a:pt x="0" y="29"/>
                      <a:pt x="0" y="64"/>
                    </a:cubicBezTo>
                    <a:cubicBezTo>
                      <a:pt x="0" y="99"/>
                      <a:pt x="29" y="128"/>
                      <a:pt x="64" y="128"/>
                    </a:cubicBezTo>
                    <a:cubicBezTo>
                      <a:pt x="70" y="128"/>
                      <a:pt x="71" y="128"/>
                      <a:pt x="77" y="127"/>
                    </a:cubicBezTo>
                    <a:cubicBezTo>
                      <a:pt x="75" y="124"/>
                      <a:pt x="74" y="123"/>
                      <a:pt x="74" y="120"/>
                    </a:cubicBezTo>
                    <a:lnTo>
                      <a:pt x="69" y="120"/>
                    </a:lnTo>
                    <a:close/>
                    <a:moveTo>
                      <a:pt x="115" y="40"/>
                    </a:moveTo>
                    <a:cubicBezTo>
                      <a:pt x="89" y="40"/>
                      <a:pt x="89" y="40"/>
                      <a:pt x="89" y="40"/>
                    </a:cubicBezTo>
                    <a:cubicBezTo>
                      <a:pt x="87" y="28"/>
                      <a:pt x="84" y="17"/>
                      <a:pt x="79" y="10"/>
                    </a:cubicBezTo>
                    <a:cubicBezTo>
                      <a:pt x="95" y="14"/>
                      <a:pt x="108" y="26"/>
                      <a:pt x="115" y="40"/>
                    </a:cubicBezTo>
                    <a:close/>
                    <a:moveTo>
                      <a:pt x="64" y="8"/>
                    </a:moveTo>
                    <a:cubicBezTo>
                      <a:pt x="71" y="8"/>
                      <a:pt x="78" y="21"/>
                      <a:pt x="81" y="40"/>
                    </a:cubicBezTo>
                    <a:cubicBezTo>
                      <a:pt x="47" y="40"/>
                      <a:pt x="47" y="40"/>
                      <a:pt x="47" y="40"/>
                    </a:cubicBezTo>
                    <a:cubicBezTo>
                      <a:pt x="50" y="21"/>
                      <a:pt x="57" y="8"/>
                      <a:pt x="64" y="8"/>
                    </a:cubicBezTo>
                    <a:close/>
                    <a:moveTo>
                      <a:pt x="49" y="10"/>
                    </a:moveTo>
                    <a:cubicBezTo>
                      <a:pt x="44" y="17"/>
                      <a:pt x="41" y="28"/>
                      <a:pt x="39" y="40"/>
                    </a:cubicBezTo>
                    <a:cubicBezTo>
                      <a:pt x="13" y="40"/>
                      <a:pt x="13" y="40"/>
                      <a:pt x="13" y="40"/>
                    </a:cubicBezTo>
                    <a:cubicBezTo>
                      <a:pt x="20" y="26"/>
                      <a:pt x="33" y="14"/>
                      <a:pt x="4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87" name="Group 86"/>
          <p:cNvGrpSpPr/>
          <p:nvPr/>
        </p:nvGrpSpPr>
        <p:grpSpPr>
          <a:xfrm>
            <a:off x="2860544" y="3685649"/>
            <a:ext cx="1131851" cy="1131851"/>
            <a:chOff x="2397967" y="3610947"/>
            <a:chExt cx="1621264" cy="1621264"/>
          </a:xfrm>
        </p:grpSpPr>
        <p:sp>
          <p:nvSpPr>
            <p:cNvPr id="88" name="Oval 87"/>
            <p:cNvSpPr/>
            <p:nvPr/>
          </p:nvSpPr>
          <p:spPr bwMode="auto">
            <a:xfrm>
              <a:off x="2397967" y="3610947"/>
              <a:ext cx="1621264" cy="1621264"/>
            </a:xfrm>
            <a:prstGeom prst="ellipse">
              <a:avLst/>
            </a:prstGeom>
            <a:solidFill>
              <a:schemeClr val="accent6"/>
            </a:solidFill>
            <a:ln w="539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Freeform 5"/>
            <p:cNvSpPr>
              <a:spLocks noEditPoints="1"/>
            </p:cNvSpPr>
            <p:nvPr/>
          </p:nvSpPr>
          <p:spPr bwMode="auto">
            <a:xfrm>
              <a:off x="2864120" y="4020363"/>
              <a:ext cx="688958" cy="802433"/>
            </a:xfrm>
            <a:custGeom>
              <a:avLst/>
              <a:gdLst>
                <a:gd name="T0" fmla="*/ 75 w 82"/>
                <a:gd name="T1" fmla="*/ 5 h 96"/>
                <a:gd name="T2" fmla="*/ 3 w 82"/>
                <a:gd name="T3" fmla="*/ 6 h 96"/>
                <a:gd name="T4" fmla="*/ 0 w 82"/>
                <a:gd name="T5" fmla="*/ 7 h 96"/>
                <a:gd name="T6" fmla="*/ 0 w 82"/>
                <a:gd name="T7" fmla="*/ 8 h 96"/>
                <a:gd name="T8" fmla="*/ 0 w 82"/>
                <a:gd name="T9" fmla="*/ 30 h 96"/>
                <a:gd name="T10" fmla="*/ 0 w 82"/>
                <a:gd name="T11" fmla="*/ 89 h 96"/>
                <a:gd name="T12" fmla="*/ 5 w 82"/>
                <a:gd name="T13" fmla="*/ 91 h 96"/>
                <a:gd name="T14" fmla="*/ 41 w 82"/>
                <a:gd name="T15" fmla="*/ 96 h 96"/>
                <a:gd name="T16" fmla="*/ 77 w 82"/>
                <a:gd name="T17" fmla="*/ 91 h 96"/>
                <a:gd name="T18" fmla="*/ 82 w 82"/>
                <a:gd name="T19" fmla="*/ 89 h 96"/>
                <a:gd name="T20" fmla="*/ 82 w 82"/>
                <a:gd name="T21" fmla="*/ 22 h 96"/>
                <a:gd name="T22" fmla="*/ 82 w 82"/>
                <a:gd name="T23" fmla="*/ 8 h 96"/>
                <a:gd name="T24" fmla="*/ 82 w 82"/>
                <a:gd name="T25" fmla="*/ 7 h 96"/>
                <a:gd name="T26" fmla="*/ 75 w 82"/>
                <a:gd name="T27" fmla="*/ 5 h 96"/>
                <a:gd name="T28" fmla="*/ 69 w 82"/>
                <a:gd name="T29" fmla="*/ 12 h 96"/>
                <a:gd name="T30" fmla="*/ 13 w 82"/>
                <a:gd name="T31" fmla="*/ 12 h 96"/>
                <a:gd name="T32" fmla="*/ 69 w 82"/>
                <a:gd name="T33" fmla="*/ 12 h 96"/>
                <a:gd name="T34" fmla="*/ 74 w 82"/>
                <a:gd name="T35" fmla="*/ 58 h 96"/>
                <a:gd name="T36" fmla="*/ 8 w 82"/>
                <a:gd name="T37" fmla="*/ 59 h 96"/>
                <a:gd name="T38" fmla="*/ 8 w 82"/>
                <a:gd name="T39" fmla="*/ 43 h 96"/>
                <a:gd name="T40" fmla="*/ 41 w 82"/>
                <a:gd name="T41" fmla="*/ 48 h 96"/>
                <a:gd name="T42" fmla="*/ 74 w 82"/>
                <a:gd name="T43" fmla="*/ 43 h 96"/>
                <a:gd name="T44" fmla="*/ 74 w 82"/>
                <a:gd name="T45" fmla="*/ 58 h 96"/>
                <a:gd name="T46" fmla="*/ 8 w 82"/>
                <a:gd name="T47" fmla="*/ 83 h 96"/>
                <a:gd name="T48" fmla="*/ 8 w 82"/>
                <a:gd name="T49" fmla="*/ 68 h 96"/>
                <a:gd name="T50" fmla="*/ 39 w 82"/>
                <a:gd name="T51" fmla="*/ 72 h 96"/>
                <a:gd name="T52" fmla="*/ 74 w 82"/>
                <a:gd name="T53" fmla="*/ 66 h 96"/>
                <a:gd name="T54" fmla="*/ 74 w 82"/>
                <a:gd name="T55" fmla="*/ 83 h 96"/>
                <a:gd name="T56" fmla="*/ 8 w 82"/>
                <a:gd name="T57" fmla="*/ 83 h 96"/>
                <a:gd name="T58" fmla="*/ 74 w 82"/>
                <a:gd name="T59" fmla="*/ 35 h 96"/>
                <a:gd name="T60" fmla="*/ 8 w 82"/>
                <a:gd name="T61" fmla="*/ 35 h 96"/>
                <a:gd name="T62" fmla="*/ 8 w 82"/>
                <a:gd name="T63" fmla="*/ 30 h 96"/>
                <a:gd name="T64" fmla="*/ 8 w 82"/>
                <a:gd name="T65" fmla="*/ 19 h 96"/>
                <a:gd name="T66" fmla="*/ 74 w 82"/>
                <a:gd name="T67" fmla="*/ 19 h 96"/>
                <a:gd name="T68" fmla="*/ 74 w 82"/>
                <a:gd name="T69" fmla="*/ 22 h 96"/>
                <a:gd name="T70" fmla="*/ 74 w 82"/>
                <a:gd name="T71"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2" h="96">
                  <a:moveTo>
                    <a:pt x="75" y="5"/>
                  </a:moveTo>
                  <a:cubicBezTo>
                    <a:pt x="51" y="0"/>
                    <a:pt x="27" y="1"/>
                    <a:pt x="3" y="6"/>
                  </a:cubicBezTo>
                  <a:cubicBezTo>
                    <a:pt x="0" y="7"/>
                    <a:pt x="0" y="7"/>
                    <a:pt x="0" y="7"/>
                  </a:cubicBezTo>
                  <a:cubicBezTo>
                    <a:pt x="0" y="8"/>
                    <a:pt x="0" y="8"/>
                    <a:pt x="0" y="8"/>
                  </a:cubicBezTo>
                  <a:cubicBezTo>
                    <a:pt x="0" y="30"/>
                    <a:pt x="0" y="30"/>
                    <a:pt x="0" y="30"/>
                  </a:cubicBezTo>
                  <a:cubicBezTo>
                    <a:pt x="0" y="89"/>
                    <a:pt x="0" y="89"/>
                    <a:pt x="0" y="89"/>
                  </a:cubicBezTo>
                  <a:cubicBezTo>
                    <a:pt x="5" y="91"/>
                    <a:pt x="5" y="91"/>
                    <a:pt x="5" y="91"/>
                  </a:cubicBezTo>
                  <a:cubicBezTo>
                    <a:pt x="17" y="95"/>
                    <a:pt x="29" y="96"/>
                    <a:pt x="41" y="96"/>
                  </a:cubicBezTo>
                  <a:cubicBezTo>
                    <a:pt x="53" y="96"/>
                    <a:pt x="65" y="95"/>
                    <a:pt x="77" y="91"/>
                  </a:cubicBezTo>
                  <a:cubicBezTo>
                    <a:pt x="82" y="89"/>
                    <a:pt x="82" y="89"/>
                    <a:pt x="82" y="89"/>
                  </a:cubicBezTo>
                  <a:cubicBezTo>
                    <a:pt x="82" y="22"/>
                    <a:pt x="82" y="22"/>
                    <a:pt x="82" y="22"/>
                  </a:cubicBezTo>
                  <a:cubicBezTo>
                    <a:pt x="82" y="8"/>
                    <a:pt x="82" y="8"/>
                    <a:pt x="82" y="8"/>
                  </a:cubicBezTo>
                  <a:cubicBezTo>
                    <a:pt x="82" y="7"/>
                    <a:pt x="82" y="7"/>
                    <a:pt x="82" y="7"/>
                  </a:cubicBezTo>
                  <a:lnTo>
                    <a:pt x="75" y="5"/>
                  </a:lnTo>
                  <a:close/>
                  <a:moveTo>
                    <a:pt x="69" y="12"/>
                  </a:moveTo>
                  <a:cubicBezTo>
                    <a:pt x="50" y="17"/>
                    <a:pt x="31" y="17"/>
                    <a:pt x="13" y="12"/>
                  </a:cubicBezTo>
                  <a:cubicBezTo>
                    <a:pt x="32" y="9"/>
                    <a:pt x="50" y="9"/>
                    <a:pt x="69" y="12"/>
                  </a:cubicBezTo>
                  <a:close/>
                  <a:moveTo>
                    <a:pt x="74" y="58"/>
                  </a:moveTo>
                  <a:cubicBezTo>
                    <a:pt x="52" y="65"/>
                    <a:pt x="30" y="65"/>
                    <a:pt x="8" y="59"/>
                  </a:cubicBezTo>
                  <a:cubicBezTo>
                    <a:pt x="8" y="43"/>
                    <a:pt x="8" y="43"/>
                    <a:pt x="8" y="43"/>
                  </a:cubicBezTo>
                  <a:cubicBezTo>
                    <a:pt x="19" y="46"/>
                    <a:pt x="30" y="48"/>
                    <a:pt x="41" y="48"/>
                  </a:cubicBezTo>
                  <a:cubicBezTo>
                    <a:pt x="52" y="48"/>
                    <a:pt x="63" y="46"/>
                    <a:pt x="74" y="43"/>
                  </a:cubicBezTo>
                  <a:lnTo>
                    <a:pt x="74" y="58"/>
                  </a:lnTo>
                  <a:close/>
                  <a:moveTo>
                    <a:pt x="8" y="83"/>
                  </a:moveTo>
                  <a:cubicBezTo>
                    <a:pt x="8" y="68"/>
                    <a:pt x="8" y="68"/>
                    <a:pt x="8" y="68"/>
                  </a:cubicBezTo>
                  <a:cubicBezTo>
                    <a:pt x="18" y="70"/>
                    <a:pt x="29" y="72"/>
                    <a:pt x="39" y="72"/>
                  </a:cubicBezTo>
                  <a:cubicBezTo>
                    <a:pt x="51" y="72"/>
                    <a:pt x="63" y="70"/>
                    <a:pt x="74" y="66"/>
                  </a:cubicBezTo>
                  <a:cubicBezTo>
                    <a:pt x="74" y="83"/>
                    <a:pt x="74" y="83"/>
                    <a:pt x="74" y="83"/>
                  </a:cubicBezTo>
                  <a:cubicBezTo>
                    <a:pt x="52" y="90"/>
                    <a:pt x="30" y="90"/>
                    <a:pt x="8" y="83"/>
                  </a:cubicBezTo>
                  <a:close/>
                  <a:moveTo>
                    <a:pt x="74" y="35"/>
                  </a:moveTo>
                  <a:cubicBezTo>
                    <a:pt x="52" y="41"/>
                    <a:pt x="30" y="41"/>
                    <a:pt x="8" y="35"/>
                  </a:cubicBezTo>
                  <a:cubicBezTo>
                    <a:pt x="8" y="30"/>
                    <a:pt x="8" y="30"/>
                    <a:pt x="8" y="30"/>
                  </a:cubicBezTo>
                  <a:cubicBezTo>
                    <a:pt x="8" y="19"/>
                    <a:pt x="8" y="19"/>
                    <a:pt x="8" y="19"/>
                  </a:cubicBezTo>
                  <a:cubicBezTo>
                    <a:pt x="30" y="25"/>
                    <a:pt x="52" y="25"/>
                    <a:pt x="74" y="19"/>
                  </a:cubicBezTo>
                  <a:cubicBezTo>
                    <a:pt x="74" y="22"/>
                    <a:pt x="74" y="22"/>
                    <a:pt x="74" y="22"/>
                  </a:cubicBezTo>
                  <a:lnTo>
                    <a:pt x="74" y="3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0232718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274639" y="3954463"/>
            <a:ext cx="10690666" cy="863313"/>
          </a:xfrm>
        </p:spPr>
        <p:txBody>
          <a:bodyPr/>
          <a:lstStyle/>
          <a:p>
            <a:r>
              <a:rPr lang="en-US" sz="3200" dirty="0"/>
              <a:t>LUIS with Python</a:t>
            </a:r>
          </a:p>
          <a:p>
            <a:pPr lvl="0"/>
            <a:r>
              <a:rPr lang="en-US" sz="900" dirty="0">
                <a:gradFill>
                  <a:gsLst>
                    <a:gs pos="6195">
                      <a:srgbClr val="FFFFFF"/>
                    </a:gs>
                    <a:gs pos="24779">
                      <a:srgbClr val="FFFFFF"/>
                    </a:gs>
                  </a:gsLst>
                  <a:lin ang="5400000" scaled="0"/>
                </a:gradFill>
              </a:rPr>
              <a:t>Walkthrough </a:t>
            </a:r>
            <a:r>
              <a:rPr lang="en-US" sz="500" dirty="0">
                <a:gradFill>
                  <a:gsLst>
                    <a:gs pos="6195">
                      <a:srgbClr val="FFFFFF"/>
                    </a:gs>
                    <a:gs pos="24779">
                      <a:srgbClr val="FFFFFF"/>
                    </a:gs>
                  </a:gsLst>
                  <a:lin ang="5400000" scaled="0"/>
                </a:gradFill>
                <a:hlinkClick r:id="rId3"/>
              </a:rPr>
              <a:t>https://blogs.msdn.microsoft.com/uk_faculty_connection/2016/03/29/getting-started-using-microsoft-project-oxford-language-understanding-intelligent-service-luis-3-2/</a:t>
            </a:r>
            <a:r>
              <a:rPr lang="en-US" sz="500" dirty="0">
                <a:gradFill>
                  <a:gsLst>
                    <a:gs pos="6195">
                      <a:srgbClr val="FFFFFF"/>
                    </a:gs>
                    <a:gs pos="24779">
                      <a:srgbClr val="FFFFFF"/>
                    </a:gs>
                  </a:gsLst>
                  <a:lin ang="5400000" scaled="0"/>
                </a:gradFill>
              </a:rPr>
              <a:t> </a:t>
            </a:r>
            <a:endParaRPr lang="en-US" sz="3200" dirty="0"/>
          </a:p>
        </p:txBody>
      </p:sp>
      <p:grpSp>
        <p:nvGrpSpPr>
          <p:cNvPr id="5" name="Group 4"/>
          <p:cNvGrpSpPr/>
          <p:nvPr/>
        </p:nvGrpSpPr>
        <p:grpSpPr>
          <a:xfrm>
            <a:off x="7056437" y="1058862"/>
            <a:ext cx="4187064" cy="5029200"/>
            <a:chOff x="2103437" y="3649986"/>
            <a:chExt cx="1828800" cy="2365375"/>
          </a:xfrm>
        </p:grpSpPr>
        <p:grpSp>
          <p:nvGrpSpPr>
            <p:cNvPr id="6" name="Group 5"/>
            <p:cNvGrpSpPr/>
            <p:nvPr/>
          </p:nvGrpSpPr>
          <p:grpSpPr>
            <a:xfrm>
              <a:off x="2103437" y="3649986"/>
              <a:ext cx="1828800" cy="2365375"/>
              <a:chOff x="3322638" y="3649663"/>
              <a:chExt cx="1828800" cy="2365375"/>
            </a:xfrm>
          </p:grpSpPr>
          <p:sp>
            <p:nvSpPr>
              <p:cNvPr id="8" name="AutoShape 3"/>
              <p:cNvSpPr>
                <a:spLocks noChangeAspect="1" noChangeArrowheads="1" noTextEdit="1"/>
              </p:cNvSpPr>
              <p:nvPr/>
            </p:nvSpPr>
            <p:spPr bwMode="auto">
              <a:xfrm>
                <a:off x="3322638" y="3649663"/>
                <a:ext cx="1828800"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 name="Rectangle 5"/>
              <p:cNvSpPr>
                <a:spLocks noChangeArrowheads="1"/>
              </p:cNvSpPr>
              <p:nvPr/>
            </p:nvSpPr>
            <p:spPr bwMode="auto">
              <a:xfrm>
                <a:off x="3322638" y="3649663"/>
                <a:ext cx="1828800" cy="1495425"/>
              </a:xfrm>
              <a:prstGeom prst="rect">
                <a:avLst/>
              </a:prstGeom>
              <a:solidFill>
                <a:srgbClr val="92D05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 name="Rectangle 6"/>
              <p:cNvSpPr>
                <a:spLocks noChangeArrowheads="1"/>
              </p:cNvSpPr>
              <p:nvPr/>
            </p:nvSpPr>
            <p:spPr bwMode="auto">
              <a:xfrm>
                <a:off x="3322638" y="5145088"/>
                <a:ext cx="1828800" cy="86995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 name="Freeform 7"/>
              <p:cNvSpPr>
                <a:spLocks/>
              </p:cNvSpPr>
              <p:nvPr/>
            </p:nvSpPr>
            <p:spPr bwMode="auto">
              <a:xfrm>
                <a:off x="3468688" y="3913188"/>
                <a:ext cx="1538288" cy="1231900"/>
              </a:xfrm>
              <a:custGeom>
                <a:avLst/>
                <a:gdLst>
                  <a:gd name="T0" fmla="*/ 969 w 969"/>
                  <a:gd name="T1" fmla="*/ 615 h 776"/>
                  <a:gd name="T2" fmla="*/ 969 w 969"/>
                  <a:gd name="T3" fmla="*/ 0 h 776"/>
                  <a:gd name="T4" fmla="*/ 0 w 969"/>
                  <a:gd name="T5" fmla="*/ 0 h 776"/>
                  <a:gd name="T6" fmla="*/ 0 w 969"/>
                  <a:gd name="T7" fmla="*/ 615 h 776"/>
                  <a:gd name="T8" fmla="*/ 459 w 969"/>
                  <a:gd name="T9" fmla="*/ 650 h 776"/>
                  <a:gd name="T10" fmla="*/ 440 w 969"/>
                  <a:gd name="T11" fmla="*/ 755 h 776"/>
                  <a:gd name="T12" fmla="*/ 322 w 969"/>
                  <a:gd name="T13" fmla="*/ 755 h 776"/>
                  <a:gd name="T14" fmla="*/ 322 w 969"/>
                  <a:gd name="T15" fmla="*/ 776 h 776"/>
                  <a:gd name="T16" fmla="*/ 647 w 969"/>
                  <a:gd name="T17" fmla="*/ 776 h 776"/>
                  <a:gd name="T18" fmla="*/ 647 w 969"/>
                  <a:gd name="T19" fmla="*/ 755 h 776"/>
                  <a:gd name="T20" fmla="*/ 529 w 969"/>
                  <a:gd name="T21" fmla="*/ 755 h 776"/>
                  <a:gd name="T22" fmla="*/ 510 w 969"/>
                  <a:gd name="T23" fmla="*/ 650 h 776"/>
                  <a:gd name="T24" fmla="*/ 969 w 969"/>
                  <a:gd name="T25" fmla="*/ 615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9" h="776">
                    <a:moveTo>
                      <a:pt x="969" y="615"/>
                    </a:moveTo>
                    <a:lnTo>
                      <a:pt x="969" y="0"/>
                    </a:lnTo>
                    <a:lnTo>
                      <a:pt x="0" y="0"/>
                    </a:lnTo>
                    <a:lnTo>
                      <a:pt x="0" y="615"/>
                    </a:lnTo>
                    <a:lnTo>
                      <a:pt x="459" y="650"/>
                    </a:lnTo>
                    <a:lnTo>
                      <a:pt x="440" y="755"/>
                    </a:lnTo>
                    <a:lnTo>
                      <a:pt x="322" y="755"/>
                    </a:lnTo>
                    <a:lnTo>
                      <a:pt x="322" y="776"/>
                    </a:lnTo>
                    <a:lnTo>
                      <a:pt x="647" y="776"/>
                    </a:lnTo>
                    <a:lnTo>
                      <a:pt x="647" y="755"/>
                    </a:lnTo>
                    <a:lnTo>
                      <a:pt x="529" y="755"/>
                    </a:lnTo>
                    <a:lnTo>
                      <a:pt x="510" y="650"/>
                    </a:lnTo>
                    <a:lnTo>
                      <a:pt x="969" y="6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 name="Rectangle 15"/>
              <p:cNvSpPr>
                <a:spLocks noChangeArrowheads="1"/>
              </p:cNvSpPr>
              <p:nvPr/>
            </p:nvSpPr>
            <p:spPr bwMode="auto">
              <a:xfrm>
                <a:off x="4168776" y="4273551"/>
                <a:ext cx="30163"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 name="Rectangle 17"/>
              <p:cNvSpPr>
                <a:spLocks noChangeArrowheads="1"/>
              </p:cNvSpPr>
              <p:nvPr/>
            </p:nvSpPr>
            <p:spPr bwMode="auto">
              <a:xfrm>
                <a:off x="4168776" y="4344988"/>
                <a:ext cx="30163"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 name="Rectangle 20"/>
              <p:cNvSpPr>
                <a:spLocks noChangeArrowheads="1"/>
              </p:cNvSpPr>
              <p:nvPr/>
            </p:nvSpPr>
            <p:spPr bwMode="auto">
              <a:xfrm>
                <a:off x="4203701"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Rectangle 21"/>
              <p:cNvSpPr>
                <a:spLocks noChangeArrowheads="1"/>
              </p:cNvSpPr>
              <p:nvPr/>
            </p:nvSpPr>
            <p:spPr bwMode="auto">
              <a:xfrm>
                <a:off x="4240213"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Rectangle 25"/>
              <p:cNvSpPr>
                <a:spLocks noChangeArrowheads="1"/>
              </p:cNvSpPr>
              <p:nvPr/>
            </p:nvSpPr>
            <p:spPr bwMode="auto">
              <a:xfrm>
                <a:off x="4275138" y="4308476"/>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 name="Rectangle 27"/>
              <p:cNvSpPr>
                <a:spLocks noChangeArrowheads="1"/>
              </p:cNvSpPr>
              <p:nvPr/>
            </p:nvSpPr>
            <p:spPr bwMode="auto">
              <a:xfrm>
                <a:off x="4275138" y="4379913"/>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Rectangle 28"/>
              <p:cNvSpPr>
                <a:spLocks noChangeArrowheads="1"/>
              </p:cNvSpPr>
              <p:nvPr/>
            </p:nvSpPr>
            <p:spPr bwMode="auto">
              <a:xfrm>
                <a:off x="4275138" y="4416426"/>
                <a:ext cx="31750" cy="30163"/>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Rectangle 29"/>
              <p:cNvSpPr>
                <a:spLocks noChangeArrowheads="1"/>
              </p:cNvSpPr>
              <p:nvPr/>
            </p:nvSpPr>
            <p:spPr bwMode="auto">
              <a:xfrm>
                <a:off x="3594101" y="5226051"/>
                <a:ext cx="1287463" cy="387350"/>
              </a:xfrm>
              <a:prstGeom prst="rect">
                <a:avLst/>
              </a:prstGeom>
              <a:solidFill>
                <a:srgbClr val="008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 name="Rectangle 30"/>
              <p:cNvSpPr>
                <a:spLocks noChangeArrowheads="1"/>
              </p:cNvSpPr>
              <p:nvPr/>
            </p:nvSpPr>
            <p:spPr bwMode="auto">
              <a:xfrm>
                <a:off x="36449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Rectangle 31"/>
              <p:cNvSpPr>
                <a:spLocks noChangeArrowheads="1"/>
              </p:cNvSpPr>
              <p:nvPr/>
            </p:nvSpPr>
            <p:spPr bwMode="auto">
              <a:xfrm>
                <a:off x="37258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Rectangle 32"/>
              <p:cNvSpPr>
                <a:spLocks noChangeArrowheads="1"/>
              </p:cNvSpPr>
              <p:nvPr/>
            </p:nvSpPr>
            <p:spPr bwMode="auto">
              <a:xfrm>
                <a:off x="380682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 name="Rectangle 33"/>
              <p:cNvSpPr>
                <a:spLocks noChangeArrowheads="1"/>
              </p:cNvSpPr>
              <p:nvPr/>
            </p:nvSpPr>
            <p:spPr bwMode="auto">
              <a:xfrm>
                <a:off x="388778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 name="Rectangle 34"/>
              <p:cNvSpPr>
                <a:spLocks noChangeArrowheads="1"/>
              </p:cNvSpPr>
              <p:nvPr/>
            </p:nvSpPr>
            <p:spPr bwMode="auto">
              <a:xfrm>
                <a:off x="39687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 name="Rectangle 35"/>
              <p:cNvSpPr>
                <a:spLocks noChangeArrowheads="1"/>
              </p:cNvSpPr>
              <p:nvPr/>
            </p:nvSpPr>
            <p:spPr bwMode="auto">
              <a:xfrm>
                <a:off x="404971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 name="Rectangle 36"/>
              <p:cNvSpPr>
                <a:spLocks noChangeArrowheads="1"/>
              </p:cNvSpPr>
              <p:nvPr/>
            </p:nvSpPr>
            <p:spPr bwMode="auto">
              <a:xfrm>
                <a:off x="413067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 name="Rectangle 37"/>
              <p:cNvSpPr>
                <a:spLocks noChangeArrowheads="1"/>
              </p:cNvSpPr>
              <p:nvPr/>
            </p:nvSpPr>
            <p:spPr bwMode="auto">
              <a:xfrm>
                <a:off x="421163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 name="Rectangle 38"/>
              <p:cNvSpPr>
                <a:spLocks noChangeArrowheads="1"/>
              </p:cNvSpPr>
              <p:nvPr/>
            </p:nvSpPr>
            <p:spPr bwMode="auto">
              <a:xfrm>
                <a:off x="429260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 name="Rectangle 39"/>
              <p:cNvSpPr>
                <a:spLocks noChangeArrowheads="1"/>
              </p:cNvSpPr>
              <p:nvPr/>
            </p:nvSpPr>
            <p:spPr bwMode="auto">
              <a:xfrm>
                <a:off x="43751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 name="Rectangle 40"/>
              <p:cNvSpPr>
                <a:spLocks noChangeArrowheads="1"/>
              </p:cNvSpPr>
              <p:nvPr/>
            </p:nvSpPr>
            <p:spPr bwMode="auto">
              <a:xfrm>
                <a:off x="445452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 name="Rectangle 41"/>
              <p:cNvSpPr>
                <a:spLocks noChangeArrowheads="1"/>
              </p:cNvSpPr>
              <p:nvPr/>
            </p:nvSpPr>
            <p:spPr bwMode="auto">
              <a:xfrm>
                <a:off x="453707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 name="Rectangle 42"/>
              <p:cNvSpPr>
                <a:spLocks noChangeArrowheads="1"/>
              </p:cNvSpPr>
              <p:nvPr/>
            </p:nvSpPr>
            <p:spPr bwMode="auto">
              <a:xfrm>
                <a:off x="461645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 name="Rectangle 43"/>
              <p:cNvSpPr>
                <a:spLocks noChangeArrowheads="1"/>
              </p:cNvSpPr>
              <p:nvPr/>
            </p:nvSpPr>
            <p:spPr bwMode="auto">
              <a:xfrm>
                <a:off x="46990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 name="Rectangle 44"/>
              <p:cNvSpPr>
                <a:spLocks noChangeArrowheads="1"/>
              </p:cNvSpPr>
              <p:nvPr/>
            </p:nvSpPr>
            <p:spPr bwMode="auto">
              <a:xfrm>
                <a:off x="47799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 name="Rectangle 45"/>
              <p:cNvSpPr>
                <a:spLocks noChangeArrowheads="1"/>
              </p:cNvSpPr>
              <p:nvPr/>
            </p:nvSpPr>
            <p:spPr bwMode="auto">
              <a:xfrm>
                <a:off x="36449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 name="Rectangle 46"/>
              <p:cNvSpPr>
                <a:spLocks noChangeArrowheads="1"/>
              </p:cNvSpPr>
              <p:nvPr/>
            </p:nvSpPr>
            <p:spPr bwMode="auto">
              <a:xfrm>
                <a:off x="37258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 name="Rectangle 47"/>
              <p:cNvSpPr>
                <a:spLocks noChangeArrowheads="1"/>
              </p:cNvSpPr>
              <p:nvPr/>
            </p:nvSpPr>
            <p:spPr bwMode="auto">
              <a:xfrm>
                <a:off x="380682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 name="Rectangle 48"/>
              <p:cNvSpPr>
                <a:spLocks noChangeArrowheads="1"/>
              </p:cNvSpPr>
              <p:nvPr/>
            </p:nvSpPr>
            <p:spPr bwMode="auto">
              <a:xfrm>
                <a:off x="388778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 name="Rectangle 49"/>
              <p:cNvSpPr>
                <a:spLocks noChangeArrowheads="1"/>
              </p:cNvSpPr>
              <p:nvPr/>
            </p:nvSpPr>
            <p:spPr bwMode="auto">
              <a:xfrm>
                <a:off x="39687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 name="Rectangle 50"/>
              <p:cNvSpPr>
                <a:spLocks noChangeArrowheads="1"/>
              </p:cNvSpPr>
              <p:nvPr/>
            </p:nvSpPr>
            <p:spPr bwMode="auto">
              <a:xfrm>
                <a:off x="404971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 name="Rectangle 51"/>
              <p:cNvSpPr>
                <a:spLocks noChangeArrowheads="1"/>
              </p:cNvSpPr>
              <p:nvPr/>
            </p:nvSpPr>
            <p:spPr bwMode="auto">
              <a:xfrm>
                <a:off x="413067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 name="Rectangle 52"/>
              <p:cNvSpPr>
                <a:spLocks noChangeArrowheads="1"/>
              </p:cNvSpPr>
              <p:nvPr/>
            </p:nvSpPr>
            <p:spPr bwMode="auto">
              <a:xfrm>
                <a:off x="421163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3" name="Rectangle 53"/>
              <p:cNvSpPr>
                <a:spLocks noChangeArrowheads="1"/>
              </p:cNvSpPr>
              <p:nvPr/>
            </p:nvSpPr>
            <p:spPr bwMode="auto">
              <a:xfrm>
                <a:off x="429260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 name="Rectangle 54"/>
              <p:cNvSpPr>
                <a:spLocks noChangeArrowheads="1"/>
              </p:cNvSpPr>
              <p:nvPr/>
            </p:nvSpPr>
            <p:spPr bwMode="auto">
              <a:xfrm>
                <a:off x="43751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 name="Rectangle 55"/>
              <p:cNvSpPr>
                <a:spLocks noChangeArrowheads="1"/>
              </p:cNvSpPr>
              <p:nvPr/>
            </p:nvSpPr>
            <p:spPr bwMode="auto">
              <a:xfrm>
                <a:off x="445452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 name="Rectangle 56"/>
              <p:cNvSpPr>
                <a:spLocks noChangeArrowheads="1"/>
              </p:cNvSpPr>
              <p:nvPr/>
            </p:nvSpPr>
            <p:spPr bwMode="auto">
              <a:xfrm>
                <a:off x="453707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7" name="Rectangle 57"/>
              <p:cNvSpPr>
                <a:spLocks noChangeArrowheads="1"/>
              </p:cNvSpPr>
              <p:nvPr/>
            </p:nvSpPr>
            <p:spPr bwMode="auto">
              <a:xfrm>
                <a:off x="461645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8" name="Rectangle 58"/>
              <p:cNvSpPr>
                <a:spLocks noChangeArrowheads="1"/>
              </p:cNvSpPr>
              <p:nvPr/>
            </p:nvSpPr>
            <p:spPr bwMode="auto">
              <a:xfrm>
                <a:off x="46990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9" name="Rectangle 59"/>
              <p:cNvSpPr>
                <a:spLocks noChangeArrowheads="1"/>
              </p:cNvSpPr>
              <p:nvPr/>
            </p:nvSpPr>
            <p:spPr bwMode="auto">
              <a:xfrm>
                <a:off x="47799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0" name="Rectangle 60"/>
              <p:cNvSpPr>
                <a:spLocks noChangeArrowheads="1"/>
              </p:cNvSpPr>
              <p:nvPr/>
            </p:nvSpPr>
            <p:spPr bwMode="auto">
              <a:xfrm>
                <a:off x="36449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1" name="Rectangle 61"/>
              <p:cNvSpPr>
                <a:spLocks noChangeArrowheads="1"/>
              </p:cNvSpPr>
              <p:nvPr/>
            </p:nvSpPr>
            <p:spPr bwMode="auto">
              <a:xfrm>
                <a:off x="37258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2" name="Rectangle 62"/>
              <p:cNvSpPr>
                <a:spLocks noChangeArrowheads="1"/>
              </p:cNvSpPr>
              <p:nvPr/>
            </p:nvSpPr>
            <p:spPr bwMode="auto">
              <a:xfrm>
                <a:off x="380682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3" name="Rectangle 63"/>
              <p:cNvSpPr>
                <a:spLocks noChangeArrowheads="1"/>
              </p:cNvSpPr>
              <p:nvPr/>
            </p:nvSpPr>
            <p:spPr bwMode="auto">
              <a:xfrm>
                <a:off x="388778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 name="Rectangle 64"/>
              <p:cNvSpPr>
                <a:spLocks noChangeArrowheads="1"/>
              </p:cNvSpPr>
              <p:nvPr/>
            </p:nvSpPr>
            <p:spPr bwMode="auto">
              <a:xfrm>
                <a:off x="39687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5" name="Rectangle 65"/>
              <p:cNvSpPr>
                <a:spLocks noChangeArrowheads="1"/>
              </p:cNvSpPr>
              <p:nvPr/>
            </p:nvSpPr>
            <p:spPr bwMode="auto">
              <a:xfrm>
                <a:off x="404971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6" name="Rectangle 66"/>
              <p:cNvSpPr>
                <a:spLocks noChangeArrowheads="1"/>
              </p:cNvSpPr>
              <p:nvPr/>
            </p:nvSpPr>
            <p:spPr bwMode="auto">
              <a:xfrm>
                <a:off x="413067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7" name="Rectangle 67"/>
              <p:cNvSpPr>
                <a:spLocks noChangeArrowheads="1"/>
              </p:cNvSpPr>
              <p:nvPr/>
            </p:nvSpPr>
            <p:spPr bwMode="auto">
              <a:xfrm>
                <a:off x="421163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8" name="Rectangle 68"/>
              <p:cNvSpPr>
                <a:spLocks noChangeArrowheads="1"/>
              </p:cNvSpPr>
              <p:nvPr/>
            </p:nvSpPr>
            <p:spPr bwMode="auto">
              <a:xfrm>
                <a:off x="429260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9" name="Rectangle 69"/>
              <p:cNvSpPr>
                <a:spLocks noChangeArrowheads="1"/>
              </p:cNvSpPr>
              <p:nvPr/>
            </p:nvSpPr>
            <p:spPr bwMode="auto">
              <a:xfrm>
                <a:off x="43751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0" name="Rectangle 70"/>
              <p:cNvSpPr>
                <a:spLocks noChangeArrowheads="1"/>
              </p:cNvSpPr>
              <p:nvPr/>
            </p:nvSpPr>
            <p:spPr bwMode="auto">
              <a:xfrm>
                <a:off x="445452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1" name="Rectangle 71"/>
              <p:cNvSpPr>
                <a:spLocks noChangeArrowheads="1"/>
              </p:cNvSpPr>
              <p:nvPr/>
            </p:nvSpPr>
            <p:spPr bwMode="auto">
              <a:xfrm>
                <a:off x="453707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2" name="Rectangle 72"/>
              <p:cNvSpPr>
                <a:spLocks noChangeArrowheads="1"/>
              </p:cNvSpPr>
              <p:nvPr/>
            </p:nvSpPr>
            <p:spPr bwMode="auto">
              <a:xfrm>
                <a:off x="461645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3" name="Rectangle 73"/>
              <p:cNvSpPr>
                <a:spLocks noChangeArrowheads="1"/>
              </p:cNvSpPr>
              <p:nvPr/>
            </p:nvSpPr>
            <p:spPr bwMode="auto">
              <a:xfrm>
                <a:off x="46990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4" name="Rectangle 74"/>
              <p:cNvSpPr>
                <a:spLocks noChangeArrowheads="1"/>
              </p:cNvSpPr>
              <p:nvPr/>
            </p:nvSpPr>
            <p:spPr bwMode="auto">
              <a:xfrm>
                <a:off x="47799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5" name="Rectangle 75"/>
              <p:cNvSpPr>
                <a:spLocks noChangeArrowheads="1"/>
              </p:cNvSpPr>
              <p:nvPr/>
            </p:nvSpPr>
            <p:spPr bwMode="auto">
              <a:xfrm>
                <a:off x="36449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6" name="Rectangle 76"/>
              <p:cNvSpPr>
                <a:spLocks noChangeArrowheads="1"/>
              </p:cNvSpPr>
              <p:nvPr/>
            </p:nvSpPr>
            <p:spPr bwMode="auto">
              <a:xfrm>
                <a:off x="37258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7" name="Rectangle 77"/>
              <p:cNvSpPr>
                <a:spLocks noChangeArrowheads="1"/>
              </p:cNvSpPr>
              <p:nvPr/>
            </p:nvSpPr>
            <p:spPr bwMode="auto">
              <a:xfrm>
                <a:off x="380682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8" name="Rectangle 78"/>
              <p:cNvSpPr>
                <a:spLocks noChangeArrowheads="1"/>
              </p:cNvSpPr>
              <p:nvPr/>
            </p:nvSpPr>
            <p:spPr bwMode="auto">
              <a:xfrm>
                <a:off x="3887788"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9" name="Rectangle 79"/>
              <p:cNvSpPr>
                <a:spLocks noChangeArrowheads="1"/>
              </p:cNvSpPr>
              <p:nvPr/>
            </p:nvSpPr>
            <p:spPr bwMode="auto">
              <a:xfrm>
                <a:off x="453707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0" name="Rectangle 80"/>
              <p:cNvSpPr>
                <a:spLocks noChangeArrowheads="1"/>
              </p:cNvSpPr>
              <p:nvPr/>
            </p:nvSpPr>
            <p:spPr bwMode="auto">
              <a:xfrm>
                <a:off x="4616451" y="552291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1" name="Rectangle 81"/>
              <p:cNvSpPr>
                <a:spLocks noChangeArrowheads="1"/>
              </p:cNvSpPr>
              <p:nvPr/>
            </p:nvSpPr>
            <p:spPr bwMode="auto">
              <a:xfrm>
                <a:off x="46990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2" name="Rectangle 82"/>
              <p:cNvSpPr>
                <a:spLocks noChangeArrowheads="1"/>
              </p:cNvSpPr>
              <p:nvPr/>
            </p:nvSpPr>
            <p:spPr bwMode="auto">
              <a:xfrm>
                <a:off x="47799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3" name="Rectangle 83"/>
              <p:cNvSpPr>
                <a:spLocks noChangeArrowheads="1"/>
              </p:cNvSpPr>
              <p:nvPr/>
            </p:nvSpPr>
            <p:spPr bwMode="auto">
              <a:xfrm>
                <a:off x="3968751" y="5522913"/>
                <a:ext cx="536575"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4" name="Freeform 84"/>
              <p:cNvSpPr>
                <a:spLocks/>
              </p:cNvSpPr>
              <p:nvPr/>
            </p:nvSpPr>
            <p:spPr bwMode="auto">
              <a:xfrm>
                <a:off x="4389438" y="5435601"/>
                <a:ext cx="431800" cy="534988"/>
              </a:xfrm>
              <a:custGeom>
                <a:avLst/>
                <a:gdLst>
                  <a:gd name="T0" fmla="*/ 547 w 577"/>
                  <a:gd name="T1" fmla="*/ 182 h 717"/>
                  <a:gd name="T2" fmla="*/ 495 w 577"/>
                  <a:gd name="T3" fmla="*/ 205 h 717"/>
                  <a:gd name="T4" fmla="*/ 413 w 577"/>
                  <a:gd name="T5" fmla="*/ 412 h 717"/>
                  <a:gd name="T6" fmla="*/ 395 w 577"/>
                  <a:gd name="T7" fmla="*/ 405 h 717"/>
                  <a:gd name="T8" fmla="*/ 493 w 577"/>
                  <a:gd name="T9" fmla="*/ 157 h 717"/>
                  <a:gd name="T10" fmla="*/ 492 w 577"/>
                  <a:gd name="T11" fmla="*/ 157 h 717"/>
                  <a:gd name="T12" fmla="*/ 470 w 577"/>
                  <a:gd name="T13" fmla="*/ 106 h 717"/>
                  <a:gd name="T14" fmla="*/ 419 w 577"/>
                  <a:gd name="T15" fmla="*/ 128 h 717"/>
                  <a:gd name="T16" fmla="*/ 419 w 577"/>
                  <a:gd name="T17" fmla="*/ 128 h 717"/>
                  <a:gd name="T18" fmla="*/ 330 w 577"/>
                  <a:gd name="T19" fmla="*/ 354 h 717"/>
                  <a:gd name="T20" fmla="*/ 311 w 577"/>
                  <a:gd name="T21" fmla="*/ 347 h 717"/>
                  <a:gd name="T22" fmla="*/ 425 w 577"/>
                  <a:gd name="T23" fmla="*/ 59 h 717"/>
                  <a:gd name="T24" fmla="*/ 402 w 577"/>
                  <a:gd name="T25" fmla="*/ 8 h 717"/>
                  <a:gd name="T26" fmla="*/ 351 w 577"/>
                  <a:gd name="T27" fmla="*/ 30 h 717"/>
                  <a:gd name="T28" fmla="*/ 246 w 577"/>
                  <a:gd name="T29" fmla="*/ 296 h 717"/>
                  <a:gd name="T30" fmla="*/ 227 w 577"/>
                  <a:gd name="T31" fmla="*/ 289 h 717"/>
                  <a:gd name="T32" fmla="*/ 270 w 577"/>
                  <a:gd name="T33" fmla="*/ 182 h 717"/>
                  <a:gd name="T34" fmla="*/ 270 w 577"/>
                  <a:gd name="T35" fmla="*/ 51 h 717"/>
                  <a:gd name="T36" fmla="*/ 230 w 577"/>
                  <a:gd name="T37" fmla="*/ 11 h 717"/>
                  <a:gd name="T38" fmla="*/ 190 w 577"/>
                  <a:gd name="T39" fmla="*/ 51 h 717"/>
                  <a:gd name="T40" fmla="*/ 190 w 577"/>
                  <a:gd name="T41" fmla="*/ 167 h 717"/>
                  <a:gd name="T42" fmla="*/ 113 w 577"/>
                  <a:gd name="T43" fmla="*/ 363 h 717"/>
                  <a:gd name="T44" fmla="*/ 82 w 577"/>
                  <a:gd name="T45" fmla="*/ 202 h 717"/>
                  <a:gd name="T46" fmla="*/ 36 w 577"/>
                  <a:gd name="T47" fmla="*/ 171 h 717"/>
                  <a:gd name="T48" fmla="*/ 4 w 577"/>
                  <a:gd name="T49" fmla="*/ 217 h 717"/>
                  <a:gd name="T50" fmla="*/ 59 w 577"/>
                  <a:gd name="T51" fmla="*/ 500 h 717"/>
                  <a:gd name="T52" fmla="*/ 170 w 577"/>
                  <a:gd name="T53" fmla="*/ 649 h 717"/>
                  <a:gd name="T54" fmla="*/ 184 w 577"/>
                  <a:gd name="T55" fmla="*/ 717 h 717"/>
                  <a:gd name="T56" fmla="*/ 441 w 577"/>
                  <a:gd name="T57" fmla="*/ 679 h 717"/>
                  <a:gd name="T58" fmla="*/ 425 w 577"/>
                  <a:gd name="T59" fmla="*/ 599 h 717"/>
                  <a:gd name="T60" fmla="*/ 569 w 577"/>
                  <a:gd name="T61" fmla="*/ 234 h 717"/>
                  <a:gd name="T62" fmla="*/ 547 w 577"/>
                  <a:gd name="T63" fmla="*/ 18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7">
                    <a:moveTo>
                      <a:pt x="547" y="182"/>
                    </a:moveTo>
                    <a:cubicBezTo>
                      <a:pt x="526" y="174"/>
                      <a:pt x="503" y="184"/>
                      <a:pt x="495" y="205"/>
                    </a:cubicBezTo>
                    <a:cubicBezTo>
                      <a:pt x="413" y="412"/>
                      <a:pt x="413" y="412"/>
                      <a:pt x="413" y="412"/>
                    </a:cubicBezTo>
                    <a:cubicBezTo>
                      <a:pt x="395" y="405"/>
                      <a:pt x="395" y="405"/>
                      <a:pt x="395" y="405"/>
                    </a:cubicBezTo>
                    <a:cubicBezTo>
                      <a:pt x="493" y="157"/>
                      <a:pt x="493" y="157"/>
                      <a:pt x="493" y="157"/>
                    </a:cubicBezTo>
                    <a:cubicBezTo>
                      <a:pt x="492" y="157"/>
                      <a:pt x="492" y="157"/>
                      <a:pt x="492" y="157"/>
                    </a:cubicBezTo>
                    <a:cubicBezTo>
                      <a:pt x="500" y="137"/>
                      <a:pt x="490" y="114"/>
                      <a:pt x="470" y="106"/>
                    </a:cubicBezTo>
                    <a:cubicBezTo>
                      <a:pt x="450" y="98"/>
                      <a:pt x="427" y="108"/>
                      <a:pt x="419" y="128"/>
                    </a:cubicBezTo>
                    <a:cubicBezTo>
                      <a:pt x="419" y="128"/>
                      <a:pt x="419" y="128"/>
                      <a:pt x="419" y="128"/>
                    </a:cubicBezTo>
                    <a:cubicBezTo>
                      <a:pt x="330" y="354"/>
                      <a:pt x="330" y="354"/>
                      <a:pt x="330" y="354"/>
                    </a:cubicBezTo>
                    <a:cubicBezTo>
                      <a:pt x="311" y="347"/>
                      <a:pt x="311" y="347"/>
                      <a:pt x="311" y="347"/>
                    </a:cubicBezTo>
                    <a:cubicBezTo>
                      <a:pt x="425" y="59"/>
                      <a:pt x="425" y="59"/>
                      <a:pt x="425" y="59"/>
                    </a:cubicBezTo>
                    <a:cubicBezTo>
                      <a:pt x="433" y="39"/>
                      <a:pt x="423" y="16"/>
                      <a:pt x="402" y="8"/>
                    </a:cubicBezTo>
                    <a:cubicBezTo>
                      <a:pt x="382" y="0"/>
                      <a:pt x="359" y="10"/>
                      <a:pt x="351" y="30"/>
                    </a:cubicBezTo>
                    <a:cubicBezTo>
                      <a:pt x="246" y="296"/>
                      <a:pt x="246" y="296"/>
                      <a:pt x="246" y="296"/>
                    </a:cubicBezTo>
                    <a:cubicBezTo>
                      <a:pt x="227" y="289"/>
                      <a:pt x="227" y="289"/>
                      <a:pt x="227" y="289"/>
                    </a:cubicBezTo>
                    <a:cubicBezTo>
                      <a:pt x="270" y="182"/>
                      <a:pt x="270" y="182"/>
                      <a:pt x="270" y="182"/>
                    </a:cubicBezTo>
                    <a:cubicBezTo>
                      <a:pt x="270" y="51"/>
                      <a:pt x="270" y="51"/>
                      <a:pt x="270" y="51"/>
                    </a:cubicBezTo>
                    <a:cubicBezTo>
                      <a:pt x="270" y="29"/>
                      <a:pt x="252" y="11"/>
                      <a:pt x="230" y="11"/>
                    </a:cubicBezTo>
                    <a:cubicBezTo>
                      <a:pt x="208" y="11"/>
                      <a:pt x="190" y="29"/>
                      <a:pt x="190" y="51"/>
                    </a:cubicBezTo>
                    <a:cubicBezTo>
                      <a:pt x="190" y="167"/>
                      <a:pt x="190" y="167"/>
                      <a:pt x="190" y="167"/>
                    </a:cubicBezTo>
                    <a:cubicBezTo>
                      <a:pt x="113" y="363"/>
                      <a:pt x="113" y="363"/>
                      <a:pt x="113" y="363"/>
                    </a:cubicBezTo>
                    <a:cubicBezTo>
                      <a:pt x="82" y="202"/>
                      <a:pt x="82" y="202"/>
                      <a:pt x="82" y="202"/>
                    </a:cubicBezTo>
                    <a:cubicBezTo>
                      <a:pt x="78" y="181"/>
                      <a:pt x="57" y="167"/>
                      <a:pt x="36" y="171"/>
                    </a:cubicBezTo>
                    <a:cubicBezTo>
                      <a:pt x="14" y="175"/>
                      <a:pt x="0" y="196"/>
                      <a:pt x="4" y="217"/>
                    </a:cubicBezTo>
                    <a:cubicBezTo>
                      <a:pt x="59" y="500"/>
                      <a:pt x="59" y="500"/>
                      <a:pt x="59" y="500"/>
                    </a:cubicBezTo>
                    <a:cubicBezTo>
                      <a:pt x="170" y="649"/>
                      <a:pt x="170" y="649"/>
                      <a:pt x="170" y="649"/>
                    </a:cubicBezTo>
                    <a:cubicBezTo>
                      <a:pt x="184" y="717"/>
                      <a:pt x="184" y="717"/>
                      <a:pt x="184" y="717"/>
                    </a:cubicBezTo>
                    <a:cubicBezTo>
                      <a:pt x="441" y="679"/>
                      <a:pt x="441" y="679"/>
                      <a:pt x="441" y="679"/>
                    </a:cubicBezTo>
                    <a:cubicBezTo>
                      <a:pt x="425" y="599"/>
                      <a:pt x="425" y="599"/>
                      <a:pt x="425" y="599"/>
                    </a:cubicBezTo>
                    <a:cubicBezTo>
                      <a:pt x="569" y="234"/>
                      <a:pt x="569" y="234"/>
                      <a:pt x="569" y="234"/>
                    </a:cubicBezTo>
                    <a:cubicBezTo>
                      <a:pt x="577" y="214"/>
                      <a:pt x="567" y="190"/>
                      <a:pt x="547" y="182"/>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5" name="Freeform 85"/>
              <p:cNvSpPr>
                <a:spLocks/>
              </p:cNvSpPr>
              <p:nvPr/>
            </p:nvSpPr>
            <p:spPr bwMode="auto">
              <a:xfrm>
                <a:off x="3733801" y="5354638"/>
                <a:ext cx="430213" cy="536575"/>
              </a:xfrm>
              <a:custGeom>
                <a:avLst/>
                <a:gdLst>
                  <a:gd name="T0" fmla="*/ 542 w 577"/>
                  <a:gd name="T1" fmla="*/ 171 h 718"/>
                  <a:gd name="T2" fmla="*/ 495 w 577"/>
                  <a:gd name="T3" fmla="*/ 202 h 718"/>
                  <a:gd name="T4" fmla="*/ 464 w 577"/>
                  <a:gd name="T5" fmla="*/ 363 h 718"/>
                  <a:gd name="T6" fmla="*/ 387 w 577"/>
                  <a:gd name="T7" fmla="*/ 167 h 718"/>
                  <a:gd name="T8" fmla="*/ 387 w 577"/>
                  <a:gd name="T9" fmla="*/ 51 h 718"/>
                  <a:gd name="T10" fmla="*/ 347 w 577"/>
                  <a:gd name="T11" fmla="*/ 12 h 718"/>
                  <a:gd name="T12" fmla="*/ 308 w 577"/>
                  <a:gd name="T13" fmla="*/ 51 h 718"/>
                  <a:gd name="T14" fmla="*/ 308 w 577"/>
                  <a:gd name="T15" fmla="*/ 183 h 718"/>
                  <a:gd name="T16" fmla="*/ 350 w 577"/>
                  <a:gd name="T17" fmla="*/ 289 h 718"/>
                  <a:gd name="T18" fmla="*/ 331 w 577"/>
                  <a:gd name="T19" fmla="*/ 296 h 718"/>
                  <a:gd name="T20" fmla="*/ 227 w 577"/>
                  <a:gd name="T21" fmla="*/ 30 h 718"/>
                  <a:gd name="T22" fmla="*/ 175 w 577"/>
                  <a:gd name="T23" fmla="*/ 8 h 718"/>
                  <a:gd name="T24" fmla="*/ 153 w 577"/>
                  <a:gd name="T25" fmla="*/ 59 h 718"/>
                  <a:gd name="T26" fmla="*/ 266 w 577"/>
                  <a:gd name="T27" fmla="*/ 347 h 718"/>
                  <a:gd name="T28" fmla="*/ 248 w 577"/>
                  <a:gd name="T29" fmla="*/ 354 h 718"/>
                  <a:gd name="T30" fmla="*/ 159 w 577"/>
                  <a:gd name="T31" fmla="*/ 129 h 718"/>
                  <a:gd name="T32" fmla="*/ 159 w 577"/>
                  <a:gd name="T33" fmla="*/ 129 h 718"/>
                  <a:gd name="T34" fmla="*/ 107 w 577"/>
                  <a:gd name="T35" fmla="*/ 106 h 718"/>
                  <a:gd name="T36" fmla="*/ 85 w 577"/>
                  <a:gd name="T37" fmla="*/ 158 h 718"/>
                  <a:gd name="T38" fmla="*/ 85 w 577"/>
                  <a:gd name="T39" fmla="*/ 158 h 718"/>
                  <a:gd name="T40" fmla="*/ 182 w 577"/>
                  <a:gd name="T41" fmla="*/ 405 h 718"/>
                  <a:gd name="T42" fmla="*/ 164 w 577"/>
                  <a:gd name="T43" fmla="*/ 412 h 718"/>
                  <a:gd name="T44" fmla="*/ 82 w 577"/>
                  <a:gd name="T45" fmla="*/ 205 h 718"/>
                  <a:gd name="T46" fmla="*/ 31 w 577"/>
                  <a:gd name="T47" fmla="*/ 183 h 718"/>
                  <a:gd name="T48" fmla="*/ 8 w 577"/>
                  <a:gd name="T49" fmla="*/ 234 h 718"/>
                  <a:gd name="T50" fmla="*/ 152 w 577"/>
                  <a:gd name="T51" fmla="*/ 599 h 718"/>
                  <a:gd name="T52" fmla="*/ 129 w 577"/>
                  <a:gd name="T53" fmla="*/ 678 h 718"/>
                  <a:gd name="T54" fmla="*/ 393 w 577"/>
                  <a:gd name="T55" fmla="*/ 718 h 718"/>
                  <a:gd name="T56" fmla="*/ 407 w 577"/>
                  <a:gd name="T57" fmla="*/ 649 h 718"/>
                  <a:gd name="T58" fmla="*/ 518 w 577"/>
                  <a:gd name="T59" fmla="*/ 501 h 718"/>
                  <a:gd name="T60" fmla="*/ 573 w 577"/>
                  <a:gd name="T61" fmla="*/ 218 h 718"/>
                  <a:gd name="T62" fmla="*/ 542 w 577"/>
                  <a:gd name="T6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8">
                    <a:moveTo>
                      <a:pt x="542" y="171"/>
                    </a:moveTo>
                    <a:cubicBezTo>
                      <a:pt x="520" y="167"/>
                      <a:pt x="499" y="181"/>
                      <a:pt x="495" y="202"/>
                    </a:cubicBezTo>
                    <a:cubicBezTo>
                      <a:pt x="464" y="363"/>
                      <a:pt x="464" y="363"/>
                      <a:pt x="464" y="363"/>
                    </a:cubicBezTo>
                    <a:cubicBezTo>
                      <a:pt x="387" y="167"/>
                      <a:pt x="387" y="167"/>
                      <a:pt x="387" y="167"/>
                    </a:cubicBezTo>
                    <a:cubicBezTo>
                      <a:pt x="387" y="51"/>
                      <a:pt x="387" y="51"/>
                      <a:pt x="387" y="51"/>
                    </a:cubicBezTo>
                    <a:cubicBezTo>
                      <a:pt x="387" y="30"/>
                      <a:pt x="369" y="12"/>
                      <a:pt x="347" y="12"/>
                    </a:cubicBezTo>
                    <a:cubicBezTo>
                      <a:pt x="326" y="12"/>
                      <a:pt x="308" y="30"/>
                      <a:pt x="308" y="51"/>
                    </a:cubicBezTo>
                    <a:cubicBezTo>
                      <a:pt x="308" y="183"/>
                      <a:pt x="308" y="183"/>
                      <a:pt x="308" y="183"/>
                    </a:cubicBezTo>
                    <a:cubicBezTo>
                      <a:pt x="350" y="289"/>
                      <a:pt x="350" y="289"/>
                      <a:pt x="350" y="289"/>
                    </a:cubicBezTo>
                    <a:cubicBezTo>
                      <a:pt x="331" y="296"/>
                      <a:pt x="331" y="296"/>
                      <a:pt x="331" y="296"/>
                    </a:cubicBezTo>
                    <a:cubicBezTo>
                      <a:pt x="227" y="30"/>
                      <a:pt x="227" y="30"/>
                      <a:pt x="227" y="30"/>
                    </a:cubicBezTo>
                    <a:cubicBezTo>
                      <a:pt x="219" y="10"/>
                      <a:pt x="195" y="0"/>
                      <a:pt x="175" y="8"/>
                    </a:cubicBezTo>
                    <a:cubicBezTo>
                      <a:pt x="155" y="16"/>
                      <a:pt x="145" y="39"/>
                      <a:pt x="153" y="59"/>
                    </a:cubicBezTo>
                    <a:cubicBezTo>
                      <a:pt x="266" y="347"/>
                      <a:pt x="266" y="347"/>
                      <a:pt x="266" y="347"/>
                    </a:cubicBezTo>
                    <a:cubicBezTo>
                      <a:pt x="248" y="354"/>
                      <a:pt x="248" y="354"/>
                      <a:pt x="248" y="354"/>
                    </a:cubicBezTo>
                    <a:cubicBezTo>
                      <a:pt x="159" y="129"/>
                      <a:pt x="159" y="129"/>
                      <a:pt x="159" y="129"/>
                    </a:cubicBezTo>
                    <a:cubicBezTo>
                      <a:pt x="159" y="129"/>
                      <a:pt x="159" y="129"/>
                      <a:pt x="159" y="129"/>
                    </a:cubicBezTo>
                    <a:cubicBezTo>
                      <a:pt x="151" y="108"/>
                      <a:pt x="128" y="98"/>
                      <a:pt x="107" y="106"/>
                    </a:cubicBezTo>
                    <a:cubicBezTo>
                      <a:pt x="87" y="114"/>
                      <a:pt x="77" y="137"/>
                      <a:pt x="85" y="158"/>
                    </a:cubicBezTo>
                    <a:cubicBezTo>
                      <a:pt x="85" y="158"/>
                      <a:pt x="85" y="158"/>
                      <a:pt x="85" y="158"/>
                    </a:cubicBezTo>
                    <a:cubicBezTo>
                      <a:pt x="182" y="405"/>
                      <a:pt x="182" y="405"/>
                      <a:pt x="182" y="405"/>
                    </a:cubicBezTo>
                    <a:cubicBezTo>
                      <a:pt x="164" y="412"/>
                      <a:pt x="164" y="412"/>
                      <a:pt x="164" y="412"/>
                    </a:cubicBezTo>
                    <a:cubicBezTo>
                      <a:pt x="82" y="205"/>
                      <a:pt x="82" y="205"/>
                      <a:pt x="82" y="205"/>
                    </a:cubicBezTo>
                    <a:cubicBezTo>
                      <a:pt x="74" y="185"/>
                      <a:pt x="51" y="175"/>
                      <a:pt x="31" y="183"/>
                    </a:cubicBezTo>
                    <a:cubicBezTo>
                      <a:pt x="10" y="191"/>
                      <a:pt x="0" y="214"/>
                      <a:pt x="8" y="234"/>
                    </a:cubicBezTo>
                    <a:cubicBezTo>
                      <a:pt x="152" y="599"/>
                      <a:pt x="152" y="599"/>
                      <a:pt x="152" y="599"/>
                    </a:cubicBezTo>
                    <a:cubicBezTo>
                      <a:pt x="129" y="678"/>
                      <a:pt x="129" y="678"/>
                      <a:pt x="129" y="678"/>
                    </a:cubicBezTo>
                    <a:cubicBezTo>
                      <a:pt x="393" y="718"/>
                      <a:pt x="393" y="718"/>
                      <a:pt x="393" y="718"/>
                    </a:cubicBezTo>
                    <a:cubicBezTo>
                      <a:pt x="407" y="649"/>
                      <a:pt x="407" y="649"/>
                      <a:pt x="407" y="649"/>
                    </a:cubicBezTo>
                    <a:cubicBezTo>
                      <a:pt x="518" y="501"/>
                      <a:pt x="518" y="501"/>
                      <a:pt x="518" y="501"/>
                    </a:cubicBezTo>
                    <a:cubicBezTo>
                      <a:pt x="573" y="218"/>
                      <a:pt x="573" y="218"/>
                      <a:pt x="573" y="218"/>
                    </a:cubicBezTo>
                    <a:cubicBezTo>
                      <a:pt x="577" y="196"/>
                      <a:pt x="563" y="175"/>
                      <a:pt x="542" y="171"/>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6" name="Freeform 86"/>
              <p:cNvSpPr>
                <a:spLocks/>
              </p:cNvSpPr>
              <p:nvPr/>
            </p:nvSpPr>
            <p:spPr bwMode="auto">
              <a:xfrm>
                <a:off x="3773488" y="5859463"/>
                <a:ext cx="274638" cy="155575"/>
              </a:xfrm>
              <a:custGeom>
                <a:avLst/>
                <a:gdLst>
                  <a:gd name="T0" fmla="*/ 0 w 173"/>
                  <a:gd name="T1" fmla="*/ 98 h 98"/>
                  <a:gd name="T2" fmla="*/ 151 w 173"/>
                  <a:gd name="T3" fmla="*/ 98 h 98"/>
                  <a:gd name="T4" fmla="*/ 173 w 173"/>
                  <a:gd name="T5" fmla="*/ 22 h 98"/>
                  <a:gd name="T6" fmla="*/ 29 w 173"/>
                  <a:gd name="T7" fmla="*/ 0 h 98"/>
                  <a:gd name="T8" fmla="*/ 0 w 173"/>
                  <a:gd name="T9" fmla="*/ 98 h 98"/>
                </a:gdLst>
                <a:ahLst/>
                <a:cxnLst>
                  <a:cxn ang="0">
                    <a:pos x="T0" y="T1"/>
                  </a:cxn>
                  <a:cxn ang="0">
                    <a:pos x="T2" y="T3"/>
                  </a:cxn>
                  <a:cxn ang="0">
                    <a:pos x="T4" y="T5"/>
                  </a:cxn>
                  <a:cxn ang="0">
                    <a:pos x="T6" y="T7"/>
                  </a:cxn>
                  <a:cxn ang="0">
                    <a:pos x="T8" y="T9"/>
                  </a:cxn>
                </a:cxnLst>
                <a:rect l="0" t="0" r="r" b="b"/>
                <a:pathLst>
                  <a:path w="173" h="98">
                    <a:moveTo>
                      <a:pt x="0" y="98"/>
                    </a:moveTo>
                    <a:lnTo>
                      <a:pt x="151" y="98"/>
                    </a:lnTo>
                    <a:lnTo>
                      <a:pt x="173" y="22"/>
                    </a:lnTo>
                    <a:lnTo>
                      <a:pt x="29" y="0"/>
                    </a:lnTo>
                    <a:lnTo>
                      <a:pt x="0" y="98"/>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7" name="Freeform 87"/>
              <p:cNvSpPr>
                <a:spLocks/>
              </p:cNvSpPr>
              <p:nvPr/>
            </p:nvSpPr>
            <p:spPr bwMode="auto">
              <a:xfrm>
                <a:off x="4513263" y="5938838"/>
                <a:ext cx="249238" cy="76200"/>
              </a:xfrm>
              <a:custGeom>
                <a:avLst/>
                <a:gdLst>
                  <a:gd name="T0" fmla="*/ 0 w 157"/>
                  <a:gd name="T1" fmla="*/ 22 h 48"/>
                  <a:gd name="T2" fmla="*/ 7 w 157"/>
                  <a:gd name="T3" fmla="*/ 48 h 48"/>
                  <a:gd name="T4" fmla="*/ 157 w 157"/>
                  <a:gd name="T5" fmla="*/ 48 h 48"/>
                  <a:gd name="T6" fmla="*/ 143 w 157"/>
                  <a:gd name="T7" fmla="*/ 0 h 48"/>
                  <a:gd name="T8" fmla="*/ 0 w 157"/>
                  <a:gd name="T9" fmla="*/ 22 h 48"/>
                </a:gdLst>
                <a:ahLst/>
                <a:cxnLst>
                  <a:cxn ang="0">
                    <a:pos x="T0" y="T1"/>
                  </a:cxn>
                  <a:cxn ang="0">
                    <a:pos x="T2" y="T3"/>
                  </a:cxn>
                  <a:cxn ang="0">
                    <a:pos x="T4" y="T5"/>
                  </a:cxn>
                  <a:cxn ang="0">
                    <a:pos x="T6" y="T7"/>
                  </a:cxn>
                  <a:cxn ang="0">
                    <a:pos x="T8" y="T9"/>
                  </a:cxn>
                </a:cxnLst>
                <a:rect l="0" t="0" r="r" b="b"/>
                <a:pathLst>
                  <a:path w="157" h="48">
                    <a:moveTo>
                      <a:pt x="0" y="22"/>
                    </a:moveTo>
                    <a:lnTo>
                      <a:pt x="7" y="48"/>
                    </a:lnTo>
                    <a:lnTo>
                      <a:pt x="157" y="48"/>
                    </a:lnTo>
                    <a:lnTo>
                      <a:pt x="143" y="0"/>
                    </a:lnTo>
                    <a:lnTo>
                      <a:pt x="0" y="22"/>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8" name="Rectangle 8"/>
              <p:cNvSpPr>
                <a:spLocks noChangeArrowheads="1"/>
              </p:cNvSpPr>
              <p:nvPr/>
            </p:nvSpPr>
            <p:spPr bwMode="auto">
              <a:xfrm>
                <a:off x="3562351" y="4010026"/>
                <a:ext cx="1349375" cy="78105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7" name="Rectangle 97"/>
            <p:cNvSpPr>
              <a:spLocks noChangeArrowheads="1"/>
            </p:cNvSpPr>
            <p:nvPr/>
          </p:nvSpPr>
          <p:spPr bwMode="auto">
            <a:xfrm>
              <a:off x="2548185" y="4337375"/>
              <a:ext cx="925513" cy="337952"/>
            </a:xfrm>
            <a:prstGeom prst="rect">
              <a:avLst/>
            </a:prstGeom>
            <a:solidFill>
              <a:schemeClr val="accent2"/>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Light"/>
                  <a:ea typeface="+mn-ea"/>
                  <a:cs typeface="+mn-cs"/>
                </a:rPr>
                <a:t>Start coding</a:t>
              </a:r>
            </a:p>
          </p:txBody>
        </p:sp>
      </p:grpSp>
    </p:spTree>
    <p:extLst>
      <p:ext uri="{BB962C8B-B14F-4D97-AF65-F5344CB8AC3E}">
        <p14:creationId xmlns:p14="http://schemas.microsoft.com/office/powerpoint/2010/main" val="35412724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Content Placeholder 4"/>
          <p:cNvSpPr>
            <a:spLocks noGrp="1"/>
          </p:cNvSpPr>
          <p:nvPr>
            <p:ph type="body" sz="quarter" idx="10"/>
          </p:nvPr>
        </p:nvSpPr>
        <p:spPr>
          <a:xfrm>
            <a:off x="274639" y="1212850"/>
            <a:ext cx="10820398" cy="2474524"/>
          </a:xfrm>
        </p:spPr>
        <p:txBody>
          <a:bodyPr/>
          <a:lstStyle/>
          <a:p>
            <a:pPr marL="241254" lvl="1" indent="0">
              <a:spcBef>
                <a:spcPts val="1800"/>
              </a:spcBef>
              <a:buNone/>
            </a:pPr>
            <a:r>
              <a:rPr lang="en-US" sz="4400" dirty="0">
                <a:hlinkClick r:id="rId3"/>
              </a:rPr>
              <a:t>http://cortanaintelligence.com</a:t>
            </a:r>
            <a:r>
              <a:rPr lang="en-US" sz="4400" dirty="0"/>
              <a:t> </a:t>
            </a:r>
          </a:p>
          <a:p>
            <a:pPr marL="241254" lvl="1" indent="0">
              <a:spcBef>
                <a:spcPts val="1800"/>
              </a:spcBef>
              <a:buNone/>
            </a:pPr>
            <a:r>
              <a:rPr lang="en-US" sz="4400" dirty="0">
                <a:hlinkClick r:id="rId4"/>
              </a:rPr>
              <a:t>http://gallery.cortanaintelligence.com</a:t>
            </a:r>
            <a:r>
              <a:rPr lang="en-US" sz="4400" dirty="0"/>
              <a:t> </a:t>
            </a:r>
          </a:p>
          <a:p>
            <a:pPr marL="241254" lvl="1" indent="0">
              <a:spcBef>
                <a:spcPts val="1800"/>
              </a:spcBef>
              <a:buNone/>
            </a:pPr>
            <a:r>
              <a:rPr lang="en-US" sz="4400" dirty="0">
                <a:hlinkClick r:id="rId5"/>
              </a:rPr>
              <a:t>http://www.microsoft.com/cognitive</a:t>
            </a:r>
            <a:r>
              <a:rPr lang="en-US" sz="4400" dirty="0"/>
              <a:t> </a:t>
            </a:r>
          </a:p>
        </p:txBody>
      </p:sp>
      <p:sp>
        <p:nvSpPr>
          <p:cNvPr id="4" name="Title 3"/>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556544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21799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Characteristics of an Intelligent App</a:t>
            </a:r>
          </a:p>
        </p:txBody>
      </p:sp>
      <p:sp>
        <p:nvSpPr>
          <p:cNvPr id="4" name="Text Placeholder 3"/>
          <p:cNvSpPr>
            <a:spLocks noGrp="1"/>
          </p:cNvSpPr>
          <p:nvPr>
            <p:ph type="body" sz="quarter" idx="10"/>
          </p:nvPr>
        </p:nvSpPr>
        <p:spPr>
          <a:xfrm>
            <a:off x="336633" y="1921412"/>
            <a:ext cx="5486399" cy="461665"/>
          </a:xfrm>
        </p:spPr>
        <p:txBody>
          <a:bodyPr/>
          <a:lstStyle/>
          <a:p>
            <a:r>
              <a:rPr lang="en-US" sz="2000" dirty="0">
                <a:solidFill>
                  <a:srgbClr val="92D050"/>
                </a:solidFill>
              </a:rPr>
              <a:t>Personalized, friendly, approachable, natural</a:t>
            </a:r>
          </a:p>
        </p:txBody>
      </p:sp>
      <p:sp>
        <p:nvSpPr>
          <p:cNvPr id="6" name="Text Placeholder 5"/>
          <p:cNvSpPr>
            <a:spLocks noGrp="1"/>
          </p:cNvSpPr>
          <p:nvPr>
            <p:ph type="body" sz="quarter" idx="11"/>
          </p:nvPr>
        </p:nvSpPr>
        <p:spPr>
          <a:xfrm>
            <a:off x="6419717" y="1921411"/>
            <a:ext cx="5486399" cy="1240340"/>
          </a:xfrm>
        </p:spPr>
        <p:txBody>
          <a:bodyPr/>
          <a:lstStyle/>
          <a:p>
            <a:r>
              <a:rPr lang="en-US" sz="1800" dirty="0"/>
              <a:t>Facial recognition, emotion detection</a:t>
            </a:r>
          </a:p>
          <a:p>
            <a:r>
              <a:rPr lang="en-US" sz="1800" dirty="0"/>
              <a:t>Text and speech interactions</a:t>
            </a:r>
          </a:p>
          <a:p>
            <a:r>
              <a:rPr lang="en-US" sz="1800" dirty="0"/>
              <a:t>360 awareness of the user </a:t>
            </a:r>
          </a:p>
        </p:txBody>
      </p:sp>
      <p:sp>
        <p:nvSpPr>
          <p:cNvPr id="7" name="TextBox 6"/>
          <p:cNvSpPr txBox="1"/>
          <p:nvPr/>
        </p:nvSpPr>
        <p:spPr>
          <a:xfrm>
            <a:off x="274639" y="1212850"/>
            <a:ext cx="4436846" cy="627864"/>
          </a:xfrm>
          <a:prstGeom prst="rect">
            <a:avLst/>
          </a:prstGeom>
          <a:noFill/>
        </p:spPr>
        <p:txBody>
          <a:bodyPr wrap="square" lIns="182880" tIns="146304" rIns="182880" bIns="146304" rtlCol="0">
            <a:sp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How the user sees it…</a:t>
            </a:r>
          </a:p>
        </p:txBody>
      </p:sp>
      <p:sp>
        <p:nvSpPr>
          <p:cNvPr id="8" name="TextBox 7"/>
          <p:cNvSpPr txBox="1"/>
          <p:nvPr/>
        </p:nvSpPr>
        <p:spPr>
          <a:xfrm>
            <a:off x="6219420" y="1286390"/>
            <a:ext cx="5195081" cy="627864"/>
          </a:xfrm>
          <a:prstGeom prst="rect">
            <a:avLst/>
          </a:prstGeom>
          <a:noFill/>
        </p:spPr>
        <p:txBody>
          <a:bodyPr wrap="square" lIns="182880" tIns="146304" rIns="182880" bIns="146304" rtlCol="0">
            <a:sp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What it means for you as a Dev…</a:t>
            </a:r>
          </a:p>
        </p:txBody>
      </p:sp>
      <p:sp>
        <p:nvSpPr>
          <p:cNvPr id="9" name="Text Placeholder 3"/>
          <p:cNvSpPr txBox="1">
            <a:spLocks/>
          </p:cNvSpPr>
          <p:nvPr/>
        </p:nvSpPr>
        <p:spPr>
          <a:xfrm>
            <a:off x="336633" y="3242450"/>
            <a:ext cx="5486399" cy="461665"/>
          </a:xfrm>
          <a:prstGeom prst="rect">
            <a:avLst/>
          </a:prstGeom>
        </p:spPr>
        <p:txBody>
          <a:bodyPr vert="horz" wrap="square" lIns="146304" tIns="91440" rIns="146304" bIns="91440" rtlCol="0">
            <a:spAutoFit/>
          </a:bodyPr>
          <a:lstStyle>
            <a:lvl1pPr marL="287282" marR="0" indent="-287282" algn="l" defTabSz="932563" rtl="0" eaLnBrk="1" fontAlgn="auto" latinLnBrk="0" hangingPunct="1">
              <a:lnSpc>
                <a:spcPct val="90000"/>
              </a:lnSpc>
              <a:spcBef>
                <a:spcPts val="1224"/>
              </a:spcBef>
              <a:spcAft>
                <a:spcPts val="0"/>
              </a:spcAft>
              <a:buClr>
                <a:schemeClr val="tx1"/>
              </a:buClr>
              <a:buSzPct val="90000"/>
              <a:buFont typeface="Arial" pitchFamily="34" charset="0"/>
              <a:buChar char="•"/>
              <a:tabLst/>
              <a:defRPr lang="en-US" sz="3199" kern="1200" spc="0" baseline="0">
                <a:gradFill>
                  <a:gsLst>
                    <a:gs pos="1250">
                      <a:schemeClr val="tx1"/>
                    </a:gs>
                    <a:gs pos="100000">
                      <a:schemeClr val="tx1"/>
                    </a:gs>
                  </a:gsLst>
                  <a:lin ang="5400000" scaled="0"/>
                </a:gradFill>
                <a:latin typeface="+mj-lt"/>
                <a:ea typeface="+mn-ea"/>
                <a:cs typeface="+mn-cs"/>
              </a:defRPr>
            </a:lvl1pPr>
            <a:lvl2pPr marL="531064" marR="0" indent="-233150" algn="l" defTabSz="932563"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699450" marR="0" indent="-16838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80789" marR="0" indent="-181339"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49175" marR="0" indent="-16838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7282" marR="0" lvl="0" indent="-287282" algn="l" defTabSz="932563" rtl="0" eaLnBrk="1" fontAlgn="auto" latinLnBrk="0" hangingPunct="1">
              <a:lnSpc>
                <a:spcPct val="90000"/>
              </a:lnSpc>
              <a:spcBef>
                <a:spcPts val="1224"/>
              </a:spcBef>
              <a:spcAft>
                <a:spcPts val="0"/>
              </a:spcAft>
              <a:buClr>
                <a:srgbClr val="FFFFFF"/>
              </a:buClr>
              <a:buSzPct val="90000"/>
              <a:buFont typeface="Arial" pitchFamily="34" charset="0"/>
              <a:buChar char="•"/>
              <a:tabLst/>
              <a:defRPr/>
            </a:pPr>
            <a:r>
              <a:rPr kumimoji="0" lang="en-US" sz="2000" b="0" i="0" u="none" strike="noStrike" kern="1200" cap="none" spc="0" normalizeH="0" baseline="0" noProof="0" dirty="0">
                <a:ln>
                  <a:noFill/>
                </a:ln>
                <a:solidFill>
                  <a:srgbClr val="92D050"/>
                </a:solidFill>
                <a:effectLst/>
                <a:uLnTx/>
                <a:uFillTx/>
                <a:latin typeface="Segoe UI Light"/>
                <a:ea typeface="+mn-ea"/>
                <a:cs typeface="+mn-cs"/>
              </a:rPr>
              <a:t>Predictive, current, and familiar</a:t>
            </a:r>
          </a:p>
        </p:txBody>
      </p:sp>
      <p:sp>
        <p:nvSpPr>
          <p:cNvPr id="10" name="Text Placeholder 5"/>
          <p:cNvSpPr txBox="1">
            <a:spLocks/>
          </p:cNvSpPr>
          <p:nvPr/>
        </p:nvSpPr>
        <p:spPr>
          <a:xfrm>
            <a:off x="6419717" y="3242449"/>
            <a:ext cx="5486399" cy="1335750"/>
          </a:xfrm>
          <a:prstGeom prst="rect">
            <a:avLst/>
          </a:prstGeom>
        </p:spPr>
        <p:txBody>
          <a:bodyPr vert="horz" wrap="square" lIns="146304" tIns="91440" rIns="146304" bIns="91440" rtlCol="0">
            <a:spAutoFit/>
          </a:bodyPr>
          <a:lstStyle>
            <a:lvl1pPr marL="287282" marR="0" indent="-287282" algn="l" defTabSz="932563" rtl="0" eaLnBrk="1" fontAlgn="auto" latinLnBrk="0" hangingPunct="1">
              <a:lnSpc>
                <a:spcPct val="90000"/>
              </a:lnSpc>
              <a:spcBef>
                <a:spcPts val="1224"/>
              </a:spcBef>
              <a:spcAft>
                <a:spcPts val="0"/>
              </a:spcAft>
              <a:buClr>
                <a:schemeClr val="tx1"/>
              </a:buClr>
              <a:buSzPct val="90000"/>
              <a:buFont typeface="Arial" pitchFamily="34" charset="0"/>
              <a:buChar char="•"/>
              <a:tabLst/>
              <a:defRPr lang="en-US" sz="3199" kern="1200" spc="0" baseline="0">
                <a:gradFill>
                  <a:gsLst>
                    <a:gs pos="1250">
                      <a:schemeClr val="tx1"/>
                    </a:gs>
                    <a:gs pos="100000">
                      <a:schemeClr val="tx1"/>
                    </a:gs>
                  </a:gsLst>
                  <a:lin ang="5400000" scaled="0"/>
                </a:gradFill>
                <a:latin typeface="+mj-lt"/>
                <a:ea typeface="+mn-ea"/>
                <a:cs typeface="+mn-cs"/>
              </a:defRPr>
            </a:lvl1pPr>
            <a:lvl2pPr marL="531064" marR="0" indent="-233150" algn="l" defTabSz="932563"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699450" marR="0" indent="-16838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80789" marR="0" indent="-181339"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49175" marR="0" indent="-16838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7282" marR="0" lvl="0" indent="-287282" algn="l" defTabSz="932563" rtl="0" eaLnBrk="1" fontAlgn="auto" latinLnBrk="0" hangingPunct="1">
              <a:lnSpc>
                <a:spcPct val="90000"/>
              </a:lnSpc>
              <a:spcBef>
                <a:spcPts val="1224"/>
              </a:spcBef>
              <a:spcAft>
                <a:spcPts val="0"/>
              </a:spcAft>
              <a:buClr>
                <a:srgbClr val="FFFFFF"/>
              </a:buClr>
              <a:buSzPct val="90000"/>
              <a:buFont typeface="Arial" pitchFamily="34" charset="0"/>
              <a:buChar char="•"/>
              <a:tabLst/>
              <a:defRPr/>
            </a:pPr>
            <a:r>
              <a:rPr kumimoji="0" lang="en-US" sz="1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Changes in real-time based on user action and new external data</a:t>
            </a:r>
          </a:p>
          <a:p>
            <a:pPr marL="287282" marR="0" lvl="0" indent="-287282" algn="l" defTabSz="932563" rtl="0" eaLnBrk="1" fontAlgn="auto" latinLnBrk="0" hangingPunct="1">
              <a:lnSpc>
                <a:spcPct val="90000"/>
              </a:lnSpc>
              <a:spcBef>
                <a:spcPts val="1224"/>
              </a:spcBef>
              <a:spcAft>
                <a:spcPts val="0"/>
              </a:spcAft>
              <a:buClr>
                <a:srgbClr val="FFFFFF"/>
              </a:buClr>
              <a:buSzPct val="90000"/>
              <a:buFont typeface="Arial" pitchFamily="34" charset="0"/>
              <a:buChar char="•"/>
              <a:tabLst/>
              <a:defRPr/>
            </a:pPr>
            <a:r>
              <a:rPr kumimoji="0" lang="en-US" sz="1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Predictive models based on user context to anticipate actions </a:t>
            </a:r>
          </a:p>
        </p:txBody>
      </p:sp>
      <p:sp>
        <p:nvSpPr>
          <p:cNvPr id="11" name="Text Placeholder 3"/>
          <p:cNvSpPr txBox="1">
            <a:spLocks/>
          </p:cNvSpPr>
          <p:nvPr/>
        </p:nvSpPr>
        <p:spPr>
          <a:xfrm>
            <a:off x="336633" y="4658898"/>
            <a:ext cx="5486399" cy="461665"/>
          </a:xfrm>
          <a:prstGeom prst="rect">
            <a:avLst/>
          </a:prstGeom>
        </p:spPr>
        <p:txBody>
          <a:bodyPr vert="horz" wrap="square" lIns="146304" tIns="91440" rIns="146304" bIns="91440" rtlCol="0">
            <a:spAutoFit/>
          </a:bodyPr>
          <a:lstStyle>
            <a:lvl1pPr marL="287282" marR="0" indent="-287282" algn="l" defTabSz="932563" rtl="0" eaLnBrk="1" fontAlgn="auto" latinLnBrk="0" hangingPunct="1">
              <a:lnSpc>
                <a:spcPct val="90000"/>
              </a:lnSpc>
              <a:spcBef>
                <a:spcPts val="1224"/>
              </a:spcBef>
              <a:spcAft>
                <a:spcPts val="0"/>
              </a:spcAft>
              <a:buClr>
                <a:schemeClr val="tx1"/>
              </a:buClr>
              <a:buSzPct val="90000"/>
              <a:buFont typeface="Arial" pitchFamily="34" charset="0"/>
              <a:buChar char="•"/>
              <a:tabLst/>
              <a:defRPr lang="en-US" sz="3199" kern="1200" spc="0" baseline="0">
                <a:gradFill>
                  <a:gsLst>
                    <a:gs pos="1250">
                      <a:schemeClr val="tx1"/>
                    </a:gs>
                    <a:gs pos="100000">
                      <a:schemeClr val="tx1"/>
                    </a:gs>
                  </a:gsLst>
                  <a:lin ang="5400000" scaled="0"/>
                </a:gradFill>
                <a:latin typeface="+mj-lt"/>
                <a:ea typeface="+mn-ea"/>
                <a:cs typeface="+mn-cs"/>
              </a:defRPr>
            </a:lvl1pPr>
            <a:lvl2pPr marL="531064" marR="0" indent="-233150" algn="l" defTabSz="932563"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699450" marR="0" indent="-16838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80789" marR="0" indent="-181339"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49175" marR="0" indent="-16838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7282" marR="0" lvl="0" indent="-287282" algn="l" defTabSz="932563" rtl="0" eaLnBrk="1" fontAlgn="auto" latinLnBrk="0" hangingPunct="1">
              <a:lnSpc>
                <a:spcPct val="90000"/>
              </a:lnSpc>
              <a:spcBef>
                <a:spcPts val="1224"/>
              </a:spcBef>
              <a:spcAft>
                <a:spcPts val="0"/>
              </a:spcAft>
              <a:buClr>
                <a:srgbClr val="FFFFFF"/>
              </a:buClr>
              <a:buSzPct val="90000"/>
              <a:buFont typeface="Arial" pitchFamily="34" charset="0"/>
              <a:buChar char="•"/>
              <a:tabLst/>
              <a:defRPr/>
            </a:pPr>
            <a:r>
              <a:rPr kumimoji="0" lang="en-US" sz="2000" b="0" i="0" u="none" strike="noStrike" kern="1200" cap="none" spc="0" normalizeH="0" baseline="0" noProof="0" dirty="0">
                <a:ln>
                  <a:noFill/>
                </a:ln>
                <a:solidFill>
                  <a:srgbClr val="92D050"/>
                </a:solidFill>
                <a:effectLst/>
                <a:uLnTx/>
                <a:uFillTx/>
                <a:latin typeface="Segoe UI Light"/>
                <a:ea typeface="+mn-ea"/>
                <a:cs typeface="+mn-cs"/>
              </a:rPr>
              <a:t>Always available, always contextual</a:t>
            </a:r>
          </a:p>
        </p:txBody>
      </p:sp>
      <p:sp>
        <p:nvSpPr>
          <p:cNvPr id="12" name="Text Placeholder 5"/>
          <p:cNvSpPr txBox="1">
            <a:spLocks/>
          </p:cNvSpPr>
          <p:nvPr/>
        </p:nvSpPr>
        <p:spPr>
          <a:xfrm>
            <a:off x="6419717" y="4658897"/>
            <a:ext cx="5486399" cy="1738938"/>
          </a:xfrm>
          <a:prstGeom prst="rect">
            <a:avLst/>
          </a:prstGeom>
        </p:spPr>
        <p:txBody>
          <a:bodyPr vert="horz" wrap="square" lIns="146304" tIns="91440" rIns="146304" bIns="91440" rtlCol="0">
            <a:spAutoFit/>
          </a:bodyPr>
          <a:lstStyle>
            <a:lvl1pPr marL="287282" marR="0" indent="-287282" algn="l" defTabSz="932563" rtl="0" eaLnBrk="1" fontAlgn="auto" latinLnBrk="0" hangingPunct="1">
              <a:lnSpc>
                <a:spcPct val="90000"/>
              </a:lnSpc>
              <a:spcBef>
                <a:spcPts val="1224"/>
              </a:spcBef>
              <a:spcAft>
                <a:spcPts val="0"/>
              </a:spcAft>
              <a:buClr>
                <a:schemeClr val="tx1"/>
              </a:buClr>
              <a:buSzPct val="90000"/>
              <a:buFont typeface="Arial" pitchFamily="34" charset="0"/>
              <a:buChar char="•"/>
              <a:tabLst/>
              <a:defRPr lang="en-US" sz="3199" kern="1200" spc="0" baseline="0">
                <a:gradFill>
                  <a:gsLst>
                    <a:gs pos="1250">
                      <a:schemeClr val="tx1"/>
                    </a:gs>
                    <a:gs pos="100000">
                      <a:schemeClr val="tx1"/>
                    </a:gs>
                  </a:gsLst>
                  <a:lin ang="5400000" scaled="0"/>
                </a:gradFill>
                <a:latin typeface="+mj-lt"/>
                <a:ea typeface="+mn-ea"/>
                <a:cs typeface="+mn-cs"/>
              </a:defRPr>
            </a:lvl1pPr>
            <a:lvl2pPr marL="531064" marR="0" indent="-233150" algn="l" defTabSz="932563"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699450" marR="0" indent="-16838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80789" marR="0" indent="-181339"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49175" marR="0" indent="-16838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7282" marR="0" lvl="0" indent="-287282" algn="l" defTabSz="932563" rtl="0" eaLnBrk="1" fontAlgn="auto" latinLnBrk="0" hangingPunct="1">
              <a:lnSpc>
                <a:spcPct val="90000"/>
              </a:lnSpc>
              <a:spcBef>
                <a:spcPts val="1224"/>
              </a:spcBef>
              <a:spcAft>
                <a:spcPts val="0"/>
              </a:spcAft>
              <a:buClr>
                <a:srgbClr val="FFFFFF"/>
              </a:buClr>
              <a:buSzPct val="90000"/>
              <a:buFont typeface="Arial" pitchFamily="34" charset="0"/>
              <a:buChar char="•"/>
              <a:tabLst/>
              <a:defRPr/>
            </a:pPr>
            <a:r>
              <a:rPr kumimoji="0" lang="en-US" sz="1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Robust information management required</a:t>
            </a:r>
          </a:p>
          <a:p>
            <a:pPr marL="287282" marR="0" lvl="0" indent="-287282" algn="l" defTabSz="932563" rtl="0" eaLnBrk="1" fontAlgn="auto" latinLnBrk="0" hangingPunct="1">
              <a:lnSpc>
                <a:spcPct val="90000"/>
              </a:lnSpc>
              <a:spcBef>
                <a:spcPts val="1224"/>
              </a:spcBef>
              <a:spcAft>
                <a:spcPts val="0"/>
              </a:spcAft>
              <a:buClr>
                <a:srgbClr val="FFFFFF"/>
              </a:buClr>
              <a:buSzPct val="90000"/>
              <a:buFont typeface="Arial" pitchFamily="34" charset="0"/>
              <a:buChar char="•"/>
              <a:tabLst/>
              <a:defRPr/>
            </a:pPr>
            <a:r>
              <a:rPr kumimoji="0" lang="en-US" sz="1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Experiences delivered across all form factors and a wide variety of interaction models (e.g. touch, speech, text)</a:t>
            </a:r>
          </a:p>
          <a:p>
            <a:pPr marL="287282" marR="0" lvl="0" indent="-287282" algn="l" defTabSz="932563" rtl="0" eaLnBrk="1" fontAlgn="auto" latinLnBrk="0" hangingPunct="1">
              <a:lnSpc>
                <a:spcPct val="90000"/>
              </a:lnSpc>
              <a:spcBef>
                <a:spcPts val="1224"/>
              </a:spcBef>
              <a:spcAft>
                <a:spcPts val="0"/>
              </a:spcAft>
              <a:buClr>
                <a:srgbClr val="FFFFFF"/>
              </a:buClr>
              <a:buSzPct val="90000"/>
              <a:buFont typeface="Arial" pitchFamily="34" charset="0"/>
              <a:buChar char="•"/>
              <a:tabLst/>
              <a:defRPr/>
            </a:pPr>
            <a:r>
              <a:rPr kumimoji="0" lang="en-US" sz="1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Distributed support, massive scale, elasticity</a:t>
            </a:r>
          </a:p>
        </p:txBody>
      </p:sp>
    </p:spTree>
    <p:extLst>
      <p:ext uri="{BB962C8B-B14F-4D97-AF65-F5344CB8AC3E}">
        <p14:creationId xmlns:p14="http://schemas.microsoft.com/office/powerpoint/2010/main" val="14553646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500"/>
                                        <p:tgtEl>
                                          <p:spTgt spid="6">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uiExpand="1" build="p"/>
      <p:bldP spid="9" grpId="0"/>
      <p:bldP spid="10" grpId="0"/>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cstate="screen">
            <a:grayscl/>
            <a:extLst>
              <a:ext uri="{28A0092B-C50C-407E-A947-70E740481C1C}">
                <a14:useLocalDpi xmlns:a14="http://schemas.microsoft.com/office/drawing/2010/main" val="0"/>
              </a:ext>
            </a:extLst>
          </a:blip>
          <a:srcRect l="16265" t="3005" r="6165" b="1684"/>
          <a:stretch/>
        </p:blipFill>
        <p:spPr>
          <a:xfrm>
            <a:off x="4846833" y="497"/>
            <a:ext cx="7588761" cy="6993533"/>
          </a:xfrm>
          <a:prstGeom prst="rect">
            <a:avLst/>
          </a:prstGeom>
        </p:spPr>
      </p:pic>
      <p:sp>
        <p:nvSpPr>
          <p:cNvPr id="11" name="Rectangle 10"/>
          <p:cNvSpPr/>
          <p:nvPr/>
        </p:nvSpPr>
        <p:spPr bwMode="auto">
          <a:xfrm>
            <a:off x="4846833" y="497"/>
            <a:ext cx="7588761" cy="6994028"/>
          </a:xfrm>
          <a:prstGeom prst="rect">
            <a:avLst/>
          </a:prstGeom>
          <a:gradFill flip="none" rotWithShape="1">
            <a:gsLst>
              <a:gs pos="2917">
                <a:srgbClr val="000000">
                  <a:alpha val="85000"/>
                </a:srgbClr>
              </a:gs>
              <a:gs pos="50000">
                <a:srgbClr val="000000">
                  <a:alpha val="70000"/>
                </a:srgbClr>
              </a:gs>
              <a:gs pos="7600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p:nvSpPr>
        <p:spPr bwMode="auto">
          <a:xfrm>
            <a:off x="4846833" y="497"/>
            <a:ext cx="7588761" cy="6994028"/>
          </a:xfrm>
          <a:prstGeom prst="rect">
            <a:avLst/>
          </a:prstGeom>
          <a:solidFill>
            <a:schemeClr val="accent5">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p:nvSpPr>
        <p:spPr>
          <a:xfrm>
            <a:off x="567712" y="1817912"/>
            <a:ext cx="3207889" cy="3662541"/>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1199"/>
              </a:spcAft>
              <a:buClrTx/>
              <a:buSzTx/>
              <a:buFontTx/>
              <a:buNone/>
              <a:tabLst/>
              <a:defRPr/>
            </a:pPr>
            <a:r>
              <a:rPr kumimoji="0" lang="en-US" altLang="en-US" sz="5000" b="0" i="0" u="none" strike="noStrike" kern="0" cap="none" spc="0" normalizeH="0" baseline="0" noProof="0" dirty="0">
                <a:ln>
                  <a:noFill/>
                </a:ln>
                <a:effectLst/>
                <a:uLnTx/>
                <a:uFillTx/>
                <a:latin typeface="Segoe UI Light"/>
                <a:ea typeface="+mn-ea"/>
                <a:cs typeface="+mn-cs"/>
              </a:rPr>
              <a:t>Microsoft </a:t>
            </a:r>
            <a:br>
              <a:rPr kumimoji="0" lang="en-US" altLang="en-US" sz="5000" b="0" i="0" u="none" strike="noStrike" kern="0" cap="none" spc="0" normalizeH="0" baseline="0" noProof="0" dirty="0">
                <a:ln>
                  <a:noFill/>
                </a:ln>
                <a:effectLst/>
                <a:uLnTx/>
                <a:uFillTx/>
                <a:latin typeface="Segoe UI Light"/>
                <a:ea typeface="+mn-ea"/>
                <a:cs typeface="+mn-cs"/>
              </a:rPr>
            </a:br>
            <a:r>
              <a:rPr kumimoji="0" lang="en-US" altLang="en-US" sz="5000" b="0" i="0" u="none" strike="noStrike" kern="0" cap="none" spc="0" normalizeH="0" baseline="0" noProof="0" dirty="0">
                <a:ln>
                  <a:noFill/>
                </a:ln>
                <a:effectLst/>
                <a:uLnTx/>
                <a:uFillTx/>
                <a:latin typeface="Segoe UI Light"/>
                <a:ea typeface="+mn-ea"/>
                <a:cs typeface="+mn-cs"/>
              </a:rPr>
              <a:t>Cognitive </a:t>
            </a:r>
            <a:br>
              <a:rPr kumimoji="0" lang="en-US" altLang="en-US" sz="5000" b="0" i="0" u="none" strike="noStrike" kern="0" cap="none" spc="0" normalizeH="0" baseline="0" noProof="0" dirty="0">
                <a:ln>
                  <a:noFill/>
                </a:ln>
                <a:effectLst/>
                <a:uLnTx/>
                <a:uFillTx/>
                <a:latin typeface="Segoe UI Light"/>
                <a:ea typeface="+mn-ea"/>
                <a:cs typeface="+mn-cs"/>
              </a:rPr>
            </a:br>
            <a:r>
              <a:rPr kumimoji="0" lang="en-US" altLang="en-US" sz="5000" b="0" i="0" u="none" strike="noStrike" kern="0" cap="none" spc="0" normalizeH="0" baseline="0" noProof="0" dirty="0">
                <a:ln>
                  <a:noFill/>
                </a:ln>
                <a:effectLst/>
                <a:uLnTx/>
                <a:uFillTx/>
                <a:latin typeface="Segoe UI Light"/>
                <a:ea typeface="+mn-ea"/>
                <a:cs typeface="+mn-cs"/>
              </a:rPr>
              <a:t>Services</a:t>
            </a:r>
          </a:p>
          <a:p>
            <a:pPr marL="0" marR="0" lvl="0" indent="0" algn="l" defTabSz="932597" rtl="0" eaLnBrk="1" fontAlgn="auto" latinLnBrk="0" hangingPunct="1">
              <a:lnSpc>
                <a:spcPct val="100000"/>
              </a:lnSpc>
              <a:spcBef>
                <a:spcPts val="0"/>
              </a:spcBef>
              <a:spcAft>
                <a:spcPts val="1199"/>
              </a:spcAft>
              <a:buClrTx/>
              <a:buSzTx/>
              <a:buFontTx/>
              <a:buNone/>
              <a:tabLst/>
              <a:defRPr/>
            </a:pPr>
            <a:r>
              <a:rPr kumimoji="0" lang="en-US" sz="3600" b="0" i="0" u="none" strike="noStrike" kern="0" cap="none" spc="0" normalizeH="0" baseline="0" noProof="0" dirty="0">
                <a:ln>
                  <a:noFill/>
                </a:ln>
                <a:effectLst/>
                <a:uLnTx/>
                <a:uFillTx/>
                <a:latin typeface="Segoe UI Light"/>
                <a:ea typeface="+mn-ea"/>
                <a:cs typeface="+mn-cs"/>
              </a:rPr>
              <a:t>Give your apps </a:t>
            </a:r>
            <a:br>
              <a:rPr kumimoji="0" lang="en-US" sz="3600" b="0" i="0" u="none" strike="noStrike" kern="0" cap="none" spc="0" normalizeH="0" baseline="0" noProof="0" dirty="0">
                <a:ln>
                  <a:noFill/>
                </a:ln>
                <a:effectLst/>
                <a:uLnTx/>
                <a:uFillTx/>
                <a:latin typeface="Segoe UI Light"/>
                <a:ea typeface="+mn-ea"/>
                <a:cs typeface="+mn-cs"/>
              </a:rPr>
            </a:br>
            <a:r>
              <a:rPr kumimoji="0" lang="en-US" sz="3600" b="0" i="0" u="none" strike="noStrike" kern="0" cap="none" spc="0" normalizeH="0" baseline="0" noProof="0" dirty="0">
                <a:ln>
                  <a:noFill/>
                </a:ln>
                <a:effectLst/>
                <a:uLnTx/>
                <a:uFillTx/>
                <a:latin typeface="Segoe UI Light"/>
                <a:ea typeface="+mn-ea"/>
                <a:cs typeface="+mn-cs"/>
              </a:rPr>
              <a:t>a human side</a:t>
            </a:r>
          </a:p>
        </p:txBody>
      </p:sp>
      <p:sp>
        <p:nvSpPr>
          <p:cNvPr id="6" name="TextBox 5"/>
          <p:cNvSpPr txBox="1"/>
          <p:nvPr/>
        </p:nvSpPr>
        <p:spPr>
          <a:xfrm>
            <a:off x="6403730" y="968550"/>
            <a:ext cx="4663017" cy="1299635"/>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65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Vision</a:t>
            </a:r>
          </a:p>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From faces to feelings, allow your </a:t>
            </a:r>
            <a:br>
              <a:rPr kumimoji="0" lang="en-US" sz="2000" b="0" i="0" u="none" strike="noStrike" kern="0" cap="none" spc="0" normalizeH="0" baseline="0" noProof="0" dirty="0">
                <a:ln>
                  <a:noFill/>
                </a:ln>
                <a:solidFill>
                  <a:srgbClr val="FFFFFF"/>
                </a:solidFill>
                <a:effectLst/>
                <a:uLnTx/>
                <a:uFillTx/>
                <a:latin typeface="Segoe UI Light"/>
                <a:ea typeface="+mn-ea"/>
                <a:cs typeface="+mn-cs"/>
              </a:rPr>
            </a:br>
            <a:r>
              <a:rPr kumimoji="0" lang="en-US" sz="2000" b="0" i="0" u="none" strike="noStrike" kern="0" cap="none" spc="0" normalizeH="0" baseline="0" noProof="0" dirty="0">
                <a:ln>
                  <a:noFill/>
                </a:ln>
                <a:solidFill>
                  <a:srgbClr val="FFFFFF"/>
                </a:solidFill>
                <a:effectLst/>
                <a:uLnTx/>
                <a:uFillTx/>
                <a:latin typeface="Segoe UI Light"/>
                <a:ea typeface="+mn-ea"/>
                <a:cs typeface="+mn-cs"/>
              </a:rPr>
              <a:t>apps to understand images and video</a:t>
            </a:r>
          </a:p>
        </p:txBody>
      </p:sp>
      <p:sp>
        <p:nvSpPr>
          <p:cNvPr id="7" name="TextBox 6"/>
          <p:cNvSpPr txBox="1"/>
          <p:nvPr/>
        </p:nvSpPr>
        <p:spPr>
          <a:xfrm>
            <a:off x="6403730" y="2136779"/>
            <a:ext cx="5605707" cy="1299635"/>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65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Speech</a:t>
            </a:r>
          </a:p>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Hear and speak to your users by filtering noise, identifying speakers, and understanding intent</a:t>
            </a:r>
          </a:p>
        </p:txBody>
      </p:sp>
      <p:sp>
        <p:nvSpPr>
          <p:cNvPr id="8" name="TextBox 7"/>
          <p:cNvSpPr txBox="1"/>
          <p:nvPr/>
        </p:nvSpPr>
        <p:spPr>
          <a:xfrm>
            <a:off x="6403731" y="3305007"/>
            <a:ext cx="4310306" cy="1299635"/>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65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Language</a:t>
            </a:r>
          </a:p>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Process text and learn how to recognize what users want</a:t>
            </a:r>
          </a:p>
        </p:txBody>
      </p:sp>
      <p:sp>
        <p:nvSpPr>
          <p:cNvPr id="9" name="TextBox 8"/>
          <p:cNvSpPr txBox="1"/>
          <p:nvPr/>
        </p:nvSpPr>
        <p:spPr>
          <a:xfrm>
            <a:off x="6403730" y="4473236"/>
            <a:ext cx="4663017" cy="1299635"/>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65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Knowledge</a:t>
            </a:r>
          </a:p>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Tap into rich knowledge amassed from </a:t>
            </a:r>
            <a:br>
              <a:rPr kumimoji="0" lang="en-US" sz="2000" b="0" i="0" u="none" strike="noStrike" kern="0" cap="none" spc="0" normalizeH="0" baseline="0" noProof="0" dirty="0">
                <a:ln>
                  <a:noFill/>
                </a:ln>
                <a:solidFill>
                  <a:srgbClr val="FFFFFF"/>
                </a:solidFill>
                <a:effectLst/>
                <a:uLnTx/>
                <a:uFillTx/>
                <a:latin typeface="Segoe UI Light"/>
                <a:ea typeface="+mn-ea"/>
                <a:cs typeface="+mn-cs"/>
              </a:rPr>
            </a:br>
            <a:r>
              <a:rPr kumimoji="0" lang="en-US" sz="2000" b="0" i="0" u="none" strike="noStrike" kern="0" cap="none" spc="0" normalizeH="0" baseline="0" noProof="0" dirty="0">
                <a:ln>
                  <a:noFill/>
                </a:ln>
                <a:solidFill>
                  <a:srgbClr val="FFFFFF"/>
                </a:solidFill>
                <a:effectLst/>
                <a:uLnTx/>
                <a:uFillTx/>
                <a:latin typeface="Segoe UI Light"/>
                <a:ea typeface="+mn-ea"/>
                <a:cs typeface="+mn-cs"/>
              </a:rPr>
              <a:t>the web, academia, or your own data</a:t>
            </a:r>
          </a:p>
        </p:txBody>
      </p:sp>
      <p:sp>
        <p:nvSpPr>
          <p:cNvPr id="10" name="TextBox 9"/>
          <p:cNvSpPr txBox="1"/>
          <p:nvPr/>
        </p:nvSpPr>
        <p:spPr>
          <a:xfrm>
            <a:off x="6403731" y="5641462"/>
            <a:ext cx="5377106" cy="1299635"/>
          </a:xfrm>
          <a:prstGeom prst="rect">
            <a:avLst/>
          </a:prstGeom>
          <a:noFill/>
        </p:spPr>
        <p:txBody>
          <a:bodyPr wrap="square" lIns="186521" tIns="149217" rIns="93260"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65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Search</a:t>
            </a:r>
          </a:p>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Access billions of web pages, images, videos, and news with the power of Bing APIs</a:t>
            </a:r>
          </a:p>
        </p:txBody>
      </p:sp>
      <p:sp>
        <p:nvSpPr>
          <p:cNvPr id="3" name="Rectangle 2"/>
          <p:cNvSpPr/>
          <p:nvPr/>
        </p:nvSpPr>
        <p:spPr>
          <a:xfrm>
            <a:off x="5268388" y="307629"/>
            <a:ext cx="3732112" cy="600934"/>
          </a:xfrm>
          <a:prstGeom prst="rect">
            <a:avLst/>
          </a:prstGeom>
        </p:spPr>
        <p:txBody>
          <a:bodyPr wrap="none">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367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Cognitive Services</a:t>
            </a:r>
          </a:p>
        </p:txBody>
      </p:sp>
      <p:sp>
        <p:nvSpPr>
          <p:cNvPr id="40" name="Freeform 22"/>
          <p:cNvSpPr>
            <a:spLocks noChangeAspect="1"/>
          </p:cNvSpPr>
          <p:nvPr/>
        </p:nvSpPr>
        <p:spPr bwMode="auto">
          <a:xfrm>
            <a:off x="5511675" y="1359061"/>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 name="Freeform 18"/>
          <p:cNvSpPr>
            <a:spLocks noChangeAspect="1"/>
          </p:cNvSpPr>
          <p:nvPr/>
        </p:nvSpPr>
        <p:spPr bwMode="auto">
          <a:xfrm>
            <a:off x="5549785" y="2488410"/>
            <a:ext cx="598290" cy="524098"/>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 name="Freeform 9"/>
          <p:cNvSpPr>
            <a:spLocks noChangeAspect="1"/>
          </p:cNvSpPr>
          <p:nvPr/>
        </p:nvSpPr>
        <p:spPr bwMode="auto">
          <a:xfrm>
            <a:off x="5634608" y="3649183"/>
            <a:ext cx="428643" cy="539009"/>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3" name="Freeform 5"/>
          <p:cNvSpPr>
            <a:spLocks/>
          </p:cNvSpPr>
          <p:nvPr/>
        </p:nvSpPr>
        <p:spPr bwMode="auto">
          <a:xfrm>
            <a:off x="5580475" y="4818461"/>
            <a:ext cx="536910" cy="536910"/>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46" name="Group 45"/>
          <p:cNvGrpSpPr/>
          <p:nvPr/>
        </p:nvGrpSpPr>
        <p:grpSpPr>
          <a:xfrm>
            <a:off x="5574791" y="5985638"/>
            <a:ext cx="548278" cy="539009"/>
            <a:chOff x="10832823" y="3353836"/>
            <a:chExt cx="537576" cy="528488"/>
          </a:xfrm>
        </p:grpSpPr>
        <p:sp>
          <p:nvSpPr>
            <p:cNvPr id="44"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spTree>
    <p:custDataLst>
      <p:tags r:id="rId1"/>
    </p:custDataLst>
    <p:extLst>
      <p:ext uri="{BB962C8B-B14F-4D97-AF65-F5344CB8AC3E}">
        <p14:creationId xmlns:p14="http://schemas.microsoft.com/office/powerpoint/2010/main" val="1946402297"/>
      </p:ext>
    </p:extLst>
  </p:cSld>
  <p:clrMapOvr>
    <a:masterClrMapping/>
  </p:clrMapOvr>
  <mc:AlternateContent xmlns:mc="http://schemas.openxmlformats.org/markup-compatibility/2006" xmlns:p14="http://schemas.microsoft.com/office/powerpoint/2010/main">
    <mc:Choice Requires="p14">
      <p:transition p14:dur="0" advTm="1033"/>
    </mc:Choice>
    <mc:Fallback xmlns="">
      <p:transition advTm="10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40" grpId="0" animBg="1"/>
      <p:bldP spid="41" grpId="0" animBg="1"/>
      <p:bldP spid="42" grpId="0" animBg="1"/>
      <p:bldP spid="43"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 name="Title 5"/>
          <p:cNvSpPr>
            <a:spLocks noGrp="1"/>
          </p:cNvSpPr>
          <p:nvPr>
            <p:ph type="title"/>
          </p:nvPr>
        </p:nvSpPr>
        <p:spPr/>
        <p:txBody>
          <a:bodyPr/>
          <a:lstStyle/>
          <a:p>
            <a:r>
              <a:rPr lang="en-US" dirty="0"/>
              <a:t>Cortana Intelligence Suite</a:t>
            </a:r>
            <a:br>
              <a:rPr lang="en-US" dirty="0"/>
            </a:br>
            <a:r>
              <a:rPr lang="en-US" sz="2800" dirty="0"/>
              <a:t>Intelligent Apps require Intelligent Solutions</a:t>
            </a:r>
          </a:p>
        </p:txBody>
      </p:sp>
      <p:sp>
        <p:nvSpPr>
          <p:cNvPr id="342" name="Rectangle 341"/>
          <p:cNvSpPr/>
          <p:nvPr/>
        </p:nvSpPr>
        <p:spPr bwMode="auto">
          <a:xfrm>
            <a:off x="7759316" y="1657048"/>
            <a:ext cx="1737360" cy="2734231"/>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343" name="Rectangle 342"/>
          <p:cNvSpPr/>
          <p:nvPr/>
        </p:nvSpPr>
        <p:spPr bwMode="auto">
          <a:xfrm>
            <a:off x="7759316" y="4491484"/>
            <a:ext cx="1737360" cy="1352961"/>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Dashboards &amp; Visualizations</a:t>
            </a:r>
          </a:p>
        </p:txBody>
      </p:sp>
      <p:sp>
        <p:nvSpPr>
          <p:cNvPr id="344" name="Rectangle 343"/>
          <p:cNvSpPr/>
          <p:nvPr/>
        </p:nvSpPr>
        <p:spPr bwMode="auto">
          <a:xfrm>
            <a:off x="2186019" y="1657048"/>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Information Management</a:t>
            </a:r>
          </a:p>
        </p:txBody>
      </p:sp>
      <p:sp>
        <p:nvSpPr>
          <p:cNvPr id="345" name="Rectangle 344"/>
          <p:cNvSpPr/>
          <p:nvPr/>
        </p:nvSpPr>
        <p:spPr bwMode="auto">
          <a:xfrm>
            <a:off x="4043785" y="1657049"/>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Big Data Stores</a:t>
            </a:r>
          </a:p>
        </p:txBody>
      </p:sp>
      <p:sp>
        <p:nvSpPr>
          <p:cNvPr id="346" name="Rectangle 345"/>
          <p:cNvSpPr/>
          <p:nvPr/>
        </p:nvSpPr>
        <p:spPr bwMode="auto">
          <a:xfrm>
            <a:off x="5901551" y="1657049"/>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 and Analytics</a:t>
            </a:r>
          </a:p>
        </p:txBody>
      </p:sp>
      <p:sp>
        <p:nvSpPr>
          <p:cNvPr id="347" name="Rectangle 346"/>
          <p:cNvSpPr/>
          <p:nvPr/>
        </p:nvSpPr>
        <p:spPr>
          <a:xfrm>
            <a:off x="8282077" y="3724639"/>
            <a:ext cx="1268870"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Cortana</a:t>
            </a:r>
          </a:p>
        </p:txBody>
      </p:sp>
      <p:grpSp>
        <p:nvGrpSpPr>
          <p:cNvPr id="348" name="Group 347"/>
          <p:cNvGrpSpPr/>
          <p:nvPr/>
        </p:nvGrpSpPr>
        <p:grpSpPr>
          <a:xfrm>
            <a:off x="7886100" y="3695712"/>
            <a:ext cx="315759" cy="315759"/>
            <a:chOff x="3236100" y="589298"/>
            <a:chExt cx="5641200" cy="5641200"/>
          </a:xfrm>
        </p:grpSpPr>
        <p:sp>
          <p:nvSpPr>
            <p:cNvPr id="349" name="Freeform 348"/>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50" name="Freeform 349"/>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351" name="Rectangle 350"/>
          <p:cNvSpPr/>
          <p:nvPr/>
        </p:nvSpPr>
        <p:spPr>
          <a:xfrm>
            <a:off x="2652706" y="3724639"/>
            <a:ext cx="1271016"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Event Hub</a:t>
            </a:r>
            <a:endParaRPr kumimoji="0" lang="en-US" sz="1100" b="0" i="0" u="none" strike="noStrike" kern="0" cap="none" spc="0" normalizeH="0" baseline="0" noProof="0" dirty="0">
              <a:ln>
                <a:noFill/>
              </a:ln>
              <a:solidFill>
                <a:srgbClr val="FFFFFF"/>
              </a:solidFill>
              <a:effectLst/>
              <a:uLnTx/>
              <a:uFillTx/>
              <a:latin typeface="Segoe UI"/>
              <a:ea typeface="+mn-ea"/>
              <a:cs typeface="+mn-cs"/>
            </a:endParaRPr>
          </a:p>
        </p:txBody>
      </p:sp>
      <p:sp>
        <p:nvSpPr>
          <p:cNvPr id="352" name="Rectangle 351"/>
          <p:cNvSpPr/>
          <p:nvPr/>
        </p:nvSpPr>
        <p:spPr>
          <a:xfrm>
            <a:off x="6340519" y="3555362"/>
            <a:ext cx="1268870" cy="6001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HDInsight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(Hadoop and Spark)</a:t>
            </a:r>
          </a:p>
        </p:txBody>
      </p:sp>
      <p:sp>
        <p:nvSpPr>
          <p:cNvPr id="353" name="Rectangle 352"/>
          <p:cNvSpPr/>
          <p:nvPr/>
        </p:nvSpPr>
        <p:spPr>
          <a:xfrm>
            <a:off x="6340519" y="4283607"/>
            <a:ext cx="1268870"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Stream Analytics</a:t>
            </a:r>
          </a:p>
        </p:txBody>
      </p:sp>
      <p:sp>
        <p:nvSpPr>
          <p:cNvPr id="355" name="TextBox 354"/>
          <p:cNvSpPr txBox="1"/>
          <p:nvPr/>
        </p:nvSpPr>
        <p:spPr>
          <a:xfrm>
            <a:off x="1261370" y="1927965"/>
            <a:ext cx="1090059" cy="563250"/>
          </a:xfrm>
          <a:prstGeom prst="rect">
            <a:avLst/>
          </a:prstGeom>
          <a:noFill/>
        </p:spPr>
        <p:txBody>
          <a:bodyPr wrap="square" lIns="0" tIns="146283" rIns="182854" bIns="146283" rtlCol="0">
            <a:no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3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Data </a:t>
            </a:r>
            <a:br>
              <a:rPr kumimoji="0" lang="en-US" sz="1200" b="0" i="0" u="none" strike="noStrike" kern="1200" cap="none" spc="-3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br>
            <a:r>
              <a:rPr kumimoji="0" lang="en-US" sz="1200" b="0" i="0" u="none" strike="noStrike" kern="1200" cap="none" spc="-3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Sources</a:t>
            </a:r>
          </a:p>
        </p:txBody>
      </p:sp>
      <p:sp>
        <p:nvSpPr>
          <p:cNvPr id="356" name="TextBox 355"/>
          <p:cNvSpPr txBox="1"/>
          <p:nvPr/>
        </p:nvSpPr>
        <p:spPr>
          <a:xfrm>
            <a:off x="1214236" y="3529646"/>
            <a:ext cx="1090059" cy="579230"/>
          </a:xfrm>
          <a:prstGeom prst="rect">
            <a:avLst/>
          </a:prstGeom>
          <a:noFill/>
        </p:spPr>
        <p:txBody>
          <a:bodyPr wrap="square" lIns="0" tIns="146283" rIns="182854" bIns="146283" rtlCol="0">
            <a:noAutofit/>
          </a:bodyPr>
          <a:lstStyle/>
          <a:p>
            <a:pPr marL="0" marR="0" lvl="0" indent="0" algn="l" defTabSz="932563" rtl="0" eaLnBrk="1" fontAlgn="auto" latinLnBrk="0" hangingPunct="1">
              <a:lnSpc>
                <a:spcPct val="90000"/>
              </a:lnSpc>
              <a:spcBef>
                <a:spcPct val="0"/>
              </a:spcBef>
              <a:spcAft>
                <a:spcPts val="600"/>
              </a:spcAft>
              <a:buClrTx/>
              <a:buSzTx/>
              <a:buFontTx/>
              <a:buNone/>
              <a:tabLst/>
              <a:defRPr/>
            </a:pPr>
            <a:r>
              <a:rPr kumimoji="0" lang="en-US" sz="1200" b="0" i="0" u="none" strike="noStrike" kern="1200" cap="none" spc="-3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Apps</a:t>
            </a:r>
          </a:p>
        </p:txBody>
      </p:sp>
      <p:sp>
        <p:nvSpPr>
          <p:cNvPr id="358" name="TextBox 357"/>
          <p:cNvSpPr txBox="1"/>
          <p:nvPr/>
        </p:nvSpPr>
        <p:spPr>
          <a:xfrm>
            <a:off x="1261370" y="4995093"/>
            <a:ext cx="974964" cy="616531"/>
          </a:xfrm>
          <a:prstGeom prst="rect">
            <a:avLst/>
          </a:prstGeom>
          <a:noFill/>
        </p:spPr>
        <p:txBody>
          <a:bodyPr wrap="square" lIns="0" tIns="146283" rIns="182854" bIns="146283" rtlCol="0">
            <a:noAutofit/>
          </a:bodyPr>
          <a:lstStyle/>
          <a:p>
            <a:pPr marL="0" marR="0" lvl="0" indent="0" algn="l" defTabSz="932563" rtl="0" eaLnBrk="1" fontAlgn="auto" latinLnBrk="0" hangingPunct="1">
              <a:lnSpc>
                <a:spcPct val="90000"/>
              </a:lnSpc>
              <a:spcBef>
                <a:spcPct val="0"/>
              </a:spcBef>
              <a:spcAft>
                <a:spcPts val="600"/>
              </a:spcAft>
              <a:buClrTx/>
              <a:buSzTx/>
              <a:buFontTx/>
              <a:buNone/>
              <a:tabLst/>
              <a:defRPr/>
            </a:pPr>
            <a:r>
              <a:rPr kumimoji="0" lang="en-US" sz="1200" b="0" i="0" u="none" strike="noStrike" kern="1200" cap="none" spc="-3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Sensors </a:t>
            </a:r>
            <a:br>
              <a:rPr kumimoji="0" lang="en-US" sz="1200" b="0" i="0" u="none" strike="noStrike" kern="1200" cap="none" spc="-3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br>
            <a:r>
              <a:rPr kumimoji="0" lang="en-US" sz="1200" b="0" i="0" u="none" strike="noStrike" kern="1200" cap="none" spc="-3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and </a:t>
            </a:r>
            <a:br>
              <a:rPr kumimoji="0" lang="en-US" sz="1200" b="0" i="0" u="none" strike="noStrike" kern="1200" cap="none" spc="-3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br>
            <a:r>
              <a:rPr kumimoji="0" lang="en-US" sz="1200" b="0" i="0" u="none" strike="noStrike" kern="1200" cap="none" spc="-3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devices</a:t>
            </a:r>
          </a:p>
        </p:txBody>
      </p:sp>
      <p:sp>
        <p:nvSpPr>
          <p:cNvPr id="359" name="Rectangle 358"/>
          <p:cNvSpPr/>
          <p:nvPr/>
        </p:nvSpPr>
        <p:spPr>
          <a:xfrm>
            <a:off x="813890" y="5956959"/>
            <a:ext cx="933597" cy="321144"/>
          </a:xfrm>
          <a:prstGeom prst="rect">
            <a:avLst/>
          </a:prstGeom>
        </p:spPr>
        <p:txBody>
          <a:bodyPr wrap="none" lIns="0" tIns="0" rIns="0" bIns="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Light"/>
                <a:ea typeface="+mn-ea"/>
                <a:cs typeface="+mn-cs"/>
              </a:rPr>
              <a:t>Data</a:t>
            </a:r>
          </a:p>
        </p:txBody>
      </p:sp>
      <p:sp>
        <p:nvSpPr>
          <p:cNvPr id="360" name="Rectangle 359"/>
          <p:cNvSpPr/>
          <p:nvPr/>
        </p:nvSpPr>
        <p:spPr>
          <a:xfrm>
            <a:off x="5123071" y="5932865"/>
            <a:ext cx="1455527" cy="369332"/>
          </a:xfrm>
          <a:prstGeom prst="rect">
            <a:avLst/>
          </a:prstGeom>
        </p:spPr>
        <p:txBody>
          <a:bodyPr wrap="none" lIns="0" tIns="0" rIns="0" bIns="0" anchor="ctr">
            <a:spAutoFit/>
          </a:bodyPr>
          <a:lstStyle/>
          <a:p>
            <a:pPr marL="0" marR="0" lvl="0" indent="0" algn="ctr" defTabSz="725012" rtl="0" eaLnBrk="1" fontAlgn="auto" latinLnBrk="0" hangingPunct="1">
              <a:lnSpc>
                <a:spcPct val="100000"/>
              </a:lnSpc>
              <a:spcBef>
                <a:spcPct val="0"/>
              </a:spcBef>
              <a:spcAft>
                <a:spcPct val="350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Light"/>
                <a:ea typeface="+mn-ea"/>
                <a:cs typeface="+mn-cs"/>
              </a:rPr>
              <a:t>Intelligence</a:t>
            </a:r>
            <a:endParaRPr kumimoji="0" lang="en-US" sz="1836" b="1" i="0" u="none" strike="noStrike" kern="1200" cap="none" spc="-3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cxnSp>
        <p:nvCxnSpPr>
          <p:cNvPr id="361" name="Straight Connector 360"/>
          <p:cNvCxnSpPr/>
          <p:nvPr/>
        </p:nvCxnSpPr>
        <p:spPr>
          <a:xfrm>
            <a:off x="2006668" y="6118143"/>
            <a:ext cx="2377440"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nvGrpSpPr>
          <p:cNvPr id="362" name="Group 361"/>
          <p:cNvGrpSpPr/>
          <p:nvPr/>
        </p:nvGrpSpPr>
        <p:grpSpPr>
          <a:xfrm rot="13500000">
            <a:off x="4205167" y="6028138"/>
            <a:ext cx="181498" cy="178786"/>
            <a:chOff x="402446" y="5872915"/>
            <a:chExt cx="292608" cy="288235"/>
          </a:xfrm>
          <a:solidFill>
            <a:srgbClr val="FFFFFF">
              <a:lumMod val="85000"/>
            </a:srgbClr>
          </a:solidFill>
        </p:grpSpPr>
        <p:cxnSp>
          <p:nvCxnSpPr>
            <p:cNvPr id="363" name="Straight Connector 362"/>
            <p:cNvCxnSpPr/>
            <p:nvPr/>
          </p:nvCxnSpPr>
          <p:spPr>
            <a:xfrm>
              <a:off x="412598" y="5872915"/>
              <a:ext cx="0" cy="288235"/>
            </a:xfrm>
            <a:prstGeom prst="line">
              <a:avLst/>
            </a:prstGeom>
            <a:grpFill/>
            <a:ln w="28575" cap="flat" cmpd="sng" algn="ctr">
              <a:solidFill>
                <a:schemeClr val="tx1"/>
              </a:solidFill>
              <a:prstDash val="solid"/>
              <a:headEnd type="none"/>
              <a:tailEnd type="none"/>
            </a:ln>
            <a:effectLst/>
          </p:spPr>
        </p:cxnSp>
        <p:cxnSp>
          <p:nvCxnSpPr>
            <p:cNvPr id="364" name="Straight Connector 363"/>
            <p:cNvCxnSpPr/>
            <p:nvPr/>
          </p:nvCxnSpPr>
          <p:spPr>
            <a:xfrm>
              <a:off x="402446" y="6148978"/>
              <a:ext cx="292608" cy="0"/>
            </a:xfrm>
            <a:prstGeom prst="line">
              <a:avLst/>
            </a:prstGeom>
            <a:grpFill/>
            <a:ln w="28575" cap="flat" cmpd="sng" algn="ctr">
              <a:solidFill>
                <a:schemeClr val="tx1"/>
              </a:solidFill>
              <a:prstDash val="solid"/>
              <a:headEnd type="none"/>
              <a:tailEnd type="none"/>
            </a:ln>
            <a:effectLst/>
          </p:spPr>
        </p:cxnSp>
      </p:grpSp>
      <p:cxnSp>
        <p:nvCxnSpPr>
          <p:cNvPr id="365" name="Straight Connector 364"/>
          <p:cNvCxnSpPr/>
          <p:nvPr/>
        </p:nvCxnSpPr>
        <p:spPr>
          <a:xfrm>
            <a:off x="7316756" y="6118143"/>
            <a:ext cx="2377440"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nvGrpSpPr>
          <p:cNvPr id="366" name="Group 365"/>
          <p:cNvGrpSpPr/>
          <p:nvPr/>
        </p:nvGrpSpPr>
        <p:grpSpPr>
          <a:xfrm rot="13500000">
            <a:off x="9515255" y="6028138"/>
            <a:ext cx="181498" cy="178786"/>
            <a:chOff x="402446" y="5872915"/>
            <a:chExt cx="292608" cy="288235"/>
          </a:xfrm>
          <a:solidFill>
            <a:srgbClr val="FFFFFF">
              <a:lumMod val="85000"/>
            </a:srgbClr>
          </a:solidFill>
        </p:grpSpPr>
        <p:cxnSp>
          <p:nvCxnSpPr>
            <p:cNvPr id="367" name="Straight Connector 366"/>
            <p:cNvCxnSpPr/>
            <p:nvPr/>
          </p:nvCxnSpPr>
          <p:spPr>
            <a:xfrm>
              <a:off x="412598" y="5872915"/>
              <a:ext cx="0" cy="288235"/>
            </a:xfrm>
            <a:prstGeom prst="line">
              <a:avLst/>
            </a:prstGeom>
            <a:grpFill/>
            <a:ln w="28575" cap="flat" cmpd="sng" algn="ctr">
              <a:solidFill>
                <a:schemeClr val="tx1"/>
              </a:solidFill>
              <a:prstDash val="solid"/>
              <a:headEnd type="none"/>
              <a:tailEnd type="none"/>
            </a:ln>
            <a:effectLst/>
          </p:spPr>
        </p:cxnSp>
        <p:cxnSp>
          <p:nvCxnSpPr>
            <p:cNvPr id="368" name="Straight Connector 367"/>
            <p:cNvCxnSpPr/>
            <p:nvPr/>
          </p:nvCxnSpPr>
          <p:spPr>
            <a:xfrm>
              <a:off x="402446" y="6148978"/>
              <a:ext cx="292608" cy="0"/>
            </a:xfrm>
            <a:prstGeom prst="line">
              <a:avLst/>
            </a:prstGeom>
            <a:grpFill/>
            <a:ln w="28575" cap="flat" cmpd="sng" algn="ctr">
              <a:solidFill>
                <a:schemeClr val="tx1"/>
              </a:solidFill>
              <a:prstDash val="solid"/>
              <a:headEnd type="none"/>
              <a:tailEnd type="none"/>
            </a:ln>
            <a:effectLst/>
          </p:spPr>
        </p:cxnSp>
      </p:grpSp>
      <p:sp>
        <p:nvSpPr>
          <p:cNvPr id="369" name="Rectangle 368"/>
          <p:cNvSpPr/>
          <p:nvPr/>
        </p:nvSpPr>
        <p:spPr>
          <a:xfrm>
            <a:off x="10329146" y="5953575"/>
            <a:ext cx="1500607" cy="327912"/>
          </a:xfrm>
          <a:prstGeom prst="rect">
            <a:avLst/>
          </a:prstGeom>
        </p:spPr>
        <p:txBody>
          <a:bodyPr wrap="none" lIns="0" tIns="0" rIns="0" bIns="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Light"/>
                <a:ea typeface="+mn-ea"/>
                <a:cs typeface="+mn-cs"/>
              </a:rPr>
              <a:t>Action</a:t>
            </a:r>
          </a:p>
        </p:txBody>
      </p:sp>
      <p:grpSp>
        <p:nvGrpSpPr>
          <p:cNvPr id="374" name="Group 373"/>
          <p:cNvGrpSpPr/>
          <p:nvPr/>
        </p:nvGrpSpPr>
        <p:grpSpPr>
          <a:xfrm>
            <a:off x="1789019" y="1666194"/>
            <a:ext cx="308472" cy="4199169"/>
            <a:chOff x="1776319" y="1369399"/>
            <a:chExt cx="308472" cy="3830198"/>
          </a:xfrm>
        </p:grpSpPr>
        <p:sp>
          <p:nvSpPr>
            <p:cNvPr id="375" name="Freeform 374"/>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376" name="Straight Connector 375"/>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sp>
        <p:nvSpPr>
          <p:cNvPr id="377" name="Freeform 376"/>
          <p:cNvSpPr/>
          <p:nvPr/>
        </p:nvSpPr>
        <p:spPr bwMode="auto">
          <a:xfrm flipH="1">
            <a:off x="9588714" y="1666194"/>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378" name="Straight Connector 377"/>
          <p:cNvCxnSpPr/>
          <p:nvPr/>
        </p:nvCxnSpPr>
        <p:spPr>
          <a:xfrm flipH="1">
            <a:off x="9588715" y="3765778"/>
            <a:ext cx="308472" cy="0"/>
          </a:xfrm>
          <a:prstGeom prst="line">
            <a:avLst/>
          </a:prstGeom>
          <a:noFill/>
          <a:ln w="12700" cap="flat" cmpd="sng" algn="ctr">
            <a:solidFill>
              <a:srgbClr val="0078D7"/>
            </a:solidFill>
            <a:prstDash val="solid"/>
            <a:headEnd type="none"/>
            <a:tailEnd type="none"/>
          </a:ln>
          <a:effectLst/>
        </p:spPr>
      </p:cxnSp>
      <p:sp>
        <p:nvSpPr>
          <p:cNvPr id="379" name="TextBox 378"/>
          <p:cNvSpPr txBox="1"/>
          <p:nvPr/>
        </p:nvSpPr>
        <p:spPr>
          <a:xfrm>
            <a:off x="10381650" y="1978779"/>
            <a:ext cx="1090058" cy="461622"/>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ct val="0"/>
              </a:spcBef>
              <a:spcAft>
                <a:spcPts val="600"/>
              </a:spcAft>
              <a:buClrTx/>
              <a:buSzTx/>
              <a:buFontTx/>
              <a:buNone/>
              <a:tabLst/>
              <a:defRPr/>
            </a:pPr>
            <a:r>
              <a:rPr kumimoji="0" lang="en-US" sz="1200" b="0" i="0" u="none" strike="noStrike" kern="1200" cap="none" spc="-3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People</a:t>
            </a:r>
          </a:p>
        </p:txBody>
      </p:sp>
      <p:sp>
        <p:nvSpPr>
          <p:cNvPr id="380" name="TextBox 379"/>
          <p:cNvSpPr txBox="1"/>
          <p:nvPr/>
        </p:nvSpPr>
        <p:spPr>
          <a:xfrm>
            <a:off x="10650440" y="5204331"/>
            <a:ext cx="868271" cy="332399"/>
          </a:xfrm>
          <a:prstGeom prst="rect">
            <a:avLst/>
          </a:prstGeom>
          <a:noFill/>
        </p:spPr>
        <p:txBody>
          <a:bodyPr wrap="square" lIns="0" tIns="0" rIns="0" bIns="0" rtlCol="0">
            <a:spAutoFit/>
          </a:bodyPr>
          <a:lstStyle/>
          <a:p>
            <a:pPr marL="0" marR="0" lvl="0" indent="0" algn="l" defTabSz="932563" rtl="0" eaLnBrk="1" fontAlgn="auto" latinLnBrk="0" hangingPunct="1">
              <a:lnSpc>
                <a:spcPct val="90000"/>
              </a:lnSpc>
              <a:spcBef>
                <a:spcPct val="0"/>
              </a:spcBef>
              <a:spcAft>
                <a:spcPts val="600"/>
              </a:spcAft>
              <a:buClrTx/>
              <a:buSzTx/>
              <a:buFontTx/>
              <a:buNone/>
              <a:tabLst/>
              <a:defRPr/>
            </a:pPr>
            <a:r>
              <a:rPr kumimoji="0" lang="en-US" sz="1200" b="0" i="0" u="none" strike="noStrike" kern="1200" cap="none" spc="-3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Automated </a:t>
            </a:r>
            <a:br>
              <a:rPr kumimoji="0" lang="en-US" sz="1200" b="0" i="0" u="none" strike="noStrike" kern="1200" cap="none" spc="-3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br>
            <a:r>
              <a:rPr kumimoji="0" lang="en-US" sz="1200" b="0" i="0" u="none" strike="noStrike" kern="1200" cap="none" spc="-3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Systems</a:t>
            </a:r>
          </a:p>
        </p:txBody>
      </p:sp>
      <p:grpSp>
        <p:nvGrpSpPr>
          <p:cNvPr id="381" name="Group 380"/>
          <p:cNvGrpSpPr/>
          <p:nvPr/>
        </p:nvGrpSpPr>
        <p:grpSpPr>
          <a:xfrm>
            <a:off x="9984119" y="2016920"/>
            <a:ext cx="377227" cy="385340"/>
            <a:chOff x="6112510" y="6954657"/>
            <a:chExt cx="1181100" cy="1206500"/>
          </a:xfrm>
          <a:solidFill>
            <a:schemeClr val="tx1"/>
          </a:solidFill>
        </p:grpSpPr>
        <p:sp>
          <p:nvSpPr>
            <p:cNvPr id="382"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83"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84"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85"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386" name="Group 385"/>
          <p:cNvGrpSpPr/>
          <p:nvPr/>
        </p:nvGrpSpPr>
        <p:grpSpPr>
          <a:xfrm>
            <a:off x="10034296" y="5129436"/>
            <a:ext cx="385751" cy="482188"/>
            <a:chOff x="2954338" y="6831013"/>
            <a:chExt cx="1041400" cy="1301750"/>
          </a:xfrm>
          <a:solidFill>
            <a:schemeClr val="tx1"/>
          </a:solidFill>
        </p:grpSpPr>
        <p:sp>
          <p:nvSpPr>
            <p:cNvPr id="387"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88"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390" name="TextBox 389"/>
          <p:cNvSpPr txBox="1"/>
          <p:nvPr/>
        </p:nvSpPr>
        <p:spPr>
          <a:xfrm>
            <a:off x="9872701" y="3861403"/>
            <a:ext cx="1090058" cy="461622"/>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Apps</a:t>
            </a:r>
          </a:p>
        </p:txBody>
      </p:sp>
      <p:grpSp>
        <p:nvGrpSpPr>
          <p:cNvPr id="391" name="Group 390"/>
          <p:cNvGrpSpPr/>
          <p:nvPr/>
        </p:nvGrpSpPr>
        <p:grpSpPr>
          <a:xfrm>
            <a:off x="9974330" y="3544537"/>
            <a:ext cx="462396" cy="357669"/>
            <a:chOff x="5007615" y="2323753"/>
            <a:chExt cx="649029" cy="502032"/>
          </a:xfrm>
          <a:solidFill>
            <a:srgbClr val="0078D7"/>
          </a:solidFill>
        </p:grpSpPr>
        <p:sp>
          <p:nvSpPr>
            <p:cNvPr id="408" name="Freeform 407"/>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09" name="Freeform 408"/>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393" name="Rectangle 392"/>
          <p:cNvSpPr/>
          <p:nvPr/>
        </p:nvSpPr>
        <p:spPr bwMode="auto">
          <a:xfrm>
            <a:off x="10764724" y="3060921"/>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94" name="TextBox 393"/>
          <p:cNvSpPr txBox="1"/>
          <p:nvPr/>
        </p:nvSpPr>
        <p:spPr>
          <a:xfrm>
            <a:off x="11174638" y="3160229"/>
            <a:ext cx="473389" cy="161583"/>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Web</a:t>
            </a:r>
          </a:p>
        </p:txBody>
      </p:sp>
      <p:sp>
        <p:nvSpPr>
          <p:cNvPr id="395" name="TextBox 394"/>
          <p:cNvSpPr txBox="1"/>
          <p:nvPr/>
        </p:nvSpPr>
        <p:spPr>
          <a:xfrm>
            <a:off x="11174638" y="3709861"/>
            <a:ext cx="473389" cy="161583"/>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Mobile</a:t>
            </a:r>
          </a:p>
        </p:txBody>
      </p:sp>
      <p:sp>
        <p:nvSpPr>
          <p:cNvPr id="396" name="TextBox 395"/>
          <p:cNvSpPr txBox="1"/>
          <p:nvPr/>
        </p:nvSpPr>
        <p:spPr>
          <a:xfrm>
            <a:off x="11174638" y="4298078"/>
            <a:ext cx="473389" cy="161583"/>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Bots</a:t>
            </a:r>
          </a:p>
        </p:txBody>
      </p:sp>
      <p:sp>
        <p:nvSpPr>
          <p:cNvPr id="397" name="Freeform 396"/>
          <p:cNvSpPr>
            <a:spLocks noChangeArrowheads="1"/>
          </p:cNvSpPr>
          <p:nvPr/>
        </p:nvSpPr>
        <p:spPr bwMode="auto">
          <a:xfrm>
            <a:off x="10869611" y="3158615"/>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chemeClr val="tx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98" name="Freeform 397"/>
          <p:cNvSpPr>
            <a:spLocks/>
          </p:cNvSpPr>
          <p:nvPr/>
        </p:nvSpPr>
        <p:spPr bwMode="auto">
          <a:xfrm>
            <a:off x="10897362" y="3714662"/>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chemeClr val="tx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06" name="Freeform 405"/>
          <p:cNvSpPr/>
          <p:nvPr/>
        </p:nvSpPr>
        <p:spPr bwMode="auto">
          <a:xfrm>
            <a:off x="10846587" y="4302987"/>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chemeClr val="tx1"/>
          </a:solidFill>
          <a:ln w="3175"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407" name="Straight Connector 406"/>
          <p:cNvCxnSpPr/>
          <p:nvPr/>
        </p:nvCxnSpPr>
        <p:spPr>
          <a:xfrm flipH="1">
            <a:off x="10448705" y="3743168"/>
            <a:ext cx="308472" cy="0"/>
          </a:xfrm>
          <a:prstGeom prst="line">
            <a:avLst/>
          </a:prstGeom>
          <a:noFill/>
          <a:ln w="9525" cap="flat" cmpd="sng" algn="ctr">
            <a:solidFill>
              <a:srgbClr val="FFFFFF">
                <a:lumMod val="65000"/>
              </a:srgbClr>
            </a:solidFill>
            <a:prstDash val="solid"/>
            <a:headEnd type="none" w="med" len="med"/>
            <a:tailEnd type="none" w="med" len="med"/>
          </a:ln>
          <a:effectLst/>
        </p:spPr>
      </p:cxnSp>
      <p:sp>
        <p:nvSpPr>
          <p:cNvPr id="410" name="Rectangle 409"/>
          <p:cNvSpPr/>
          <p:nvPr/>
        </p:nvSpPr>
        <p:spPr>
          <a:xfrm>
            <a:off x="8282077" y="3055939"/>
            <a:ext cx="1268870" cy="430887"/>
          </a:xfrm>
          <a:prstGeom prst="rect">
            <a:avLst/>
          </a:prstGeom>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Bot </a:t>
            </a:r>
            <a:b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b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Framework</a:t>
            </a:r>
          </a:p>
        </p:txBody>
      </p:sp>
      <p:sp>
        <p:nvSpPr>
          <p:cNvPr id="411" name="Rectangle 410"/>
          <p:cNvSpPr/>
          <p:nvPr/>
        </p:nvSpPr>
        <p:spPr>
          <a:xfrm>
            <a:off x="4508692" y="3055939"/>
            <a:ext cx="1271016"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SQL Data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Warehouse</a:t>
            </a:r>
          </a:p>
        </p:txBody>
      </p:sp>
      <p:sp>
        <p:nvSpPr>
          <p:cNvPr id="412" name="Rectangle 411"/>
          <p:cNvSpPr/>
          <p:nvPr/>
        </p:nvSpPr>
        <p:spPr>
          <a:xfrm>
            <a:off x="2652706" y="3161800"/>
            <a:ext cx="1271016"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Data Catalog</a:t>
            </a:r>
          </a:p>
        </p:txBody>
      </p:sp>
      <p:grpSp>
        <p:nvGrpSpPr>
          <p:cNvPr id="413" name="Group 412"/>
          <p:cNvGrpSpPr/>
          <p:nvPr/>
        </p:nvGrpSpPr>
        <p:grpSpPr>
          <a:xfrm>
            <a:off x="2337798" y="3119355"/>
            <a:ext cx="274997" cy="292527"/>
            <a:chOff x="3232150" y="382588"/>
            <a:chExt cx="5727700" cy="6092825"/>
          </a:xfrm>
          <a:solidFill>
            <a:srgbClr val="FFFFFF"/>
          </a:solidFill>
        </p:grpSpPr>
        <p:sp>
          <p:nvSpPr>
            <p:cNvPr id="414"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15"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16"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417" name="Rectangle 416"/>
          <p:cNvSpPr/>
          <p:nvPr/>
        </p:nvSpPr>
        <p:spPr>
          <a:xfrm>
            <a:off x="6340519" y="3055939"/>
            <a:ext cx="1268870"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Data Lake Analytics</a:t>
            </a:r>
          </a:p>
        </p:txBody>
      </p:sp>
      <p:grpSp>
        <p:nvGrpSpPr>
          <p:cNvPr id="418" name="Group 417"/>
          <p:cNvGrpSpPr/>
          <p:nvPr/>
        </p:nvGrpSpPr>
        <p:grpSpPr>
          <a:xfrm>
            <a:off x="6046429" y="3138987"/>
            <a:ext cx="220642" cy="288624"/>
            <a:chOff x="3473450" y="4579938"/>
            <a:chExt cx="1741488" cy="2278062"/>
          </a:xfrm>
          <a:solidFill>
            <a:srgbClr val="FFFFFF"/>
          </a:solidFill>
        </p:grpSpPr>
        <p:sp>
          <p:nvSpPr>
            <p:cNvPr id="419"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20"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21"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422" name="Rectangle 421"/>
          <p:cNvSpPr/>
          <p:nvPr/>
        </p:nvSpPr>
        <p:spPr>
          <a:xfrm>
            <a:off x="2652706" y="2528227"/>
            <a:ext cx="1271016"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Data Factory </a:t>
            </a:r>
            <a:endParaRPr kumimoji="0" lang="en-US" sz="1100" b="0" i="0" u="none" strike="noStrike" kern="0" cap="none" spc="0" normalizeH="0" baseline="0" noProof="0" dirty="0">
              <a:ln>
                <a:noFill/>
              </a:ln>
              <a:solidFill>
                <a:srgbClr val="FFFFFF"/>
              </a:solidFill>
              <a:effectLst/>
              <a:uLnTx/>
              <a:uFillTx/>
              <a:latin typeface="Segoe UI"/>
              <a:ea typeface="+mn-ea"/>
              <a:cs typeface="+mn-cs"/>
            </a:endParaRPr>
          </a:p>
        </p:txBody>
      </p:sp>
      <p:sp>
        <p:nvSpPr>
          <p:cNvPr id="423" name="Rectangle 422"/>
          <p:cNvSpPr/>
          <p:nvPr/>
        </p:nvSpPr>
        <p:spPr>
          <a:xfrm>
            <a:off x="6340519" y="2443589"/>
            <a:ext cx="1268870"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Machine Learning</a:t>
            </a:r>
          </a:p>
        </p:txBody>
      </p:sp>
      <p:sp>
        <p:nvSpPr>
          <p:cNvPr id="424" name="Rectangle 423"/>
          <p:cNvSpPr/>
          <p:nvPr/>
        </p:nvSpPr>
        <p:spPr>
          <a:xfrm>
            <a:off x="4494875" y="2528227"/>
            <a:ext cx="1271016"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Data Lake Store Blob Store</a:t>
            </a:r>
          </a:p>
        </p:txBody>
      </p:sp>
      <p:grpSp>
        <p:nvGrpSpPr>
          <p:cNvPr id="425" name="Group 424"/>
          <p:cNvGrpSpPr/>
          <p:nvPr/>
        </p:nvGrpSpPr>
        <p:grpSpPr>
          <a:xfrm>
            <a:off x="4186343" y="2533436"/>
            <a:ext cx="251192" cy="251192"/>
            <a:chOff x="4068192" y="3363795"/>
            <a:chExt cx="324957" cy="324957"/>
          </a:xfrm>
        </p:grpSpPr>
        <p:sp>
          <p:nvSpPr>
            <p:cNvPr id="426" name="Rounded Rectangle 425"/>
            <p:cNvSpPr/>
            <p:nvPr/>
          </p:nvSpPr>
          <p:spPr bwMode="auto">
            <a:xfrm>
              <a:off x="4068192" y="3363795"/>
              <a:ext cx="324957" cy="324957"/>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7" name="Rectangle 426"/>
            <p:cNvSpPr/>
            <p:nvPr/>
          </p:nvSpPr>
          <p:spPr bwMode="auto">
            <a:xfrm>
              <a:off x="4106551"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8" name="Rectangle 427"/>
            <p:cNvSpPr/>
            <p:nvPr/>
          </p:nvSpPr>
          <p:spPr bwMode="auto">
            <a:xfrm>
              <a:off x="4245904"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9" name="Oval 428"/>
            <p:cNvSpPr/>
            <p:nvPr/>
          </p:nvSpPr>
          <p:spPr bwMode="auto">
            <a:xfrm>
              <a:off x="4174625"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0" name="Oval 429"/>
            <p:cNvSpPr/>
            <p:nvPr/>
          </p:nvSpPr>
          <p:spPr bwMode="auto">
            <a:xfrm>
              <a:off x="4313978"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1" name="Rectangle 430"/>
            <p:cNvSpPr/>
            <p:nvPr/>
          </p:nvSpPr>
          <p:spPr bwMode="auto">
            <a:xfrm>
              <a:off x="4106551"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2" name="Rectangle 431"/>
            <p:cNvSpPr/>
            <p:nvPr/>
          </p:nvSpPr>
          <p:spPr bwMode="auto">
            <a:xfrm>
              <a:off x="4245904"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3" name="Oval 432"/>
            <p:cNvSpPr/>
            <p:nvPr/>
          </p:nvSpPr>
          <p:spPr bwMode="auto">
            <a:xfrm>
              <a:off x="4174625"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4" name="Oval 433"/>
            <p:cNvSpPr/>
            <p:nvPr/>
          </p:nvSpPr>
          <p:spPr bwMode="auto">
            <a:xfrm>
              <a:off x="4313978"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5" name="Rectangle 434"/>
            <p:cNvSpPr/>
            <p:nvPr/>
          </p:nvSpPr>
          <p:spPr bwMode="auto">
            <a:xfrm>
              <a:off x="4178218"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6" name="Rectangle 435"/>
            <p:cNvSpPr/>
            <p:nvPr/>
          </p:nvSpPr>
          <p:spPr bwMode="auto">
            <a:xfrm>
              <a:off x="4317571"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7" name="Oval 436"/>
            <p:cNvSpPr/>
            <p:nvPr/>
          </p:nvSpPr>
          <p:spPr bwMode="auto">
            <a:xfrm>
              <a:off x="4106939"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8" name="Oval 437"/>
            <p:cNvSpPr/>
            <p:nvPr/>
          </p:nvSpPr>
          <p:spPr bwMode="auto">
            <a:xfrm>
              <a:off x="4246293"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9" name="Rectangle 438"/>
            <p:cNvSpPr/>
            <p:nvPr/>
          </p:nvSpPr>
          <p:spPr bwMode="auto">
            <a:xfrm>
              <a:off x="4178218"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0" name="Rectangle 439"/>
            <p:cNvSpPr/>
            <p:nvPr/>
          </p:nvSpPr>
          <p:spPr bwMode="auto">
            <a:xfrm>
              <a:off x="4317571"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1" name="Oval 440"/>
            <p:cNvSpPr/>
            <p:nvPr/>
          </p:nvSpPr>
          <p:spPr bwMode="auto">
            <a:xfrm>
              <a:off x="4106939"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2" name="Oval 441"/>
            <p:cNvSpPr/>
            <p:nvPr/>
          </p:nvSpPr>
          <p:spPr bwMode="auto">
            <a:xfrm>
              <a:off x="4246293"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43" name="Rectangle 442"/>
          <p:cNvSpPr/>
          <p:nvPr/>
        </p:nvSpPr>
        <p:spPr>
          <a:xfrm>
            <a:off x="8282077" y="2443589"/>
            <a:ext cx="1268870"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Cognitive Services</a:t>
            </a:r>
          </a:p>
        </p:txBody>
      </p:sp>
      <p:grpSp>
        <p:nvGrpSpPr>
          <p:cNvPr id="444" name="Group 443"/>
          <p:cNvGrpSpPr/>
          <p:nvPr/>
        </p:nvGrpSpPr>
        <p:grpSpPr>
          <a:xfrm>
            <a:off x="7830264" y="2521994"/>
            <a:ext cx="427431" cy="274077"/>
            <a:chOff x="7822816" y="2717080"/>
            <a:chExt cx="427431" cy="274077"/>
          </a:xfrm>
        </p:grpSpPr>
        <p:sp>
          <p:nvSpPr>
            <p:cNvPr id="445" name="Freeform 444"/>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6"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447" name="Rectangle 446"/>
          <p:cNvSpPr/>
          <p:nvPr/>
        </p:nvSpPr>
        <p:spPr>
          <a:xfrm>
            <a:off x="8241821" y="5297166"/>
            <a:ext cx="1271016"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Power BI</a:t>
            </a:r>
          </a:p>
        </p:txBody>
      </p:sp>
      <p:grpSp>
        <p:nvGrpSpPr>
          <p:cNvPr id="448" name="Group 447"/>
          <p:cNvGrpSpPr/>
          <p:nvPr/>
        </p:nvGrpSpPr>
        <p:grpSpPr>
          <a:xfrm>
            <a:off x="7884058" y="5324140"/>
            <a:ext cx="324905" cy="207663"/>
            <a:chOff x="7884058" y="5368509"/>
            <a:chExt cx="324905" cy="207663"/>
          </a:xfrm>
        </p:grpSpPr>
        <p:sp>
          <p:nvSpPr>
            <p:cNvPr id="449"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450"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451"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452"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453"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454" name="Freeform 453"/>
          <p:cNvSpPr/>
          <p:nvPr/>
        </p:nvSpPr>
        <p:spPr bwMode="auto">
          <a:xfrm>
            <a:off x="7857300" y="3140323"/>
            <a:ext cx="373358" cy="25379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455" name="Group 454"/>
          <p:cNvGrpSpPr/>
          <p:nvPr/>
        </p:nvGrpSpPr>
        <p:grpSpPr>
          <a:xfrm>
            <a:off x="5982706" y="4285927"/>
            <a:ext cx="352655" cy="270905"/>
            <a:chOff x="1260022" y="5196402"/>
            <a:chExt cx="3273425" cy="2514600"/>
          </a:xfrm>
          <a:solidFill>
            <a:srgbClr val="FFFFFF"/>
          </a:solidFill>
        </p:grpSpPr>
        <p:sp>
          <p:nvSpPr>
            <p:cNvPr id="456" name="Freeform 455"/>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57" name="Freeform 456"/>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58" name="Freeform 457"/>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59" name="Freeform 458"/>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461" name="Freeform 460"/>
          <p:cNvSpPr/>
          <p:nvPr/>
        </p:nvSpPr>
        <p:spPr bwMode="auto">
          <a:xfrm>
            <a:off x="2333792" y="24669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62" name="Freeform 461"/>
          <p:cNvSpPr/>
          <p:nvPr/>
        </p:nvSpPr>
        <p:spPr bwMode="auto">
          <a:xfrm>
            <a:off x="2354114" y="3729564"/>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63" name="Freeform 462"/>
          <p:cNvSpPr/>
          <p:nvPr/>
        </p:nvSpPr>
        <p:spPr bwMode="auto">
          <a:xfrm flipH="1">
            <a:off x="6027271" y="2521823"/>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464" name="Group 463"/>
          <p:cNvGrpSpPr/>
          <p:nvPr/>
        </p:nvGrpSpPr>
        <p:grpSpPr>
          <a:xfrm>
            <a:off x="4186988" y="3119355"/>
            <a:ext cx="248256" cy="304055"/>
            <a:chOff x="-3084513" y="3390510"/>
            <a:chExt cx="2716213" cy="3363913"/>
          </a:xfrm>
          <a:solidFill>
            <a:srgbClr val="FFFFFF"/>
          </a:solidFill>
        </p:grpSpPr>
        <p:sp>
          <p:nvSpPr>
            <p:cNvPr id="465"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66"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467" name="Freeform 34"/>
          <p:cNvSpPr>
            <a:spLocks noChangeAspect="1" noEditPoints="1"/>
          </p:cNvSpPr>
          <p:nvPr/>
        </p:nvSpPr>
        <p:spPr bwMode="auto">
          <a:xfrm>
            <a:off x="496692" y="2050430"/>
            <a:ext cx="530352" cy="419571"/>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noFill/>
          <a:ln w="15240">
            <a:solidFill>
              <a:schemeClr val="tx1"/>
            </a:solid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Segoe UI"/>
              <a:ea typeface="+mn-ea"/>
              <a:cs typeface="+mn-cs"/>
            </a:endParaRPr>
          </a:p>
        </p:txBody>
      </p:sp>
      <p:grpSp>
        <p:nvGrpSpPr>
          <p:cNvPr id="468" name="Group 467"/>
          <p:cNvGrpSpPr/>
          <p:nvPr/>
        </p:nvGrpSpPr>
        <p:grpSpPr>
          <a:xfrm>
            <a:off x="532519" y="3627377"/>
            <a:ext cx="522040" cy="533547"/>
            <a:chOff x="2308225" y="7734300"/>
            <a:chExt cx="1368425" cy="1398588"/>
          </a:xfrm>
          <a:solidFill>
            <a:schemeClr val="tx1"/>
          </a:solidFill>
        </p:grpSpPr>
        <p:sp>
          <p:nvSpPr>
            <p:cNvPr id="469" name="Freeform 97"/>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70" name="Freeform 98"/>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71" name="Freeform 99"/>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72" name="Freeform 100"/>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73" name="Freeform 101"/>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74" name="Freeform 102"/>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75" name="Freeform 103"/>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76" name="Freeform 104"/>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77" name="Freeform 105"/>
            <p:cNvSpPr>
              <a:spLocks noEditPoints="1"/>
            </p:cNvSpPr>
            <p:nvPr/>
          </p:nvSpPr>
          <p:spPr bwMode="auto">
            <a:xfrm>
              <a:off x="2724150" y="8156575"/>
              <a:ext cx="952500" cy="976313"/>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78" name="Freeform 106"/>
            <p:cNvSpPr>
              <a:spLocks/>
            </p:cNvSpPr>
            <p:nvPr/>
          </p:nvSpPr>
          <p:spPr bwMode="auto">
            <a:xfrm>
              <a:off x="2308225" y="7734300"/>
              <a:ext cx="704850" cy="1154113"/>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79" name="Freeform 107"/>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480" name="Freeform 479"/>
          <p:cNvSpPr>
            <a:spLocks noChangeAspect="1"/>
          </p:cNvSpPr>
          <p:nvPr/>
        </p:nvSpPr>
        <p:spPr bwMode="auto">
          <a:xfrm>
            <a:off x="594076" y="5166087"/>
            <a:ext cx="269639" cy="457200"/>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84545" y="3726087"/>
            <a:ext cx="375196" cy="293820"/>
          </a:xfrm>
          <a:prstGeom prst="rect">
            <a:avLst/>
          </a:prstGeom>
        </p:spPr>
      </p:pic>
    </p:spTree>
    <p:extLst>
      <p:ext uri="{BB962C8B-B14F-4D97-AF65-F5344CB8AC3E}">
        <p14:creationId xmlns:p14="http://schemas.microsoft.com/office/powerpoint/2010/main" val="2998590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98" t="28636" r="709" b="26448"/>
          <a:stretch/>
        </p:blipFill>
        <p:spPr>
          <a:xfrm>
            <a:off x="-11390" y="0"/>
            <a:ext cx="12446983" cy="3749878"/>
          </a:xfrm>
          <a:prstGeom prst="rect">
            <a:avLst/>
          </a:prstGeom>
        </p:spPr>
      </p:pic>
      <p:sp>
        <p:nvSpPr>
          <p:cNvPr id="29" name="Rectangle 28"/>
          <p:cNvSpPr/>
          <p:nvPr/>
        </p:nvSpPr>
        <p:spPr bwMode="auto">
          <a:xfrm>
            <a:off x="881" y="-1"/>
            <a:ext cx="12446983" cy="3757021"/>
          </a:xfrm>
          <a:prstGeom prst="rect">
            <a:avLst/>
          </a:prstGeom>
          <a:solidFill>
            <a:srgbClr val="000000">
              <a:alpha val="6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Text Placeholder 14"/>
          <p:cNvSpPr txBox="1">
            <a:spLocks/>
          </p:cNvSpPr>
          <p:nvPr/>
        </p:nvSpPr>
        <p:spPr>
          <a:xfrm>
            <a:off x="275481" y="4288816"/>
            <a:ext cx="3961992" cy="1420634"/>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r>
              <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Roll your own with REST APIs</a:t>
            </a:r>
          </a:p>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r>
              <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Simple to add: just a few lines </a:t>
            </a:r>
            <a:br>
              <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br>
            <a:r>
              <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of code required</a:t>
            </a:r>
          </a:p>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endPar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p:txBody>
      </p:sp>
      <p:sp>
        <p:nvSpPr>
          <p:cNvPr id="32" name="Text Placeholder 14"/>
          <p:cNvSpPr txBox="1">
            <a:spLocks/>
          </p:cNvSpPr>
          <p:nvPr/>
        </p:nvSpPr>
        <p:spPr>
          <a:xfrm>
            <a:off x="4237242" y="4288816"/>
            <a:ext cx="3513427" cy="1651158"/>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r>
              <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Make the same API code call on iOS, Android, and Windows</a:t>
            </a:r>
          </a:p>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r>
              <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Integrate into the language </a:t>
            </a:r>
            <a:br>
              <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br>
            <a:r>
              <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and platform of your choice</a:t>
            </a:r>
          </a:p>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endPar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p:txBody>
      </p:sp>
      <p:sp>
        <p:nvSpPr>
          <p:cNvPr id="33" name="Text Placeholder 14"/>
          <p:cNvSpPr txBox="1">
            <a:spLocks/>
          </p:cNvSpPr>
          <p:nvPr/>
        </p:nvSpPr>
        <p:spPr>
          <a:xfrm>
            <a:off x="8199002" y="4288815"/>
            <a:ext cx="4053353" cy="2269155"/>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r>
              <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Built by experts in their field from Microsoft Research, Bing, and Azure Machine Learning</a:t>
            </a:r>
          </a:p>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r>
              <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Quality documentation, sample code, and community support</a:t>
            </a:r>
          </a:p>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endPar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endPar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p:txBody>
      </p:sp>
      <p:grpSp>
        <p:nvGrpSpPr>
          <p:cNvPr id="19" name="Group 18"/>
          <p:cNvGrpSpPr/>
          <p:nvPr/>
        </p:nvGrpSpPr>
        <p:grpSpPr>
          <a:xfrm>
            <a:off x="4834748" y="6420988"/>
            <a:ext cx="2701838" cy="382257"/>
            <a:chOff x="4708300" y="6295658"/>
            <a:chExt cx="2649101" cy="374796"/>
          </a:xfrm>
        </p:grpSpPr>
        <p:pic>
          <p:nvPicPr>
            <p:cNvPr id="7" name="Picture 6"/>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b="11922"/>
            <a:stretch/>
          </p:blipFill>
          <p:spPr>
            <a:xfrm>
              <a:off x="4708300" y="6354134"/>
              <a:ext cx="1211252" cy="316320"/>
            </a:xfrm>
            <a:prstGeom prst="rect">
              <a:avLst/>
            </a:prstGeom>
          </p:spPr>
        </p:pic>
        <p:pic>
          <p:nvPicPr>
            <p:cNvPr id="9" name="Picture 8"/>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247311" y="6295658"/>
              <a:ext cx="1110090" cy="298614"/>
            </a:xfrm>
            <a:prstGeom prst="rect">
              <a:avLst/>
            </a:prstGeom>
          </p:spPr>
        </p:pic>
      </p:grpSp>
      <p:grpSp>
        <p:nvGrpSpPr>
          <p:cNvPr id="25" name="Group 24"/>
          <p:cNvGrpSpPr/>
          <p:nvPr/>
        </p:nvGrpSpPr>
        <p:grpSpPr>
          <a:xfrm>
            <a:off x="9036400" y="5935469"/>
            <a:ext cx="2165140" cy="385860"/>
            <a:chOff x="8446309" y="5819616"/>
            <a:chExt cx="2122879" cy="378328"/>
          </a:xfrm>
        </p:grpSpPr>
        <p:pic>
          <p:nvPicPr>
            <p:cNvPr id="13" name="Picture 12"/>
            <p:cNvPicPr>
              <a:picLocks noChangeAspect="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8446309" y="5819616"/>
              <a:ext cx="922751" cy="378328"/>
            </a:xfrm>
            <a:prstGeom prst="rect">
              <a:avLst/>
            </a:prstGeom>
            <a:noFill/>
          </p:spPr>
        </p:pic>
        <p:pic>
          <p:nvPicPr>
            <p:cNvPr id="12" name="Picture 11"/>
            <p:cNvPicPr>
              <a:picLocks noChangeAspect="1"/>
            </p:cNvPicPr>
            <p:nvPr/>
          </p:nvPicPr>
          <p:blipFill rotWithShape="1">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t="30800" b="30800"/>
            <a:stretch/>
          </p:blipFill>
          <p:spPr>
            <a:xfrm>
              <a:off x="9503481" y="5823349"/>
              <a:ext cx="1065707" cy="306921"/>
            </a:xfrm>
            <a:prstGeom prst="rect">
              <a:avLst/>
            </a:prstGeom>
          </p:spPr>
        </p:pic>
      </p:grpSp>
      <p:grpSp>
        <p:nvGrpSpPr>
          <p:cNvPr id="55" name="Group 54"/>
          <p:cNvGrpSpPr/>
          <p:nvPr/>
        </p:nvGrpSpPr>
        <p:grpSpPr>
          <a:xfrm>
            <a:off x="8549462" y="6339328"/>
            <a:ext cx="3139014" cy="432159"/>
            <a:chOff x="8157755" y="6215592"/>
            <a:chExt cx="3077744" cy="423724"/>
          </a:xfrm>
        </p:grpSpPr>
        <p:pic>
          <p:nvPicPr>
            <p:cNvPr id="14" name="Picture 13"/>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157755" y="6278870"/>
              <a:ext cx="1441785" cy="360446"/>
            </a:xfrm>
            <a:prstGeom prst="rect">
              <a:avLst/>
            </a:prstGeom>
          </p:spPr>
        </p:pic>
        <p:pic>
          <p:nvPicPr>
            <p:cNvPr id="16" name="Picture 15"/>
            <p:cNvPicPr>
              <a:picLocks noChangeAspect="1"/>
            </p:cNvPicPr>
            <p:nvPr/>
          </p:nvPicPr>
          <p:blipFill>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771302" y="6215592"/>
              <a:ext cx="1464197" cy="367479"/>
            </a:xfrm>
            <a:prstGeom prst="rect">
              <a:avLst/>
            </a:prstGeom>
          </p:spPr>
        </p:pic>
      </p:grpSp>
      <p:cxnSp>
        <p:nvCxnSpPr>
          <p:cNvPr id="45" name="Straight Connector 44"/>
          <p:cNvCxnSpPr/>
          <p:nvPr/>
        </p:nvCxnSpPr>
        <p:spPr>
          <a:xfrm>
            <a:off x="332396" y="5777122"/>
            <a:ext cx="3839935"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265699" y="5777122"/>
            <a:ext cx="3839935"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199001" y="5777122"/>
            <a:ext cx="3839935"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863909" y="3824915"/>
            <a:ext cx="776911" cy="478376"/>
          </a:xfrm>
          <a:prstGeom prst="rect">
            <a:avLst/>
          </a:prstGeom>
          <a:noFill/>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Segoe UI Semilight" panose="020B0402040204020203" pitchFamily="34" charset="0"/>
              </a:rPr>
              <a:t>Easy</a:t>
            </a:r>
          </a:p>
        </p:txBody>
      </p:sp>
      <p:sp>
        <p:nvSpPr>
          <p:cNvPr id="26" name="TextBox 25"/>
          <p:cNvSpPr txBox="1"/>
          <p:nvPr/>
        </p:nvSpPr>
        <p:spPr>
          <a:xfrm>
            <a:off x="5600203" y="3842921"/>
            <a:ext cx="1170926" cy="478376"/>
          </a:xfrm>
          <a:prstGeom prst="rect">
            <a:avLst/>
          </a:prstGeom>
          <a:noFill/>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Segoe UI Semilight" panose="020B0402040204020203" pitchFamily="34" charset="0"/>
              </a:rPr>
              <a:t>Flexible</a:t>
            </a:r>
          </a:p>
        </p:txBody>
      </p:sp>
      <p:sp>
        <p:nvSpPr>
          <p:cNvPr id="27" name="TextBox 26"/>
          <p:cNvSpPr txBox="1"/>
          <p:nvPr/>
        </p:nvSpPr>
        <p:spPr>
          <a:xfrm>
            <a:off x="9581736" y="3835996"/>
            <a:ext cx="1074466" cy="478376"/>
          </a:xfrm>
          <a:prstGeom prst="rect">
            <a:avLst/>
          </a:prstGeom>
          <a:noFill/>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Segoe UI Semilight" panose="020B0402040204020203" pitchFamily="34" charset="0"/>
              </a:rPr>
              <a:t>Tested</a:t>
            </a:r>
          </a:p>
        </p:txBody>
      </p:sp>
      <p:grpSp>
        <p:nvGrpSpPr>
          <p:cNvPr id="20" name="Group 19"/>
          <p:cNvGrpSpPr/>
          <p:nvPr/>
        </p:nvGrpSpPr>
        <p:grpSpPr>
          <a:xfrm>
            <a:off x="5220250" y="5987492"/>
            <a:ext cx="1930832" cy="402266"/>
            <a:chOff x="4718671" y="5870624"/>
            <a:chExt cx="1893144" cy="394414"/>
          </a:xfrm>
        </p:grpSpPr>
        <p:sp>
          <p:nvSpPr>
            <p:cNvPr id="44" name="Freeform 11"/>
            <p:cNvSpPr>
              <a:spLocks noEditPoints="1"/>
            </p:cNvSpPr>
            <p:nvPr/>
          </p:nvSpPr>
          <p:spPr bwMode="black">
            <a:xfrm>
              <a:off x="5488487" y="5870624"/>
              <a:ext cx="320356" cy="394414"/>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000000"/>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8" name="Freeform 47"/>
            <p:cNvSpPr>
              <a:spLocks noChangeAspect="1" noEditPoints="1"/>
            </p:cNvSpPr>
            <p:nvPr/>
          </p:nvSpPr>
          <p:spPr bwMode="black">
            <a:xfrm>
              <a:off x="4718671" y="5918276"/>
              <a:ext cx="300330" cy="29911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0000"/>
            </a:solid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latin typeface="Segoe UI"/>
                <a:ea typeface="+mn-ea"/>
                <a:cs typeface="+mn-cs"/>
              </a:endParaRPr>
            </a:p>
          </p:txBody>
        </p:sp>
        <p:grpSp>
          <p:nvGrpSpPr>
            <p:cNvPr id="49" name="Group 48"/>
            <p:cNvGrpSpPr>
              <a:grpSpLocks noChangeAspect="1"/>
            </p:cNvGrpSpPr>
            <p:nvPr/>
          </p:nvGrpSpPr>
          <p:grpSpPr bwMode="black">
            <a:xfrm>
              <a:off x="6278329" y="5873298"/>
              <a:ext cx="333486" cy="389066"/>
              <a:chOff x="396875" y="1300163"/>
              <a:chExt cx="1162051" cy="1355725"/>
            </a:xfrm>
          </p:grpSpPr>
          <p:sp>
            <p:nvSpPr>
              <p:cNvPr id="50" name="Freeform 49"/>
              <p:cNvSpPr>
                <a:spLocks/>
              </p:cNvSpPr>
              <p:nvPr/>
            </p:nvSpPr>
            <p:spPr bwMode="black">
              <a:xfrm>
                <a:off x="396875" y="1616075"/>
                <a:ext cx="1162051" cy="1039813"/>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rgbClr val="000000"/>
              </a:solid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1" name="Freeform 50"/>
              <p:cNvSpPr>
                <a:spLocks/>
              </p:cNvSpPr>
              <p:nvPr/>
            </p:nvSpPr>
            <p:spPr bwMode="black">
              <a:xfrm>
                <a:off x="996950" y="1300163"/>
                <a:ext cx="288925" cy="317500"/>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rgbClr val="000000"/>
              </a:solid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24" name="Group 23"/>
          <p:cNvGrpSpPr/>
          <p:nvPr/>
        </p:nvGrpSpPr>
        <p:grpSpPr>
          <a:xfrm>
            <a:off x="1415576" y="5732143"/>
            <a:ext cx="1673577" cy="1294307"/>
            <a:chOff x="1415867" y="5572152"/>
            <a:chExt cx="1622001" cy="1254419"/>
          </a:xfrm>
        </p:grpSpPr>
        <p:grpSp>
          <p:nvGrpSpPr>
            <p:cNvPr id="22" name="Group 21"/>
            <p:cNvGrpSpPr/>
            <p:nvPr/>
          </p:nvGrpSpPr>
          <p:grpSpPr>
            <a:xfrm rot="264667" flipH="1" flipV="1">
              <a:off x="1573177" y="5572152"/>
              <a:ext cx="1232370" cy="1254419"/>
              <a:chOff x="1689290" y="5634216"/>
              <a:chExt cx="1110860" cy="1130733"/>
            </a:xfrm>
          </p:grpSpPr>
          <p:grpSp>
            <p:nvGrpSpPr>
              <p:cNvPr id="6" name="Group 4"/>
              <p:cNvGrpSpPr>
                <a:grpSpLocks noChangeAspect="1"/>
              </p:cNvGrpSpPr>
              <p:nvPr/>
            </p:nvGrpSpPr>
            <p:grpSpPr bwMode="auto">
              <a:xfrm rot="19703189">
                <a:off x="1689290" y="5634216"/>
                <a:ext cx="1110860" cy="1130733"/>
                <a:chOff x="766" y="3573"/>
                <a:chExt cx="559" cy="569"/>
              </a:xfrm>
            </p:grpSpPr>
            <p:sp>
              <p:nvSpPr>
                <p:cNvPr id="17" name="Freeform 5"/>
                <p:cNvSpPr>
                  <a:spLocks noEditPoints="1"/>
                </p:cNvSpPr>
                <p:nvPr/>
              </p:nvSpPr>
              <p:spPr bwMode="auto">
                <a:xfrm>
                  <a:off x="977" y="3794"/>
                  <a:ext cx="348" cy="348"/>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Freeform 6"/>
                <p:cNvSpPr>
                  <a:spLocks noEditPoints="1"/>
                </p:cNvSpPr>
                <p:nvPr/>
              </p:nvSpPr>
              <p:spPr bwMode="auto">
                <a:xfrm>
                  <a:off x="766" y="3573"/>
                  <a:ext cx="312" cy="3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1" name="Oval 20"/>
              <p:cNvSpPr/>
              <p:nvPr/>
            </p:nvSpPr>
            <p:spPr bwMode="auto">
              <a:xfrm>
                <a:off x="1702592" y="5899333"/>
                <a:ext cx="410452" cy="410452"/>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p:cNvSpPr/>
              <p:nvPr/>
            </p:nvSpPr>
            <p:spPr bwMode="auto">
              <a:xfrm>
                <a:off x="2330555" y="6048393"/>
                <a:ext cx="447553" cy="447553"/>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3" name="TextBox 22"/>
            <p:cNvSpPr txBox="1"/>
            <p:nvPr/>
          </p:nvSpPr>
          <p:spPr>
            <a:xfrm>
              <a:off x="1415867" y="5777408"/>
              <a:ext cx="880427" cy="683264"/>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428"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t>GET A</a:t>
              </a:r>
              <a:br>
                <a:rPr kumimoji="0" lang="en-US" sz="1428"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br>
              <a:r>
                <a:rPr kumimoji="0" lang="en-US" sz="1428"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t> KEY</a:t>
              </a:r>
            </a:p>
          </p:txBody>
        </p:sp>
        <p:sp>
          <p:nvSpPr>
            <p:cNvPr id="53" name="TextBox 52"/>
            <p:cNvSpPr txBox="1"/>
            <p:nvPr/>
          </p:nvSpPr>
          <p:spPr>
            <a:xfrm>
              <a:off x="2105711" y="6093783"/>
              <a:ext cx="932157" cy="489365"/>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428"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t>BUILD</a:t>
              </a:r>
            </a:p>
          </p:txBody>
        </p:sp>
      </p:grpSp>
      <p:sp>
        <p:nvSpPr>
          <p:cNvPr id="3" name="Rectangle 2"/>
          <p:cNvSpPr/>
          <p:nvPr/>
        </p:nvSpPr>
        <p:spPr bwMode="auto">
          <a:xfrm>
            <a:off x="882" y="5861839"/>
            <a:ext cx="12159478" cy="1216244"/>
          </a:xfrm>
          <a:prstGeom prst="rect">
            <a:avLst/>
          </a:prstGeom>
          <a:solidFill>
            <a:srgbClr val="EAEAEA">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Title 1"/>
          <p:cNvSpPr>
            <a:spLocks noGrp="1"/>
          </p:cNvSpPr>
          <p:nvPr>
            <p:ph type="title"/>
          </p:nvPr>
        </p:nvSpPr>
        <p:spPr>
          <a:xfrm>
            <a:off x="274639" y="295275"/>
            <a:ext cx="11889564" cy="1830387"/>
          </a:xfrm>
        </p:spPr>
        <p:txBody>
          <a:bodyPr/>
          <a:lstStyle/>
          <a:p>
            <a:r>
              <a:rPr lang="en-US" sz="4896" dirty="0">
                <a:gradFill>
                  <a:gsLst>
                    <a:gs pos="1250">
                      <a:schemeClr val="bg1"/>
                    </a:gs>
                    <a:gs pos="100000">
                      <a:schemeClr val="bg1"/>
                    </a:gs>
                  </a:gsLst>
                  <a:lin ang="5400000" scaled="0"/>
                </a:gradFill>
              </a:rPr>
              <a:t>Why Microsoft </a:t>
            </a:r>
            <a:br>
              <a:rPr lang="en-US" sz="4896" dirty="0">
                <a:gradFill>
                  <a:gsLst>
                    <a:gs pos="1250">
                      <a:schemeClr val="bg1"/>
                    </a:gs>
                    <a:gs pos="100000">
                      <a:schemeClr val="bg1"/>
                    </a:gs>
                  </a:gsLst>
                  <a:lin ang="5400000" scaled="0"/>
                </a:gradFill>
              </a:rPr>
            </a:br>
            <a:r>
              <a:rPr lang="en-US" sz="4896" dirty="0">
                <a:gradFill>
                  <a:gsLst>
                    <a:gs pos="1250">
                      <a:schemeClr val="bg1"/>
                    </a:gs>
                    <a:gs pos="100000">
                      <a:schemeClr val="bg1"/>
                    </a:gs>
                  </a:gsLst>
                  <a:lin ang="5400000" scaled="0"/>
                </a:gradFill>
              </a:rPr>
              <a:t>Cognitive Services ?</a:t>
            </a:r>
          </a:p>
        </p:txBody>
      </p:sp>
    </p:spTree>
    <p:extLst>
      <p:ext uri="{BB962C8B-B14F-4D97-AF65-F5344CB8AC3E}">
        <p14:creationId xmlns:p14="http://schemas.microsoft.com/office/powerpoint/2010/main" val="2655833134"/>
      </p:ext>
    </p:extLst>
  </p:cSld>
  <p:clrMapOvr>
    <a:masterClrMapping/>
  </p:clrMapOvr>
  <mc:AlternateContent xmlns:mc="http://schemas.openxmlformats.org/markup-compatibility/2006" xmlns:p14="http://schemas.microsoft.com/office/powerpoint/2010/main">
    <mc:Choice Requires="p14">
      <p:transition p14:dur="0" advTm="299"/>
    </mc:Choice>
    <mc:Fallback xmlns="">
      <p:transition advTm="299"/>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Cognitive Services</a:t>
            </a:r>
          </a:p>
        </p:txBody>
      </p:sp>
      <p:sp>
        <p:nvSpPr>
          <p:cNvPr id="15" name="Rectangle 14"/>
          <p:cNvSpPr>
            <a:spLocks/>
          </p:cNvSpPr>
          <p:nvPr/>
        </p:nvSpPr>
        <p:spPr bwMode="auto">
          <a:xfrm>
            <a:off x="8055099" y="1261594"/>
            <a:ext cx="3987958" cy="7965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224" tIns="44611" rIns="89224" bIns="44611" numCol="1" spcCol="0" rtlCol="0" fromWordArt="0" anchor="ctr" anchorCtr="0" forceAA="0" compatLnSpc="1">
            <a:prstTxWarp prst="textNoShape">
              <a:avLst/>
            </a:prstTxWarp>
            <a:noAutofit/>
          </a:bodyPr>
          <a:lstStyle/>
          <a:p>
            <a:pPr marL="0" marR="0" lvl="0" indent="0" algn="r" defTabSz="909375"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B900"/>
              </a:solidFill>
              <a:effectLst/>
              <a:uLnTx/>
              <a:uFillTx/>
              <a:latin typeface="Segoe UI"/>
              <a:ea typeface="+mn-ea"/>
              <a:cs typeface="+mn-cs"/>
            </a:endParaRPr>
          </a:p>
        </p:txBody>
      </p:sp>
      <p:sp>
        <p:nvSpPr>
          <p:cNvPr id="16" name="Rectangle 15"/>
          <p:cNvSpPr>
            <a:spLocks/>
          </p:cNvSpPr>
          <p:nvPr/>
        </p:nvSpPr>
        <p:spPr bwMode="auto">
          <a:xfrm>
            <a:off x="8055099" y="1261594"/>
            <a:ext cx="3987958" cy="7965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224" tIns="44611" rIns="89224" bIns="44611" numCol="1" spcCol="0" rtlCol="0" fromWordArt="0" anchor="ctr" anchorCtr="0" forceAA="0" compatLnSpc="1">
            <a:prstTxWarp prst="textNoShape">
              <a:avLst/>
            </a:prstTxWarp>
            <a:noAutofit/>
          </a:bodyPr>
          <a:lstStyle/>
          <a:p>
            <a:pPr marL="0" marR="0" lvl="0" indent="0" algn="r" defTabSz="909375"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B900"/>
              </a:solidFill>
              <a:effectLst/>
              <a:uLnTx/>
              <a:uFillTx/>
              <a:latin typeface="Segoe UI"/>
              <a:ea typeface="+mn-ea"/>
              <a:cs typeface="+mn-cs"/>
            </a:endParaRPr>
          </a:p>
        </p:txBody>
      </p:sp>
      <p:grpSp>
        <p:nvGrpSpPr>
          <p:cNvPr id="7" name="Group 6"/>
          <p:cNvGrpSpPr/>
          <p:nvPr/>
        </p:nvGrpSpPr>
        <p:grpSpPr>
          <a:xfrm>
            <a:off x="463054" y="3657933"/>
            <a:ext cx="2141063" cy="639988"/>
            <a:chOff x="6827777" y="4411662"/>
            <a:chExt cx="2459932" cy="533400"/>
          </a:xfrm>
          <a:solidFill>
            <a:schemeClr val="tx1"/>
          </a:solidFill>
        </p:grpSpPr>
        <p:sp>
          <p:nvSpPr>
            <p:cNvPr id="10" name="Flowchart: Process 8"/>
            <p:cNvSpPr/>
            <p:nvPr/>
          </p:nvSpPr>
          <p:spPr bwMode="auto">
            <a:xfrm>
              <a:off x="6827777" y="44116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 name="Rectangle 8"/>
            <p:cNvSpPr/>
            <p:nvPr/>
          </p:nvSpPr>
          <p:spPr>
            <a:xfrm>
              <a:off x="6996044" y="4520801"/>
              <a:ext cx="2121554" cy="329012"/>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Emotion</a:t>
              </a:r>
            </a:p>
          </p:txBody>
        </p:sp>
      </p:grpSp>
      <p:grpSp>
        <p:nvGrpSpPr>
          <p:cNvPr id="12" name="Group 11"/>
          <p:cNvGrpSpPr/>
          <p:nvPr/>
        </p:nvGrpSpPr>
        <p:grpSpPr>
          <a:xfrm>
            <a:off x="2736302" y="3657933"/>
            <a:ext cx="2239961" cy="639988"/>
            <a:chOff x="9701909" y="5021262"/>
            <a:chExt cx="2459932" cy="533400"/>
          </a:xfrm>
          <a:solidFill>
            <a:schemeClr val="tx1"/>
          </a:solidFill>
        </p:grpSpPr>
        <p:sp>
          <p:nvSpPr>
            <p:cNvPr id="17"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4" name="Rectangle 13"/>
            <p:cNvSpPr/>
            <p:nvPr/>
          </p:nvSpPr>
          <p:spPr>
            <a:xfrm>
              <a:off x="9888747" y="5125889"/>
              <a:ext cx="2273093"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Speaker Recognition</a:t>
              </a:r>
            </a:p>
          </p:txBody>
        </p:sp>
      </p:grpSp>
      <p:grpSp>
        <p:nvGrpSpPr>
          <p:cNvPr id="19" name="Group 18"/>
          <p:cNvGrpSpPr/>
          <p:nvPr/>
        </p:nvGrpSpPr>
        <p:grpSpPr>
          <a:xfrm>
            <a:off x="2736301" y="4385599"/>
            <a:ext cx="2239961" cy="639988"/>
            <a:chOff x="9701909" y="5630862"/>
            <a:chExt cx="2459932" cy="533400"/>
          </a:xfrm>
          <a:solidFill>
            <a:schemeClr val="tx1"/>
          </a:solidFill>
        </p:grpSpPr>
        <p:sp>
          <p:nvSpPr>
            <p:cNvPr id="22"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21" name="Rectangle 20"/>
            <p:cNvSpPr/>
            <p:nvPr/>
          </p:nvSpPr>
          <p:spPr>
            <a:xfrm>
              <a:off x="9838466" y="5631889"/>
              <a:ext cx="2162814" cy="530950"/>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Speech</a:t>
              </a:r>
            </a:p>
          </p:txBody>
        </p:sp>
      </p:grpSp>
      <p:grpSp>
        <p:nvGrpSpPr>
          <p:cNvPr id="24" name="Group 23"/>
          <p:cNvGrpSpPr/>
          <p:nvPr/>
        </p:nvGrpSpPr>
        <p:grpSpPr>
          <a:xfrm>
            <a:off x="2731501" y="2930267"/>
            <a:ext cx="2243172" cy="639985"/>
            <a:chOff x="9701907" y="3192460"/>
            <a:chExt cx="2459932" cy="533400"/>
          </a:xfrm>
          <a:solidFill>
            <a:schemeClr val="tx1"/>
          </a:solidFill>
        </p:grpSpPr>
        <p:sp>
          <p:nvSpPr>
            <p:cNvPr id="27"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26" name="Rectangle 25"/>
            <p:cNvSpPr/>
            <p:nvPr/>
          </p:nvSpPr>
          <p:spPr>
            <a:xfrm>
              <a:off x="9836450" y="3268662"/>
              <a:ext cx="2321868"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Custom Recognition</a:t>
              </a:r>
            </a:p>
          </p:txBody>
        </p:sp>
      </p:grpSp>
      <p:grpSp>
        <p:nvGrpSpPr>
          <p:cNvPr id="29" name="Group 28"/>
          <p:cNvGrpSpPr/>
          <p:nvPr/>
        </p:nvGrpSpPr>
        <p:grpSpPr>
          <a:xfrm>
            <a:off x="463054" y="2930267"/>
            <a:ext cx="2142075" cy="639988"/>
            <a:chOff x="6827776" y="3192468"/>
            <a:chExt cx="2459933" cy="533401"/>
          </a:xfrm>
          <a:solidFill>
            <a:schemeClr val="tx1"/>
          </a:solidFill>
        </p:grpSpPr>
        <p:sp>
          <p:nvSpPr>
            <p:cNvPr id="32" name="Flowchart: Process 8"/>
            <p:cNvSpPr/>
            <p:nvPr/>
          </p:nvSpPr>
          <p:spPr bwMode="auto">
            <a:xfrm>
              <a:off x="6827776" y="3192468"/>
              <a:ext cx="2459933" cy="53340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31" name="Rectangle 30"/>
            <p:cNvSpPr/>
            <p:nvPr/>
          </p:nvSpPr>
          <p:spPr>
            <a:xfrm>
              <a:off x="6986793" y="3268665"/>
              <a:ext cx="2130806"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Computer Vision</a:t>
              </a:r>
            </a:p>
          </p:txBody>
        </p:sp>
      </p:grpSp>
      <p:grpSp>
        <p:nvGrpSpPr>
          <p:cNvPr id="34" name="Group 33"/>
          <p:cNvGrpSpPr/>
          <p:nvPr/>
        </p:nvGrpSpPr>
        <p:grpSpPr>
          <a:xfrm>
            <a:off x="463054" y="4385599"/>
            <a:ext cx="2143454" cy="639988"/>
            <a:chOff x="6827777" y="3802062"/>
            <a:chExt cx="2459932" cy="533400"/>
          </a:xfrm>
          <a:solidFill>
            <a:schemeClr val="tx1"/>
          </a:solidFill>
        </p:grpSpPr>
        <p:sp>
          <p:nvSpPr>
            <p:cNvPr id="37" name="Flowchart: Process 8"/>
            <p:cNvSpPr/>
            <p:nvPr/>
          </p:nvSpPr>
          <p:spPr bwMode="auto">
            <a:xfrm>
              <a:off x="6827777" y="38020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36" name="Rectangle 35"/>
            <p:cNvSpPr/>
            <p:nvPr/>
          </p:nvSpPr>
          <p:spPr>
            <a:xfrm>
              <a:off x="7014491" y="3892910"/>
              <a:ext cx="2103108"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Face</a:t>
              </a:r>
            </a:p>
          </p:txBody>
        </p:sp>
      </p:grpSp>
      <p:grpSp>
        <p:nvGrpSpPr>
          <p:cNvPr id="39" name="Group 38"/>
          <p:cNvGrpSpPr/>
          <p:nvPr/>
        </p:nvGrpSpPr>
        <p:grpSpPr>
          <a:xfrm>
            <a:off x="463054" y="5113265"/>
            <a:ext cx="2141064" cy="639988"/>
            <a:chOff x="6827777" y="3802062"/>
            <a:chExt cx="2459932" cy="533400"/>
          </a:xfrm>
          <a:solidFill>
            <a:schemeClr val="tx1"/>
          </a:solidFill>
        </p:grpSpPr>
        <p:sp>
          <p:nvSpPr>
            <p:cNvPr id="42" name="Flowchart: Process 8"/>
            <p:cNvSpPr/>
            <p:nvPr/>
          </p:nvSpPr>
          <p:spPr bwMode="auto">
            <a:xfrm>
              <a:off x="6827777" y="38020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41" name="Rectangle 40"/>
            <p:cNvSpPr/>
            <p:nvPr/>
          </p:nvSpPr>
          <p:spPr>
            <a:xfrm>
              <a:off x="6994719" y="3892910"/>
              <a:ext cx="2122880"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Video</a:t>
              </a:r>
            </a:p>
          </p:txBody>
        </p:sp>
      </p:grpSp>
      <p:pic>
        <p:nvPicPr>
          <p:cNvPr id="44"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54787" y="2334672"/>
            <a:ext cx="302355" cy="366791"/>
          </a:xfrm>
          <a:prstGeom prst="rect">
            <a:avLst/>
          </a:prstGeom>
        </p:spPr>
      </p:pic>
      <p:sp>
        <p:nvSpPr>
          <p:cNvPr id="45" name="Right Bracket 44"/>
          <p:cNvSpPr/>
          <p:nvPr/>
        </p:nvSpPr>
        <p:spPr>
          <a:xfrm rot="16200000">
            <a:off x="6055476" y="-3810186"/>
            <a:ext cx="214117" cy="11811002"/>
          </a:xfrm>
          <a:prstGeom prst="rightBracket">
            <a:avLst>
              <a:gd name="adj" fmla="val 78933"/>
            </a:avLst>
          </a:prstGeom>
          <a:ln w="28575"/>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46" name="Rectangle 45"/>
          <p:cNvSpPr/>
          <p:nvPr/>
        </p:nvSpPr>
        <p:spPr>
          <a:xfrm>
            <a:off x="274639" y="1328270"/>
            <a:ext cx="11889564" cy="568792"/>
          </a:xfrm>
          <a:prstGeom prst="rect">
            <a:avLst/>
          </a:prstGeom>
          <a:solidFill>
            <a:schemeClr val="tx1"/>
          </a:solidFill>
          <a:ln w="25400" cap="flat" cmpd="sng" algn="ctr">
            <a:noFill/>
            <a:prstDash val="solid"/>
          </a:ln>
          <a:effectLst/>
        </p:spPr>
        <p:txBody>
          <a:bodyPr lIns="119315" tIns="59657" rIns="119315" bIns="59657"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3400" b="1" i="0" u="none" strike="noStrike" kern="0" cap="none" spc="0" normalizeH="0" baseline="0" noProof="0" dirty="0">
                <a:ln>
                  <a:noFill/>
                </a:ln>
                <a:solidFill>
                  <a:srgbClr val="505050"/>
                </a:solidFill>
                <a:effectLst/>
                <a:uLnTx/>
                <a:uFillTx/>
                <a:latin typeface="Segoe UI Light"/>
                <a:ea typeface="+mn-ea"/>
                <a:cs typeface="+mn-cs"/>
              </a:rPr>
              <a:t>microsoft.com/cognitive</a:t>
            </a:r>
          </a:p>
        </p:txBody>
      </p:sp>
      <p:grpSp>
        <p:nvGrpSpPr>
          <p:cNvPr id="48" name="Group 47"/>
          <p:cNvGrpSpPr/>
          <p:nvPr/>
        </p:nvGrpSpPr>
        <p:grpSpPr>
          <a:xfrm>
            <a:off x="9809120" y="2212081"/>
            <a:ext cx="2222405" cy="639989"/>
            <a:chOff x="803519" y="1881281"/>
            <a:chExt cx="2222721" cy="640080"/>
          </a:xfrm>
        </p:grpSpPr>
        <p:sp>
          <p:nvSpPr>
            <p:cNvPr id="50" name="Rectangle 49"/>
            <p:cNvSpPr/>
            <p:nvPr/>
          </p:nvSpPr>
          <p:spPr>
            <a:xfrm>
              <a:off x="803519" y="1881281"/>
              <a:ext cx="2222721"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51" name="TextBox 50"/>
            <p:cNvSpPr txBox="1"/>
            <p:nvPr/>
          </p:nvSpPr>
          <p:spPr>
            <a:xfrm>
              <a:off x="1202293" y="1886159"/>
              <a:ext cx="1402359" cy="627912"/>
            </a:xfrm>
            <a:prstGeom prst="rect">
              <a:avLst/>
            </a:prstGeom>
            <a:solidFill>
              <a:srgbClr val="009580"/>
            </a:solid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Search</a:t>
              </a:r>
            </a:p>
          </p:txBody>
        </p:sp>
      </p:grpSp>
      <p:grpSp>
        <p:nvGrpSpPr>
          <p:cNvPr id="54" name="Group 53"/>
          <p:cNvGrpSpPr/>
          <p:nvPr/>
        </p:nvGrpSpPr>
        <p:grpSpPr>
          <a:xfrm>
            <a:off x="2736251" y="2204907"/>
            <a:ext cx="2259962" cy="639989"/>
            <a:chOff x="803519" y="1881281"/>
            <a:chExt cx="2227717" cy="640080"/>
          </a:xfrm>
        </p:grpSpPr>
        <p:sp>
          <p:nvSpPr>
            <p:cNvPr id="57" name="Rectangle 56"/>
            <p:cNvSpPr/>
            <p:nvPr/>
          </p:nvSpPr>
          <p:spPr>
            <a:xfrm>
              <a:off x="803519" y="1881281"/>
              <a:ext cx="2227717"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58" name="TextBox 57"/>
            <p:cNvSpPr txBox="1"/>
            <p:nvPr/>
          </p:nvSpPr>
          <p:spPr>
            <a:xfrm>
              <a:off x="1213136" y="1886159"/>
              <a:ext cx="1533417" cy="627912"/>
            </a:xfrm>
            <a:prstGeom prst="rect">
              <a:avLst/>
            </a:prstGeom>
            <a:solidFill>
              <a:srgbClr val="009580"/>
            </a:solid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Speech</a:t>
              </a:r>
            </a:p>
          </p:txBody>
        </p:sp>
      </p:grpSp>
      <p:grpSp>
        <p:nvGrpSpPr>
          <p:cNvPr id="61" name="Group 60"/>
          <p:cNvGrpSpPr/>
          <p:nvPr/>
        </p:nvGrpSpPr>
        <p:grpSpPr>
          <a:xfrm>
            <a:off x="5094771" y="2213288"/>
            <a:ext cx="2229707" cy="639989"/>
            <a:chOff x="803520" y="1881281"/>
            <a:chExt cx="2230024" cy="640080"/>
          </a:xfrm>
        </p:grpSpPr>
        <p:sp>
          <p:nvSpPr>
            <p:cNvPr id="63" name="Rectangle 62"/>
            <p:cNvSpPr/>
            <p:nvPr/>
          </p:nvSpPr>
          <p:spPr>
            <a:xfrm>
              <a:off x="803520" y="1881281"/>
              <a:ext cx="2230024"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64" name="TextBox 63"/>
            <p:cNvSpPr txBox="1"/>
            <p:nvPr/>
          </p:nvSpPr>
          <p:spPr>
            <a:xfrm>
              <a:off x="1121106" y="1886159"/>
              <a:ext cx="1702127" cy="627912"/>
            </a:xfrm>
            <a:prstGeom prst="rect">
              <a:avLst/>
            </a:prstGeom>
            <a:solidFill>
              <a:srgbClr val="009580"/>
            </a:solid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Language</a:t>
              </a:r>
            </a:p>
          </p:txBody>
        </p:sp>
      </p:grpSp>
      <p:grpSp>
        <p:nvGrpSpPr>
          <p:cNvPr id="66" name="Group 65"/>
          <p:cNvGrpSpPr/>
          <p:nvPr/>
        </p:nvGrpSpPr>
        <p:grpSpPr>
          <a:xfrm>
            <a:off x="7455596" y="2212081"/>
            <a:ext cx="2222406" cy="639989"/>
            <a:chOff x="803520" y="1881281"/>
            <a:chExt cx="2222721" cy="640080"/>
          </a:xfrm>
        </p:grpSpPr>
        <p:sp>
          <p:nvSpPr>
            <p:cNvPr id="68" name="Rectangle 67"/>
            <p:cNvSpPr/>
            <p:nvPr/>
          </p:nvSpPr>
          <p:spPr>
            <a:xfrm>
              <a:off x="803520" y="1881281"/>
              <a:ext cx="2222721"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69" name="TextBox 68"/>
            <p:cNvSpPr txBox="1"/>
            <p:nvPr/>
          </p:nvSpPr>
          <p:spPr>
            <a:xfrm>
              <a:off x="1147970" y="1886159"/>
              <a:ext cx="1824157" cy="627912"/>
            </a:xfrm>
            <a:prstGeom prst="rect">
              <a:avLst/>
            </a:prstGeom>
            <a:solidFill>
              <a:srgbClr val="009580"/>
            </a:solid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Knowledge</a:t>
              </a:r>
            </a:p>
          </p:txBody>
        </p:sp>
      </p:grpSp>
      <p:grpSp>
        <p:nvGrpSpPr>
          <p:cNvPr id="71" name="Group 70"/>
          <p:cNvGrpSpPr/>
          <p:nvPr/>
        </p:nvGrpSpPr>
        <p:grpSpPr>
          <a:xfrm>
            <a:off x="463054" y="2202600"/>
            <a:ext cx="2142077" cy="639989"/>
            <a:chOff x="803520" y="1881281"/>
            <a:chExt cx="2219313" cy="640080"/>
          </a:xfrm>
        </p:grpSpPr>
        <p:sp>
          <p:nvSpPr>
            <p:cNvPr id="73" name="Rectangle 72"/>
            <p:cNvSpPr/>
            <p:nvPr/>
          </p:nvSpPr>
          <p:spPr>
            <a:xfrm>
              <a:off x="803520" y="1881281"/>
              <a:ext cx="2219313"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74" name="TextBox 73"/>
            <p:cNvSpPr txBox="1"/>
            <p:nvPr/>
          </p:nvSpPr>
          <p:spPr>
            <a:xfrm>
              <a:off x="1227725" y="1886159"/>
              <a:ext cx="1177272" cy="627911"/>
            </a:xfrm>
            <a:prstGeom prst="rect">
              <a:avLst/>
            </a:prstGeom>
            <a:no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Vision</a:t>
              </a:r>
            </a:p>
          </p:txBody>
        </p:sp>
      </p:grpSp>
      <p:grpSp>
        <p:nvGrpSpPr>
          <p:cNvPr id="75" name="Group 74"/>
          <p:cNvGrpSpPr/>
          <p:nvPr/>
        </p:nvGrpSpPr>
        <p:grpSpPr>
          <a:xfrm>
            <a:off x="5093975" y="3657933"/>
            <a:ext cx="2215165" cy="639988"/>
            <a:chOff x="9701909" y="5021262"/>
            <a:chExt cx="2459932" cy="533400"/>
          </a:xfrm>
          <a:solidFill>
            <a:schemeClr val="tx1"/>
          </a:solidFill>
        </p:grpSpPr>
        <p:sp>
          <p:nvSpPr>
            <p:cNvPr id="7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77" name="Rectangle 76"/>
            <p:cNvSpPr/>
            <p:nvPr/>
          </p:nvSpPr>
          <p:spPr>
            <a:xfrm>
              <a:off x="9793736" y="5125889"/>
              <a:ext cx="2211413"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Linguistic Analysis</a:t>
              </a:r>
            </a:p>
          </p:txBody>
        </p:sp>
      </p:grpSp>
      <p:grpSp>
        <p:nvGrpSpPr>
          <p:cNvPr id="80" name="Group 79"/>
          <p:cNvGrpSpPr/>
          <p:nvPr/>
        </p:nvGrpSpPr>
        <p:grpSpPr>
          <a:xfrm>
            <a:off x="5079850" y="4385599"/>
            <a:ext cx="2215171" cy="639988"/>
            <a:chOff x="9701909" y="5630862"/>
            <a:chExt cx="2459932" cy="533400"/>
          </a:xfrm>
          <a:solidFill>
            <a:schemeClr val="tx1"/>
          </a:solidFill>
        </p:grpSpPr>
        <p:sp>
          <p:nvSpPr>
            <p:cNvPr id="83"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82" name="Rectangle 81"/>
            <p:cNvSpPr/>
            <p:nvPr/>
          </p:nvSpPr>
          <p:spPr>
            <a:xfrm>
              <a:off x="9795160" y="5631889"/>
              <a:ext cx="2354349" cy="530950"/>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Language Understanding</a:t>
              </a:r>
            </a:p>
          </p:txBody>
        </p:sp>
      </p:grpSp>
      <p:grpSp>
        <p:nvGrpSpPr>
          <p:cNvPr id="85" name="Group 84"/>
          <p:cNvGrpSpPr/>
          <p:nvPr/>
        </p:nvGrpSpPr>
        <p:grpSpPr>
          <a:xfrm>
            <a:off x="5101045" y="2930267"/>
            <a:ext cx="2216053" cy="639985"/>
            <a:chOff x="9701907" y="3192460"/>
            <a:chExt cx="2459932" cy="533400"/>
          </a:xfrm>
          <a:solidFill>
            <a:schemeClr val="tx1"/>
          </a:solidFill>
        </p:grpSpPr>
        <p:sp>
          <p:nvSpPr>
            <p:cNvPr id="8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87" name="Rectangle 86"/>
            <p:cNvSpPr/>
            <p:nvPr/>
          </p:nvSpPr>
          <p:spPr>
            <a:xfrm>
              <a:off x="9836196" y="3268662"/>
              <a:ext cx="2325642"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Bing Spell Check</a:t>
              </a:r>
            </a:p>
          </p:txBody>
        </p:sp>
      </p:grpSp>
      <p:grpSp>
        <p:nvGrpSpPr>
          <p:cNvPr id="90" name="Group 89"/>
          <p:cNvGrpSpPr/>
          <p:nvPr/>
        </p:nvGrpSpPr>
        <p:grpSpPr>
          <a:xfrm>
            <a:off x="7467385" y="3657933"/>
            <a:ext cx="2215090" cy="639988"/>
            <a:chOff x="9701909" y="5021262"/>
            <a:chExt cx="2459932" cy="533400"/>
          </a:xfrm>
          <a:solidFill>
            <a:schemeClr val="tx1"/>
          </a:solidFill>
        </p:grpSpPr>
        <p:sp>
          <p:nvSpPr>
            <p:cNvPr id="93"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2" name="Rectangle 91"/>
            <p:cNvSpPr/>
            <p:nvPr/>
          </p:nvSpPr>
          <p:spPr>
            <a:xfrm>
              <a:off x="9869331" y="5125889"/>
              <a:ext cx="2143840"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Entity Linking</a:t>
              </a:r>
            </a:p>
          </p:txBody>
        </p:sp>
      </p:grpSp>
      <p:grpSp>
        <p:nvGrpSpPr>
          <p:cNvPr id="95" name="Group 94"/>
          <p:cNvGrpSpPr/>
          <p:nvPr/>
        </p:nvGrpSpPr>
        <p:grpSpPr>
          <a:xfrm>
            <a:off x="7459357" y="4385599"/>
            <a:ext cx="2223118" cy="639988"/>
            <a:chOff x="9701909" y="5630862"/>
            <a:chExt cx="2459932" cy="533400"/>
          </a:xfrm>
          <a:solidFill>
            <a:schemeClr val="tx1"/>
          </a:solidFill>
        </p:grpSpPr>
        <p:sp>
          <p:nvSpPr>
            <p:cNvPr id="98"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7" name="Rectangle 96"/>
            <p:cNvSpPr/>
            <p:nvPr/>
          </p:nvSpPr>
          <p:spPr>
            <a:xfrm>
              <a:off x="9870712" y="5631889"/>
              <a:ext cx="2130568" cy="530950"/>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Knowledge Exploration</a:t>
              </a:r>
            </a:p>
          </p:txBody>
        </p:sp>
      </p:grpSp>
      <p:grpSp>
        <p:nvGrpSpPr>
          <p:cNvPr id="100" name="Group 99"/>
          <p:cNvGrpSpPr/>
          <p:nvPr/>
        </p:nvGrpSpPr>
        <p:grpSpPr>
          <a:xfrm>
            <a:off x="7443470" y="2930267"/>
            <a:ext cx="2226198" cy="639985"/>
            <a:chOff x="9701907" y="3192460"/>
            <a:chExt cx="2459932" cy="533400"/>
          </a:xfrm>
          <a:solidFill>
            <a:schemeClr val="tx1"/>
          </a:solidFill>
        </p:grpSpPr>
        <p:sp>
          <p:nvSpPr>
            <p:cNvPr id="103"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2" name="Rectangle 101"/>
            <p:cNvSpPr/>
            <p:nvPr/>
          </p:nvSpPr>
          <p:spPr>
            <a:xfrm>
              <a:off x="9857784" y="3268662"/>
              <a:ext cx="2143840"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Academic Knowledge </a:t>
              </a:r>
            </a:p>
          </p:txBody>
        </p:sp>
      </p:grpSp>
      <p:grpSp>
        <p:nvGrpSpPr>
          <p:cNvPr id="105" name="Group 104"/>
          <p:cNvGrpSpPr/>
          <p:nvPr/>
        </p:nvGrpSpPr>
        <p:grpSpPr>
          <a:xfrm>
            <a:off x="9796039" y="3657933"/>
            <a:ext cx="2219546" cy="639988"/>
            <a:chOff x="9701909" y="5021262"/>
            <a:chExt cx="2459932" cy="533400"/>
          </a:xfrm>
          <a:solidFill>
            <a:schemeClr val="tx1"/>
          </a:solidFill>
        </p:grpSpPr>
        <p:sp>
          <p:nvSpPr>
            <p:cNvPr id="10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7" name="Rectangle 106"/>
            <p:cNvSpPr/>
            <p:nvPr/>
          </p:nvSpPr>
          <p:spPr>
            <a:xfrm>
              <a:off x="9815712" y="5125889"/>
              <a:ext cx="2289449"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Image Search</a:t>
              </a:r>
            </a:p>
          </p:txBody>
        </p:sp>
      </p:grpSp>
      <p:grpSp>
        <p:nvGrpSpPr>
          <p:cNvPr id="110" name="Group 109"/>
          <p:cNvGrpSpPr/>
          <p:nvPr/>
        </p:nvGrpSpPr>
        <p:grpSpPr>
          <a:xfrm>
            <a:off x="9807089" y="4385599"/>
            <a:ext cx="2214059" cy="639988"/>
            <a:chOff x="9701909" y="5630862"/>
            <a:chExt cx="2459932" cy="533400"/>
          </a:xfrm>
          <a:solidFill>
            <a:schemeClr val="tx1"/>
          </a:solidFill>
        </p:grpSpPr>
        <p:sp>
          <p:nvSpPr>
            <p:cNvPr id="113"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12" name="Rectangle 111"/>
            <p:cNvSpPr/>
            <p:nvPr/>
          </p:nvSpPr>
          <p:spPr>
            <a:xfrm>
              <a:off x="9871713" y="5631889"/>
              <a:ext cx="2233474" cy="530950"/>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Video Search</a:t>
              </a:r>
            </a:p>
          </p:txBody>
        </p:sp>
      </p:grpSp>
      <p:grpSp>
        <p:nvGrpSpPr>
          <p:cNvPr id="115" name="Group 114"/>
          <p:cNvGrpSpPr/>
          <p:nvPr/>
        </p:nvGrpSpPr>
        <p:grpSpPr>
          <a:xfrm>
            <a:off x="9796039" y="2930267"/>
            <a:ext cx="2222631" cy="639985"/>
            <a:chOff x="9701907" y="3192460"/>
            <a:chExt cx="2459932" cy="533400"/>
          </a:xfrm>
          <a:solidFill>
            <a:schemeClr val="tx1"/>
          </a:solidFill>
        </p:grpSpPr>
        <p:sp>
          <p:nvSpPr>
            <p:cNvPr id="11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17" name="Rectangle 116"/>
            <p:cNvSpPr/>
            <p:nvPr/>
          </p:nvSpPr>
          <p:spPr>
            <a:xfrm>
              <a:off x="9812188" y="3268663"/>
              <a:ext cx="2289447"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Web Search</a:t>
              </a:r>
            </a:p>
          </p:txBody>
        </p:sp>
      </p:grpSp>
      <p:grpSp>
        <p:nvGrpSpPr>
          <p:cNvPr id="120" name="Group 119"/>
          <p:cNvGrpSpPr/>
          <p:nvPr/>
        </p:nvGrpSpPr>
        <p:grpSpPr>
          <a:xfrm>
            <a:off x="5079851" y="5839223"/>
            <a:ext cx="2215170" cy="639988"/>
            <a:chOff x="9701909" y="5021262"/>
            <a:chExt cx="2459932" cy="533400"/>
          </a:xfrm>
          <a:solidFill>
            <a:schemeClr val="tx1"/>
          </a:solidFill>
        </p:grpSpPr>
        <p:sp>
          <p:nvSpPr>
            <p:cNvPr id="123"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22" name="Rectangle 121"/>
            <p:cNvSpPr/>
            <p:nvPr/>
          </p:nvSpPr>
          <p:spPr>
            <a:xfrm>
              <a:off x="9797893" y="5125889"/>
              <a:ext cx="2315047"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WebLM</a:t>
              </a:r>
            </a:p>
          </p:txBody>
        </p:sp>
      </p:grpSp>
      <p:grpSp>
        <p:nvGrpSpPr>
          <p:cNvPr id="125" name="Group 124"/>
          <p:cNvGrpSpPr/>
          <p:nvPr/>
        </p:nvGrpSpPr>
        <p:grpSpPr>
          <a:xfrm>
            <a:off x="5078310" y="5113265"/>
            <a:ext cx="2218249" cy="639985"/>
            <a:chOff x="9701907" y="3192460"/>
            <a:chExt cx="2459932" cy="533400"/>
          </a:xfrm>
          <a:solidFill>
            <a:schemeClr val="tx1"/>
          </a:solidFill>
        </p:grpSpPr>
        <p:sp>
          <p:nvSpPr>
            <p:cNvPr id="12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27" name="Rectangle 126"/>
            <p:cNvSpPr/>
            <p:nvPr/>
          </p:nvSpPr>
          <p:spPr>
            <a:xfrm>
              <a:off x="9794370" y="3268662"/>
              <a:ext cx="2315046"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Text Analytics</a:t>
              </a:r>
            </a:p>
          </p:txBody>
        </p:sp>
      </p:grpSp>
      <p:sp>
        <p:nvSpPr>
          <p:cNvPr id="132" name="Rectangle 131"/>
          <p:cNvSpPr/>
          <p:nvPr/>
        </p:nvSpPr>
        <p:spPr>
          <a:xfrm>
            <a:off x="7465103" y="5113265"/>
            <a:ext cx="2204565" cy="637048"/>
          </a:xfrm>
          <a:prstGeom prst="rect">
            <a:avLst/>
          </a:prstGeom>
          <a:solidFill>
            <a:schemeClr val="tx1"/>
          </a:solid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  Recommendations</a:t>
            </a:r>
          </a:p>
        </p:txBody>
      </p:sp>
      <p:grpSp>
        <p:nvGrpSpPr>
          <p:cNvPr id="135" name="Group 134"/>
          <p:cNvGrpSpPr/>
          <p:nvPr/>
        </p:nvGrpSpPr>
        <p:grpSpPr>
          <a:xfrm>
            <a:off x="9832718" y="5839223"/>
            <a:ext cx="2210974" cy="639988"/>
            <a:chOff x="9701909" y="5021262"/>
            <a:chExt cx="2459932" cy="533400"/>
          </a:xfrm>
          <a:solidFill>
            <a:schemeClr val="tx1"/>
          </a:solidFill>
        </p:grpSpPr>
        <p:sp>
          <p:nvSpPr>
            <p:cNvPr id="13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37" name="Rectangle 136"/>
            <p:cNvSpPr/>
            <p:nvPr/>
          </p:nvSpPr>
          <p:spPr>
            <a:xfrm>
              <a:off x="9863993" y="5125889"/>
              <a:ext cx="2149178"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Autosuggest</a:t>
              </a:r>
            </a:p>
          </p:txBody>
        </p:sp>
      </p:grpSp>
      <p:grpSp>
        <p:nvGrpSpPr>
          <p:cNvPr id="140" name="Group 139"/>
          <p:cNvGrpSpPr/>
          <p:nvPr/>
        </p:nvGrpSpPr>
        <p:grpSpPr>
          <a:xfrm>
            <a:off x="9823245" y="5113265"/>
            <a:ext cx="2214059" cy="639985"/>
            <a:chOff x="9701907" y="3192460"/>
            <a:chExt cx="2459932" cy="533400"/>
          </a:xfrm>
          <a:solidFill>
            <a:schemeClr val="tx1"/>
          </a:solidFill>
        </p:grpSpPr>
        <p:sp>
          <p:nvSpPr>
            <p:cNvPr id="143"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42" name="Rectangle 141"/>
            <p:cNvSpPr/>
            <p:nvPr/>
          </p:nvSpPr>
          <p:spPr>
            <a:xfrm>
              <a:off x="9860469" y="3268662"/>
              <a:ext cx="2234825"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News Search</a:t>
              </a:r>
            </a:p>
          </p:txBody>
        </p:sp>
      </p:grpSp>
      <p:sp>
        <p:nvSpPr>
          <p:cNvPr id="99" name="Rectangle 98"/>
          <p:cNvSpPr/>
          <p:nvPr/>
        </p:nvSpPr>
        <p:spPr>
          <a:xfrm>
            <a:off x="274639" y="2044305"/>
            <a:ext cx="11889564" cy="4653357"/>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21725" tIns="60862" rIns="121725" bIns="60862"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04" name="Group 103"/>
          <p:cNvGrpSpPr/>
          <p:nvPr/>
        </p:nvGrpSpPr>
        <p:grpSpPr>
          <a:xfrm>
            <a:off x="2740610" y="5113265"/>
            <a:ext cx="2229241" cy="629544"/>
            <a:chOff x="9701909" y="5021262"/>
            <a:chExt cx="2459932" cy="533400"/>
          </a:xfrm>
          <a:solidFill>
            <a:schemeClr val="tx1"/>
          </a:solidFill>
        </p:grpSpPr>
        <p:sp>
          <p:nvSpPr>
            <p:cNvPr id="106"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9" name="Rectangle 108"/>
            <p:cNvSpPr/>
            <p:nvPr/>
          </p:nvSpPr>
          <p:spPr>
            <a:xfrm>
              <a:off x="9797893" y="5125889"/>
              <a:ext cx="2315047"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Translator</a:t>
              </a:r>
            </a:p>
          </p:txBody>
        </p:sp>
      </p:grpSp>
      <p:sp>
        <p:nvSpPr>
          <p:cNvPr id="101" name="Freeform 22"/>
          <p:cNvSpPr>
            <a:spLocks noChangeAspect="1"/>
          </p:cNvSpPr>
          <p:nvPr/>
        </p:nvSpPr>
        <p:spPr bwMode="auto">
          <a:xfrm>
            <a:off x="550897" y="2408221"/>
            <a:ext cx="365760" cy="242032"/>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1" name="Freeform 18"/>
          <p:cNvSpPr>
            <a:spLocks noChangeAspect="1"/>
          </p:cNvSpPr>
          <p:nvPr/>
        </p:nvSpPr>
        <p:spPr bwMode="auto">
          <a:xfrm>
            <a:off x="2841120" y="2369831"/>
            <a:ext cx="363944" cy="318812"/>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4" name="Freeform 9"/>
          <p:cNvSpPr>
            <a:spLocks noChangeAspect="1"/>
          </p:cNvSpPr>
          <p:nvPr/>
        </p:nvSpPr>
        <p:spPr bwMode="auto">
          <a:xfrm>
            <a:off x="5228454" y="2380516"/>
            <a:ext cx="236539" cy="29744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6" name="Freeform 5"/>
          <p:cNvSpPr>
            <a:spLocks/>
          </p:cNvSpPr>
          <p:nvPr/>
        </p:nvSpPr>
        <p:spPr bwMode="auto">
          <a:xfrm>
            <a:off x="7524834" y="2364244"/>
            <a:ext cx="388867" cy="329986"/>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19" name="Group 118"/>
          <p:cNvGrpSpPr/>
          <p:nvPr/>
        </p:nvGrpSpPr>
        <p:grpSpPr>
          <a:xfrm>
            <a:off x="9953165" y="2354008"/>
            <a:ext cx="306858" cy="350459"/>
            <a:chOff x="10832823" y="3353836"/>
            <a:chExt cx="537576" cy="528488"/>
          </a:xfrm>
        </p:grpSpPr>
        <p:sp>
          <p:nvSpPr>
            <p:cNvPr id="121"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4"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spTree>
    <p:extLst>
      <p:ext uri="{BB962C8B-B14F-4D97-AF65-F5344CB8AC3E}">
        <p14:creationId xmlns:p14="http://schemas.microsoft.com/office/powerpoint/2010/main" val="3150603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5483" y="295730"/>
            <a:ext cx="11972168" cy="917444"/>
          </a:xfrm>
        </p:spPr>
        <p:txBody>
          <a:bodyPr/>
          <a:lstStyle/>
          <a:p>
            <a:r>
              <a:rPr lang="en-US" dirty="0"/>
              <a:t>Apps Powered by MS Cognitive Services</a:t>
            </a:r>
          </a:p>
        </p:txBody>
      </p:sp>
      <p:pic>
        <p:nvPicPr>
          <p:cNvPr id="16" name="Content Placeholder 4"/>
          <p:cNvPicPr>
            <a:picLocks noChangeAspect="1"/>
          </p:cNvPicPr>
          <p:nvPr/>
        </p:nvPicPr>
        <p:blipFill>
          <a:blip r:embed="rId3">
            <a:extLst>
              <a:ext uri="{28A0092B-C50C-407E-A947-70E740481C1C}">
                <a14:useLocalDpi xmlns:a14="http://schemas.microsoft.com/office/drawing/2010/main" val="0"/>
              </a:ext>
            </a:extLst>
          </a:blip>
          <a:srcRect t="4540" b="4540"/>
          <a:stretch>
            <a:fillRect/>
          </a:stretch>
        </p:blipFill>
        <p:spPr>
          <a:xfrm>
            <a:off x="2179637" y="4201769"/>
            <a:ext cx="3102243" cy="2363349"/>
          </a:xfrm>
          <a:prstGeom prst="rect">
            <a:avLst/>
          </a:prstGeom>
        </p:spPr>
      </p:pic>
      <p:pic>
        <p:nvPicPr>
          <p:cNvPr id="17" name="Content Placeholder 8"/>
          <p:cNvPicPr>
            <a:picLocks noChangeAspect="1"/>
          </p:cNvPicPr>
          <p:nvPr/>
        </p:nvPicPr>
        <p:blipFill>
          <a:blip r:embed="rId4">
            <a:extLst>
              <a:ext uri="{28A0092B-C50C-407E-A947-70E740481C1C}">
                <a14:useLocalDpi xmlns:a14="http://schemas.microsoft.com/office/drawing/2010/main" val="0"/>
              </a:ext>
            </a:extLst>
          </a:blip>
          <a:srcRect l="1668" r="1668"/>
          <a:stretch>
            <a:fillRect/>
          </a:stretch>
        </p:blipFill>
        <p:spPr>
          <a:xfrm>
            <a:off x="6294437" y="4181039"/>
            <a:ext cx="2438400" cy="2592824"/>
          </a:xfrm>
          <a:prstGeom prst="rect">
            <a:avLst/>
          </a:prstGeom>
        </p:spPr>
      </p:pic>
      <p:pic>
        <p:nvPicPr>
          <p:cNvPr id="2" name="Picture 1"/>
          <p:cNvPicPr>
            <a:picLocks noChangeAspect="1"/>
          </p:cNvPicPr>
          <p:nvPr/>
        </p:nvPicPr>
        <p:blipFill>
          <a:blip r:embed="rId5"/>
          <a:stretch>
            <a:fillRect/>
          </a:stretch>
        </p:blipFill>
        <p:spPr>
          <a:xfrm>
            <a:off x="4638192" y="1255880"/>
            <a:ext cx="3027845" cy="2650515"/>
          </a:xfrm>
          <a:prstGeom prst="rect">
            <a:avLst/>
          </a:prstGeom>
        </p:spPr>
      </p:pic>
      <p:pic>
        <p:nvPicPr>
          <p:cNvPr id="18" name="Picture 17"/>
          <p:cNvPicPr>
            <a:picLocks noChangeAspect="1"/>
          </p:cNvPicPr>
          <p:nvPr/>
        </p:nvPicPr>
        <p:blipFill>
          <a:blip r:embed="rId6"/>
          <a:stretch>
            <a:fillRect/>
          </a:stretch>
        </p:blipFill>
        <p:spPr>
          <a:xfrm>
            <a:off x="1646238" y="1204427"/>
            <a:ext cx="2590800" cy="2621151"/>
          </a:xfrm>
          <a:prstGeom prst="rect">
            <a:avLst/>
          </a:prstGeom>
        </p:spPr>
      </p:pic>
      <p:pic>
        <p:nvPicPr>
          <p:cNvPr id="19" name="Picture 18"/>
          <p:cNvPicPr>
            <a:picLocks noChangeAspect="1"/>
          </p:cNvPicPr>
          <p:nvPr/>
        </p:nvPicPr>
        <p:blipFill>
          <a:blip r:embed="rId7"/>
          <a:stretch>
            <a:fillRect/>
          </a:stretch>
        </p:blipFill>
        <p:spPr>
          <a:xfrm>
            <a:off x="8099373" y="1174655"/>
            <a:ext cx="2462264" cy="2394853"/>
          </a:xfrm>
          <a:prstGeom prst="rect">
            <a:avLst/>
          </a:prstGeom>
        </p:spPr>
      </p:pic>
      <p:sp>
        <p:nvSpPr>
          <p:cNvPr id="20" name="TextBox 19"/>
          <p:cNvSpPr txBox="1"/>
          <p:nvPr/>
        </p:nvSpPr>
        <p:spPr>
          <a:xfrm>
            <a:off x="1646237" y="3538080"/>
            <a:ext cx="2602201" cy="461665"/>
          </a:xfrm>
          <a:prstGeom prst="rect">
            <a:avLst/>
          </a:prstGeom>
          <a:solidFill>
            <a:schemeClr val="accent3"/>
          </a:solidFill>
        </p:spPr>
        <p:txBody>
          <a:bodyPr wrap="square" lIns="182880" tIns="146304" rIns="182880" bIns="146304" rtlCol="0">
            <a:spAutoFit/>
          </a:bodyPr>
          <a:lstStyle/>
          <a:p>
            <a:pPr algn="ctr">
              <a:lnSpc>
                <a:spcPct val="90000"/>
              </a:lnSpc>
              <a:spcAft>
                <a:spcPts val="600"/>
              </a:spcAft>
            </a:pPr>
            <a:r>
              <a:rPr lang="en-GB" sz="1200" dirty="0">
                <a:gradFill>
                  <a:gsLst>
                    <a:gs pos="2917">
                      <a:schemeClr val="tx1"/>
                    </a:gs>
                    <a:gs pos="30000">
                      <a:schemeClr val="tx1"/>
                    </a:gs>
                  </a:gsLst>
                  <a:lin ang="5400000" scaled="0"/>
                </a:gradFill>
              </a:rPr>
              <a:t>Captionbot.ai</a:t>
            </a:r>
          </a:p>
        </p:txBody>
      </p:sp>
      <p:sp>
        <p:nvSpPr>
          <p:cNvPr id="22" name="TextBox 21"/>
          <p:cNvSpPr txBox="1"/>
          <p:nvPr/>
        </p:nvSpPr>
        <p:spPr>
          <a:xfrm>
            <a:off x="4638192" y="3551784"/>
            <a:ext cx="3027845" cy="461665"/>
          </a:xfrm>
          <a:prstGeom prst="rect">
            <a:avLst/>
          </a:prstGeom>
          <a:solidFill>
            <a:schemeClr val="accent3"/>
          </a:solidFill>
        </p:spPr>
        <p:txBody>
          <a:bodyPr wrap="square" lIns="182880" tIns="146304" rIns="182880" bIns="146304" rtlCol="0">
            <a:spAutoFit/>
          </a:bodyPr>
          <a:lstStyle/>
          <a:p>
            <a:pPr algn="ctr">
              <a:lnSpc>
                <a:spcPct val="90000"/>
              </a:lnSpc>
              <a:spcAft>
                <a:spcPts val="600"/>
              </a:spcAft>
            </a:pPr>
            <a:r>
              <a:rPr lang="en-GB" sz="1200" dirty="0" err="1">
                <a:gradFill>
                  <a:gsLst>
                    <a:gs pos="2917">
                      <a:schemeClr val="tx1"/>
                    </a:gs>
                    <a:gs pos="30000">
                      <a:schemeClr val="tx1"/>
                    </a:gs>
                  </a:gsLst>
                  <a:lin ang="5400000" scaled="0"/>
                </a:gradFill>
              </a:rPr>
              <a:t>CelebsLike.Me</a:t>
            </a:r>
            <a:endParaRPr lang="en-GB" sz="1200" dirty="0">
              <a:gradFill>
                <a:gsLst>
                  <a:gs pos="2917">
                    <a:schemeClr val="tx1"/>
                  </a:gs>
                  <a:gs pos="30000">
                    <a:schemeClr val="tx1"/>
                  </a:gs>
                </a:gsLst>
                <a:lin ang="5400000" scaled="0"/>
              </a:gradFill>
            </a:endParaRPr>
          </a:p>
        </p:txBody>
      </p:sp>
      <p:sp>
        <p:nvSpPr>
          <p:cNvPr id="23" name="TextBox 22"/>
          <p:cNvSpPr txBox="1"/>
          <p:nvPr/>
        </p:nvSpPr>
        <p:spPr>
          <a:xfrm>
            <a:off x="8099373" y="3538079"/>
            <a:ext cx="2462264" cy="461665"/>
          </a:xfrm>
          <a:prstGeom prst="rect">
            <a:avLst/>
          </a:prstGeom>
          <a:solidFill>
            <a:schemeClr val="accent3"/>
          </a:solidFill>
        </p:spPr>
        <p:txBody>
          <a:bodyPr wrap="square" lIns="182880" tIns="146304" rIns="182880" bIns="146304" rtlCol="0">
            <a:spAutoFit/>
          </a:bodyPr>
          <a:lstStyle/>
          <a:p>
            <a:pPr algn="ctr">
              <a:lnSpc>
                <a:spcPct val="90000"/>
              </a:lnSpc>
              <a:spcAft>
                <a:spcPts val="600"/>
              </a:spcAft>
            </a:pPr>
            <a:r>
              <a:rPr lang="en-GB" sz="1200" dirty="0">
                <a:gradFill>
                  <a:gsLst>
                    <a:gs pos="2917">
                      <a:schemeClr val="tx1"/>
                    </a:gs>
                    <a:gs pos="30000">
                      <a:schemeClr val="tx1"/>
                    </a:gs>
                  </a:gsLst>
                  <a:lin ang="5400000" scaled="0"/>
                </a:gradFill>
              </a:rPr>
              <a:t>Projectmurphy.net</a:t>
            </a:r>
          </a:p>
        </p:txBody>
      </p:sp>
      <p:sp>
        <p:nvSpPr>
          <p:cNvPr id="24" name="TextBox 23"/>
          <p:cNvSpPr txBox="1"/>
          <p:nvPr/>
        </p:nvSpPr>
        <p:spPr>
          <a:xfrm>
            <a:off x="2179637" y="6428055"/>
            <a:ext cx="3102243" cy="466935"/>
          </a:xfrm>
          <a:prstGeom prst="rect">
            <a:avLst/>
          </a:prstGeom>
          <a:solidFill>
            <a:schemeClr val="accent3"/>
          </a:solidFill>
        </p:spPr>
        <p:txBody>
          <a:bodyPr wrap="square" lIns="182880" tIns="146304" rIns="182880" bIns="146304" rtlCol="0">
            <a:spAutoFit/>
          </a:bodyPr>
          <a:lstStyle/>
          <a:p>
            <a:pPr algn="ctr">
              <a:lnSpc>
                <a:spcPct val="90000"/>
              </a:lnSpc>
              <a:spcAft>
                <a:spcPts val="600"/>
              </a:spcAft>
            </a:pPr>
            <a:r>
              <a:rPr lang="en-GB" sz="1200" dirty="0">
                <a:gradFill>
                  <a:gsLst>
                    <a:gs pos="2917">
                      <a:schemeClr val="tx1"/>
                    </a:gs>
                    <a:gs pos="30000">
                      <a:schemeClr val="tx1"/>
                    </a:gs>
                  </a:gsLst>
                  <a:lin ang="5400000" scaled="0"/>
                </a:gradFill>
              </a:rPr>
              <a:t>How-Old.net</a:t>
            </a:r>
          </a:p>
        </p:txBody>
      </p:sp>
      <p:sp>
        <p:nvSpPr>
          <p:cNvPr id="25" name="TextBox 24"/>
          <p:cNvSpPr txBox="1"/>
          <p:nvPr/>
        </p:nvSpPr>
        <p:spPr>
          <a:xfrm>
            <a:off x="6261568" y="6433326"/>
            <a:ext cx="2471270" cy="461665"/>
          </a:xfrm>
          <a:prstGeom prst="rect">
            <a:avLst/>
          </a:prstGeom>
          <a:solidFill>
            <a:schemeClr val="accent3"/>
          </a:solidFill>
        </p:spPr>
        <p:txBody>
          <a:bodyPr wrap="square" lIns="182880" tIns="146304" rIns="182880" bIns="146304" rtlCol="0">
            <a:spAutoFit/>
          </a:bodyPr>
          <a:lstStyle/>
          <a:p>
            <a:pPr algn="ctr">
              <a:lnSpc>
                <a:spcPct val="90000"/>
              </a:lnSpc>
              <a:spcAft>
                <a:spcPts val="600"/>
              </a:spcAft>
            </a:pPr>
            <a:r>
              <a:rPr lang="en-GB" sz="1200" dirty="0">
                <a:gradFill>
                  <a:gsLst>
                    <a:gs pos="2917">
                      <a:schemeClr val="tx1"/>
                    </a:gs>
                    <a:gs pos="30000">
                      <a:schemeClr val="tx1"/>
                    </a:gs>
                  </a:gsLst>
                  <a:lin ang="5400000" scaled="0"/>
                </a:gradFill>
              </a:rPr>
              <a:t>TwinsOrNot.net</a:t>
            </a:r>
          </a:p>
        </p:txBody>
      </p:sp>
    </p:spTree>
    <p:extLst>
      <p:ext uri="{BB962C8B-B14F-4D97-AF65-F5344CB8AC3E}">
        <p14:creationId xmlns:p14="http://schemas.microsoft.com/office/powerpoint/2010/main" val="790717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7"/>
</p:tagLst>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3.xml><?xml version="1.0" encoding="utf-8"?>
<a:theme xmlns:a="http://schemas.openxmlformats.org/drawingml/2006/main" name="1_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4.xml><?xml version="1.0" encoding="utf-8"?>
<a:theme xmlns:a="http://schemas.openxmlformats.org/drawingml/2006/main" name="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1" ma:contentTypeDescription="" ma:contentTypeScope="" ma:versionID="264624295c8b52c397a103286eb3d87c">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795b20f19f95dfa6d1f4d708b4ec8d36"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readOnly="false"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d12e2661e9634d9aa98bbb375f31aced>
    <Event_x0020_Start_x0020_Date xmlns="01c77077-aee4-4b5f-bd4e-9cd40a6fff29">2016-03-30T07:00:00+00:00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iaa5f83406f94009a0f6a3e890699ff7>
    <External_x0020_Speaker xmlns="01c77077-aee4-4b5f-bd4e-9cd40a6fff29">Judy Meyer; Lance Olson; Neeraj Khanchandani; Vivek Gupta</External_x0020_Speaker>
    <m6878b9dd7994da4ba144f95347d99c6 xmlns="01c77077-aee4-4b5f-bd4e-9cd40a6fff29">
      <Terms xmlns="http://schemas.microsoft.com/office/infopath/2007/PartnerControls"/>
    </m6878b9dd7994da4ba144f95347d99c6>
    <Presentation_x0020_Date xmlns="01c77077-aee4-4b5f-bd4e-9cd40a6fff29">2016-03-31T07:00:00+00:00</Presentation_x0020_Dat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mb2e01f7e2d8413988e28e59aa226eec>
    <MS_x0020_Content_x0020_Owner xmlns="01c77077-aee4-4b5f-bd4e-9cd40a6fff29">
      <UserInfo>
        <DisplayName/>
        <AccountId xsi:nil="true"/>
        <AccountType/>
      </UserInfo>
    </MS_x0020_Content_x0020_Owner>
    <Session_x0020_Code xmlns="01c77077-aee4-4b5f-bd4e-9cd40a6fff29">B826</Session_x0020_Code>
    <Event_x0020_End_x0020_Date xmlns="01c77077-aee4-4b5f-bd4e-9cd40a6fff29">2016-04-01T07:00:00+00:00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MS_x0020_Speaker xmlns="01c77077-aee4-4b5f-bd4e-9cd40a6fff29">
      <UserInfo>
        <DisplayName/>
        <AccountId xsi:nil="true"/>
        <AccountType/>
      </UserInfo>
    </MS_x0020_Speak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Build 2016</TermName>
          <TermId xmlns="http://schemas.microsoft.com/office/infopath/2007/PartnerControls">da8a10b5-9bc3-4217-80aa-6b60d6ec1cee</TermId>
        </TermInfo>
      </Terms>
    </TaxKeywordTaxHTField>
    <TaxCatchAll xmlns="230e9df3-be65-4c73-a93b-d1236ebd677e">
      <Value>48</Value>
      <Value>47</Value>
      <Value>46</Value>
      <Value>49</Value>
    </TaxCatchAl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A4D29B-0199-4083-B6CB-53559E57A3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infopath/2007/PartnerControls"/>
    <ds:schemaRef ds:uri="http://purl.org/dc/elements/1.1/"/>
    <ds:schemaRef ds:uri="http://schemas.microsoft.com/office/2006/metadata/properties"/>
    <ds:schemaRef ds:uri="http://schemas.microsoft.com/sharepoint/v3"/>
    <ds:schemaRef ds:uri="230e9df3-be65-4c73-a93b-d1236ebd677e"/>
    <ds:schemaRef ds:uri="http://purl.org/dc/terms/"/>
    <ds:schemaRef ds:uri="01c77077-aee4-4b5f-bd4e-9cd40a6fff29"/>
    <ds:schemaRef ds:uri="8ff673fc-3231-4e3a-893b-6d7f7cd32766"/>
    <ds:schemaRef ds:uri="http://schemas.microsoft.com/office/2006/documentManagement/type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Microsoft_Build_2016_16x9_Template</Template>
  <TotalTime>1811</TotalTime>
  <Words>2970</Words>
  <Application>Microsoft Office PowerPoint</Application>
  <PresentationFormat>Custom</PresentationFormat>
  <Paragraphs>458</Paragraphs>
  <Slides>32</Slides>
  <Notes>32</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32</vt:i4>
      </vt:variant>
    </vt:vector>
  </HeadingPairs>
  <TitlesOfParts>
    <vt:vector size="46" baseType="lpstr">
      <vt:lpstr>ＭＳ Ｐゴシック</vt:lpstr>
      <vt:lpstr>Arial</vt:lpstr>
      <vt:lpstr>Calibri</vt:lpstr>
      <vt:lpstr>Consolas</vt:lpstr>
      <vt:lpstr>Segoe UI</vt:lpstr>
      <vt:lpstr>Segoe UI Light</vt:lpstr>
      <vt:lpstr>Segoe UI Semibold</vt:lpstr>
      <vt:lpstr>Segoe UI Semilight</vt:lpstr>
      <vt:lpstr>Times New Roman</vt:lpstr>
      <vt:lpstr>Wingdings</vt:lpstr>
      <vt:lpstr>5-30721_Build_2016_Template_Light</vt:lpstr>
      <vt:lpstr>5-30721_Build_2016_Template_Dark</vt:lpstr>
      <vt:lpstr>1_5-30721_Build_2016_Template_Dark</vt:lpstr>
      <vt:lpstr>LIGHT COLOR TEMPLATE</vt:lpstr>
      <vt:lpstr>PowerPoint Presentation</vt:lpstr>
      <vt:lpstr>PowerPoint Presentation</vt:lpstr>
      <vt:lpstr>PowerPoint Presentation</vt:lpstr>
      <vt:lpstr>Characteristics of an Intelligent App</vt:lpstr>
      <vt:lpstr>PowerPoint Presentation</vt:lpstr>
      <vt:lpstr>Cortana Intelligence Suite Intelligent Apps require Intelligent Solutions</vt:lpstr>
      <vt:lpstr>Why Microsoft  Cognitive Services ?</vt:lpstr>
      <vt:lpstr>Cognitive Services</vt:lpstr>
      <vt:lpstr>Apps Powered by MS Cognitive Services</vt:lpstr>
      <vt:lpstr>DEMO</vt:lpstr>
      <vt:lpstr>PowerPoint Presentation</vt:lpstr>
      <vt:lpstr>PowerPoint Presentation</vt:lpstr>
      <vt:lpstr>DEMO</vt:lpstr>
      <vt:lpstr>PowerPoint Presentation</vt:lpstr>
      <vt:lpstr>PowerPoint Presentation</vt:lpstr>
      <vt:lpstr>DEMO</vt:lpstr>
      <vt:lpstr>PowerPoint Presentation</vt:lpstr>
      <vt:lpstr>PowerPoint Presentation</vt:lpstr>
      <vt:lpstr>DEMO</vt:lpstr>
      <vt:lpstr>PowerPoint Presentation</vt:lpstr>
      <vt:lpstr>PowerPoint Presentation</vt:lpstr>
      <vt:lpstr>PowerPoint Presentation</vt:lpstr>
      <vt:lpstr>PowerPoint Presentation</vt:lpstr>
      <vt:lpstr>DEMO</vt:lpstr>
      <vt:lpstr>PowerPoint Presentation</vt:lpstr>
      <vt:lpstr>Voice Recognition</vt:lpstr>
      <vt:lpstr>PowerPoint Presentation</vt:lpstr>
      <vt:lpstr>PowerPoint Presentation</vt:lpstr>
      <vt:lpstr>PowerPoint Presentation</vt:lpstr>
      <vt:lpstr>DEMO</vt:lpstr>
      <vt:lpstr>Resources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Data-driven Apps with Cortana Intelligence Suite</dc:title>
  <dc:subject>&lt;Speech title here&gt;</dc:subject>
  <dc:creator>Shows</dc:creator>
  <cp:keywords>Microsoft Build 2016</cp:keywords>
  <dc:description>Template: Mitchell Derrey, Silver Fox Productions
Formatting: 
Audience Type:</dc:description>
  <cp:lastModifiedBy>Susan Ibach</cp:lastModifiedBy>
  <cp:revision>45</cp:revision>
  <dcterms:created xsi:type="dcterms:W3CDTF">2016-03-31T16:09:51Z</dcterms:created>
  <dcterms:modified xsi:type="dcterms:W3CDTF">2016-08-09T20:32:15Z</dcterms:modified>
  <cp:category>Microsoft Build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ies>
</file>